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55" r:id="rId3"/>
  </p:sldMasterIdLst>
  <p:notesMasterIdLst>
    <p:notesMasterId r:id="rId56"/>
  </p:notesMasterIdLst>
  <p:handoutMasterIdLst>
    <p:handoutMasterId r:id="rId57"/>
  </p:handoutMasterIdLst>
  <p:sldIdLst>
    <p:sldId id="426" r:id="rId4"/>
    <p:sldId id="427" r:id="rId5"/>
    <p:sldId id="261" r:id="rId6"/>
    <p:sldId id="257" r:id="rId7"/>
    <p:sldId id="339" r:id="rId8"/>
    <p:sldId id="432" r:id="rId9"/>
    <p:sldId id="433" r:id="rId10"/>
    <p:sldId id="266" r:id="rId11"/>
    <p:sldId id="498" r:id="rId12"/>
    <p:sldId id="436" r:id="rId13"/>
    <p:sldId id="297" r:id="rId14"/>
    <p:sldId id="438" r:id="rId15"/>
    <p:sldId id="509" r:id="rId16"/>
    <p:sldId id="508" r:id="rId17"/>
    <p:sldId id="510" r:id="rId18"/>
    <p:sldId id="439" r:id="rId19"/>
    <p:sldId id="440" r:id="rId20"/>
    <p:sldId id="441" r:id="rId21"/>
    <p:sldId id="442" r:id="rId22"/>
    <p:sldId id="445" r:id="rId23"/>
    <p:sldId id="447" r:id="rId24"/>
    <p:sldId id="448" r:id="rId25"/>
    <p:sldId id="449" r:id="rId26"/>
    <p:sldId id="451" r:id="rId27"/>
    <p:sldId id="452" r:id="rId28"/>
    <p:sldId id="454" r:id="rId29"/>
    <p:sldId id="455" r:id="rId30"/>
    <p:sldId id="456" r:id="rId31"/>
    <p:sldId id="296" r:id="rId32"/>
    <p:sldId id="458" r:id="rId33"/>
    <p:sldId id="511" r:id="rId34"/>
    <p:sldId id="512" r:id="rId35"/>
    <p:sldId id="461" r:id="rId36"/>
    <p:sldId id="462" r:id="rId37"/>
    <p:sldId id="463" r:id="rId38"/>
    <p:sldId id="500" r:id="rId39"/>
    <p:sldId id="464" r:id="rId40"/>
    <p:sldId id="467" r:id="rId41"/>
    <p:sldId id="468" r:id="rId42"/>
    <p:sldId id="469" r:id="rId43"/>
    <p:sldId id="470" r:id="rId44"/>
    <p:sldId id="471" r:id="rId45"/>
    <p:sldId id="472" r:id="rId46"/>
    <p:sldId id="473" r:id="rId47"/>
    <p:sldId id="474" r:id="rId48"/>
    <p:sldId id="475" r:id="rId49"/>
    <p:sldId id="501" r:id="rId50"/>
    <p:sldId id="502" r:id="rId51"/>
    <p:sldId id="319" r:id="rId52"/>
    <p:sldId id="400" r:id="rId53"/>
    <p:sldId id="300" r:id="rId54"/>
    <p:sldId id="320" r:id="rId5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B3AE"/>
    <a:srgbClr val="40CECE"/>
    <a:srgbClr val="333E50"/>
    <a:srgbClr val="009899"/>
    <a:srgbClr val="FFCC2A"/>
    <a:srgbClr val="376092"/>
    <a:srgbClr val="8397B0"/>
    <a:srgbClr val="698791"/>
    <a:srgbClr val="8E1A1A"/>
    <a:srgbClr val="518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9697E-3479-4D79-AC2F-2E1AE9F73141}" v="40" dt="2019-10-16T12:09:34.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3" autoAdjust="0"/>
    <p:restoredTop sz="77816" autoAdjust="0"/>
  </p:normalViewPr>
  <p:slideViewPr>
    <p:cSldViewPr>
      <p:cViewPr varScale="1">
        <p:scale>
          <a:sx n="86" d="100"/>
          <a:sy n="86" d="100"/>
        </p:scale>
        <p:origin x="3084" y="96"/>
      </p:cViewPr>
      <p:guideLst>
        <p:guide orient="horz" pos="2160"/>
        <p:guide pos="3840"/>
      </p:guideLst>
    </p:cSldViewPr>
  </p:slideViewPr>
  <p:notesTextViewPr>
    <p:cViewPr>
      <p:scale>
        <a:sx n="3" d="2"/>
        <a:sy n="3" d="2"/>
      </p:scale>
      <p:origin x="0" y="0"/>
    </p:cViewPr>
  </p:notesTextViewPr>
  <p:notesViewPr>
    <p:cSldViewPr>
      <p:cViewPr varScale="1">
        <p:scale>
          <a:sx n="88" d="100"/>
          <a:sy n="88" d="100"/>
        </p:scale>
        <p:origin x="-381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Operating Expenses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2F2-4213-BBF6-F838DAA0AE6F}"/>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2F2-4213-BBF6-F838DAA0AE6F}"/>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12F2-4213-BBF6-F838DAA0AE6F}"/>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12F2-4213-BBF6-F838DAA0AE6F}"/>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HC or Workforce Costs</c:v>
                </c:pt>
                <c:pt idx="1">
                  <c:v>Other Costs</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12F2-4213-BBF6-F838DAA0AE6F}"/>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5E679-675E-4F8B-92C7-3B35392CC30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6E571F8-89E0-4431-976D-FE8CE52F86A9}">
      <dgm:prSet phldrT="[Text]"/>
      <dgm:spPr>
        <a:solidFill>
          <a:srgbClr val="40CECE"/>
        </a:solidFill>
        <a:ln>
          <a:solidFill>
            <a:srgbClr val="21B3AE"/>
          </a:solidFill>
        </a:ln>
      </dgm:spPr>
      <dgm:t>
        <a:bodyPr/>
        <a:lstStyle/>
        <a:p>
          <a:r>
            <a:rPr lang="en-US" dirty="0"/>
            <a:t>Job Family</a:t>
          </a:r>
        </a:p>
      </dgm:t>
    </dgm:pt>
    <dgm:pt modelId="{64371B96-EB55-452F-B852-F0200A4C4158}" type="parTrans" cxnId="{2403E1CC-2DC0-43DF-A803-856BDFF2BE04}">
      <dgm:prSet/>
      <dgm:spPr/>
      <dgm:t>
        <a:bodyPr/>
        <a:lstStyle/>
        <a:p>
          <a:endParaRPr lang="en-US"/>
        </a:p>
      </dgm:t>
    </dgm:pt>
    <dgm:pt modelId="{72A4EFD2-AFB2-46AF-8157-DF5EDAA738AB}" type="sibTrans" cxnId="{2403E1CC-2DC0-43DF-A803-856BDFF2BE04}">
      <dgm:prSet/>
      <dgm:spPr>
        <a:solidFill>
          <a:srgbClr val="92D050">
            <a:alpha val="90000"/>
          </a:srgbClr>
        </a:solidFill>
      </dgm:spPr>
      <dgm:t>
        <a:bodyPr/>
        <a:lstStyle/>
        <a:p>
          <a:endParaRPr lang="en-US" dirty="0"/>
        </a:p>
      </dgm:t>
    </dgm:pt>
    <dgm:pt modelId="{885F28B1-4C15-4D5F-A3FD-53CBC22CDAD0}">
      <dgm:prSet phldrT="[Text]"/>
      <dgm:spPr>
        <a:solidFill>
          <a:srgbClr val="40CECE"/>
        </a:solidFill>
        <a:ln>
          <a:solidFill>
            <a:srgbClr val="21B3AE"/>
          </a:solidFill>
        </a:ln>
      </dgm:spPr>
      <dgm:t>
        <a:bodyPr/>
        <a:lstStyle/>
        <a:p>
          <a:r>
            <a:rPr lang="en-US" dirty="0"/>
            <a:t>Sub Family </a:t>
          </a:r>
        </a:p>
      </dgm:t>
    </dgm:pt>
    <dgm:pt modelId="{33F26612-E0EE-4A08-8684-24532C00E9A2}" type="parTrans" cxnId="{E33622AF-05C1-4712-A07A-586C8CCC2193}">
      <dgm:prSet/>
      <dgm:spPr/>
      <dgm:t>
        <a:bodyPr/>
        <a:lstStyle/>
        <a:p>
          <a:endParaRPr lang="en-US"/>
        </a:p>
      </dgm:t>
    </dgm:pt>
    <dgm:pt modelId="{75038FDD-86A8-45AB-A30C-13C434EA7A21}" type="sibTrans" cxnId="{E33622AF-05C1-4712-A07A-586C8CCC2193}">
      <dgm:prSet/>
      <dgm:spPr>
        <a:solidFill>
          <a:srgbClr val="92D050">
            <a:alpha val="90000"/>
          </a:srgbClr>
        </a:solidFill>
      </dgm:spPr>
      <dgm:t>
        <a:bodyPr/>
        <a:lstStyle/>
        <a:p>
          <a:endParaRPr lang="en-US" dirty="0"/>
        </a:p>
      </dgm:t>
    </dgm:pt>
    <dgm:pt modelId="{DB5488D9-D0C1-4147-8F83-E8BA0F0B132E}">
      <dgm:prSet phldrT="[Text]"/>
      <dgm:spPr>
        <a:solidFill>
          <a:srgbClr val="40CECE"/>
        </a:solidFill>
        <a:ln>
          <a:solidFill>
            <a:srgbClr val="21B3AE"/>
          </a:solidFill>
        </a:ln>
      </dgm:spPr>
      <dgm:t>
        <a:bodyPr/>
        <a:lstStyle/>
        <a:p>
          <a:r>
            <a:rPr lang="en-US" dirty="0"/>
            <a:t>Level</a:t>
          </a:r>
        </a:p>
      </dgm:t>
    </dgm:pt>
    <dgm:pt modelId="{724A0F68-286E-47F0-90A0-F73644DF940F}" type="parTrans" cxnId="{C404D426-E88F-45BA-B13A-A32B42A1AC9F}">
      <dgm:prSet/>
      <dgm:spPr/>
      <dgm:t>
        <a:bodyPr/>
        <a:lstStyle/>
        <a:p>
          <a:endParaRPr lang="en-US"/>
        </a:p>
      </dgm:t>
    </dgm:pt>
    <dgm:pt modelId="{A2E20B44-F5A1-4F38-BE07-9FF30129F210}" type="sibTrans" cxnId="{C404D426-E88F-45BA-B13A-A32B42A1AC9F}">
      <dgm:prSet/>
      <dgm:spPr/>
      <dgm:t>
        <a:bodyPr/>
        <a:lstStyle/>
        <a:p>
          <a:endParaRPr lang="en-US"/>
        </a:p>
      </dgm:t>
    </dgm:pt>
    <dgm:pt modelId="{A7EA5464-9FE3-46B0-A58B-9BCE8C45B386}" type="pres">
      <dgm:prSet presAssocID="{1745E679-675E-4F8B-92C7-3B35392CC306}" presName="outerComposite" presStyleCnt="0">
        <dgm:presLayoutVars>
          <dgm:chMax val="5"/>
          <dgm:dir/>
          <dgm:resizeHandles val="exact"/>
        </dgm:presLayoutVars>
      </dgm:prSet>
      <dgm:spPr/>
    </dgm:pt>
    <dgm:pt modelId="{9B35F730-0DE9-4837-93B7-CE985DB2CEF6}" type="pres">
      <dgm:prSet presAssocID="{1745E679-675E-4F8B-92C7-3B35392CC306}" presName="dummyMaxCanvas" presStyleCnt="0">
        <dgm:presLayoutVars/>
      </dgm:prSet>
      <dgm:spPr/>
    </dgm:pt>
    <dgm:pt modelId="{EBC20733-91FF-4CCC-8D06-7DC0A0FBFBE0}" type="pres">
      <dgm:prSet presAssocID="{1745E679-675E-4F8B-92C7-3B35392CC306}" presName="ThreeNodes_1" presStyleLbl="node1" presStyleIdx="0" presStyleCnt="3">
        <dgm:presLayoutVars>
          <dgm:bulletEnabled val="1"/>
        </dgm:presLayoutVars>
      </dgm:prSet>
      <dgm:spPr/>
    </dgm:pt>
    <dgm:pt modelId="{A8D45042-A929-4B18-AC5C-F0099438413C}" type="pres">
      <dgm:prSet presAssocID="{1745E679-675E-4F8B-92C7-3B35392CC306}" presName="ThreeNodes_2" presStyleLbl="node1" presStyleIdx="1" presStyleCnt="3">
        <dgm:presLayoutVars>
          <dgm:bulletEnabled val="1"/>
        </dgm:presLayoutVars>
      </dgm:prSet>
      <dgm:spPr/>
    </dgm:pt>
    <dgm:pt modelId="{03BE75E0-335B-49AB-A702-B6C04DEBB522}" type="pres">
      <dgm:prSet presAssocID="{1745E679-675E-4F8B-92C7-3B35392CC306}" presName="ThreeNodes_3" presStyleLbl="node1" presStyleIdx="2" presStyleCnt="3">
        <dgm:presLayoutVars>
          <dgm:bulletEnabled val="1"/>
        </dgm:presLayoutVars>
      </dgm:prSet>
      <dgm:spPr/>
    </dgm:pt>
    <dgm:pt modelId="{59E8AEC3-1088-4A2E-8D27-AA80080AD24E}" type="pres">
      <dgm:prSet presAssocID="{1745E679-675E-4F8B-92C7-3B35392CC306}" presName="ThreeConn_1-2" presStyleLbl="fgAccFollowNode1" presStyleIdx="0" presStyleCnt="2">
        <dgm:presLayoutVars>
          <dgm:bulletEnabled val="1"/>
        </dgm:presLayoutVars>
      </dgm:prSet>
      <dgm:spPr/>
    </dgm:pt>
    <dgm:pt modelId="{00470B7A-AC29-46D2-BEB0-BA36884FE094}" type="pres">
      <dgm:prSet presAssocID="{1745E679-675E-4F8B-92C7-3B35392CC306}" presName="ThreeConn_2-3" presStyleLbl="fgAccFollowNode1" presStyleIdx="1" presStyleCnt="2">
        <dgm:presLayoutVars>
          <dgm:bulletEnabled val="1"/>
        </dgm:presLayoutVars>
      </dgm:prSet>
      <dgm:spPr/>
    </dgm:pt>
    <dgm:pt modelId="{BA6407F9-6BD7-4E36-AA42-E9FA6A7749F2}" type="pres">
      <dgm:prSet presAssocID="{1745E679-675E-4F8B-92C7-3B35392CC306}" presName="ThreeNodes_1_text" presStyleLbl="node1" presStyleIdx="2" presStyleCnt="3">
        <dgm:presLayoutVars>
          <dgm:bulletEnabled val="1"/>
        </dgm:presLayoutVars>
      </dgm:prSet>
      <dgm:spPr/>
    </dgm:pt>
    <dgm:pt modelId="{99945267-1FF2-4CD0-9842-254267760C94}" type="pres">
      <dgm:prSet presAssocID="{1745E679-675E-4F8B-92C7-3B35392CC306}" presName="ThreeNodes_2_text" presStyleLbl="node1" presStyleIdx="2" presStyleCnt="3">
        <dgm:presLayoutVars>
          <dgm:bulletEnabled val="1"/>
        </dgm:presLayoutVars>
      </dgm:prSet>
      <dgm:spPr/>
    </dgm:pt>
    <dgm:pt modelId="{7B177566-AA69-48DF-8E85-AED96877CB0D}" type="pres">
      <dgm:prSet presAssocID="{1745E679-675E-4F8B-92C7-3B35392CC306}" presName="ThreeNodes_3_text" presStyleLbl="node1" presStyleIdx="2" presStyleCnt="3">
        <dgm:presLayoutVars>
          <dgm:bulletEnabled val="1"/>
        </dgm:presLayoutVars>
      </dgm:prSet>
      <dgm:spPr/>
    </dgm:pt>
  </dgm:ptLst>
  <dgm:cxnLst>
    <dgm:cxn modelId="{1234160E-B4C6-4ED3-A9C6-6D4E48850484}" type="presOf" srcId="{885F28B1-4C15-4D5F-A3FD-53CBC22CDAD0}" destId="{99945267-1FF2-4CD0-9842-254267760C94}" srcOrd="1" destOrd="0" presId="urn:microsoft.com/office/officeart/2005/8/layout/vProcess5"/>
    <dgm:cxn modelId="{9B32FE0E-976A-48CF-B4C7-FA4BF550ACF2}" type="presOf" srcId="{16E571F8-89E0-4431-976D-FE8CE52F86A9}" destId="{EBC20733-91FF-4CCC-8D06-7DC0A0FBFBE0}" srcOrd="0" destOrd="0" presId="urn:microsoft.com/office/officeart/2005/8/layout/vProcess5"/>
    <dgm:cxn modelId="{C404D426-E88F-45BA-B13A-A32B42A1AC9F}" srcId="{1745E679-675E-4F8B-92C7-3B35392CC306}" destId="{DB5488D9-D0C1-4147-8F83-E8BA0F0B132E}" srcOrd="2" destOrd="0" parTransId="{724A0F68-286E-47F0-90A0-F73644DF940F}" sibTransId="{A2E20B44-F5A1-4F38-BE07-9FF30129F210}"/>
    <dgm:cxn modelId="{E7A3BD81-AE0B-478B-AA61-271C7BBC928D}" type="presOf" srcId="{885F28B1-4C15-4D5F-A3FD-53CBC22CDAD0}" destId="{A8D45042-A929-4B18-AC5C-F0099438413C}" srcOrd="0" destOrd="0" presId="urn:microsoft.com/office/officeart/2005/8/layout/vProcess5"/>
    <dgm:cxn modelId="{65733190-E8F1-4405-A04E-C0B04969634C}" type="presOf" srcId="{1745E679-675E-4F8B-92C7-3B35392CC306}" destId="{A7EA5464-9FE3-46B0-A58B-9BCE8C45B386}" srcOrd="0" destOrd="0" presId="urn:microsoft.com/office/officeart/2005/8/layout/vProcess5"/>
    <dgm:cxn modelId="{044A29A8-14DB-4658-9550-31447B1CD70C}" type="presOf" srcId="{DB5488D9-D0C1-4147-8F83-E8BA0F0B132E}" destId="{7B177566-AA69-48DF-8E85-AED96877CB0D}" srcOrd="1" destOrd="0" presId="urn:microsoft.com/office/officeart/2005/8/layout/vProcess5"/>
    <dgm:cxn modelId="{E33622AF-05C1-4712-A07A-586C8CCC2193}" srcId="{1745E679-675E-4F8B-92C7-3B35392CC306}" destId="{885F28B1-4C15-4D5F-A3FD-53CBC22CDAD0}" srcOrd="1" destOrd="0" parTransId="{33F26612-E0EE-4A08-8684-24532C00E9A2}" sibTransId="{75038FDD-86A8-45AB-A30C-13C434EA7A21}"/>
    <dgm:cxn modelId="{2403E1CC-2DC0-43DF-A803-856BDFF2BE04}" srcId="{1745E679-675E-4F8B-92C7-3B35392CC306}" destId="{16E571F8-89E0-4431-976D-FE8CE52F86A9}" srcOrd="0" destOrd="0" parTransId="{64371B96-EB55-452F-B852-F0200A4C4158}" sibTransId="{72A4EFD2-AFB2-46AF-8157-DF5EDAA738AB}"/>
    <dgm:cxn modelId="{7792F2D8-5F3E-4303-9F16-B34E92A304A6}" type="presOf" srcId="{72A4EFD2-AFB2-46AF-8157-DF5EDAA738AB}" destId="{59E8AEC3-1088-4A2E-8D27-AA80080AD24E}" srcOrd="0" destOrd="0" presId="urn:microsoft.com/office/officeart/2005/8/layout/vProcess5"/>
    <dgm:cxn modelId="{56D72AF6-C03C-4B95-876C-9DEAF5E74A8F}" type="presOf" srcId="{DB5488D9-D0C1-4147-8F83-E8BA0F0B132E}" destId="{03BE75E0-335B-49AB-A702-B6C04DEBB522}" srcOrd="0" destOrd="0" presId="urn:microsoft.com/office/officeart/2005/8/layout/vProcess5"/>
    <dgm:cxn modelId="{73C80BF7-515C-419D-8B32-B563B2C7BEAB}" type="presOf" srcId="{16E571F8-89E0-4431-976D-FE8CE52F86A9}" destId="{BA6407F9-6BD7-4E36-AA42-E9FA6A7749F2}" srcOrd="1" destOrd="0" presId="urn:microsoft.com/office/officeart/2005/8/layout/vProcess5"/>
    <dgm:cxn modelId="{53FDE3FE-3437-4D96-9208-FB47D65C31B1}" type="presOf" srcId="{75038FDD-86A8-45AB-A30C-13C434EA7A21}" destId="{00470B7A-AC29-46D2-BEB0-BA36884FE094}" srcOrd="0" destOrd="0" presId="urn:microsoft.com/office/officeart/2005/8/layout/vProcess5"/>
    <dgm:cxn modelId="{2EBA7AE4-14F5-4057-A817-3C1697F4A3FC}" type="presParOf" srcId="{A7EA5464-9FE3-46B0-A58B-9BCE8C45B386}" destId="{9B35F730-0DE9-4837-93B7-CE985DB2CEF6}" srcOrd="0" destOrd="0" presId="urn:microsoft.com/office/officeart/2005/8/layout/vProcess5"/>
    <dgm:cxn modelId="{88EF4993-C2C9-4C7B-8C39-BCF8BA4B0A83}" type="presParOf" srcId="{A7EA5464-9FE3-46B0-A58B-9BCE8C45B386}" destId="{EBC20733-91FF-4CCC-8D06-7DC0A0FBFBE0}" srcOrd="1" destOrd="0" presId="urn:microsoft.com/office/officeart/2005/8/layout/vProcess5"/>
    <dgm:cxn modelId="{8466FE01-7E8A-4888-ADC1-E108E3650A16}" type="presParOf" srcId="{A7EA5464-9FE3-46B0-A58B-9BCE8C45B386}" destId="{A8D45042-A929-4B18-AC5C-F0099438413C}" srcOrd="2" destOrd="0" presId="urn:microsoft.com/office/officeart/2005/8/layout/vProcess5"/>
    <dgm:cxn modelId="{1576FC77-B3BB-4E87-9423-F48E02764DC3}" type="presParOf" srcId="{A7EA5464-9FE3-46B0-A58B-9BCE8C45B386}" destId="{03BE75E0-335B-49AB-A702-B6C04DEBB522}" srcOrd="3" destOrd="0" presId="urn:microsoft.com/office/officeart/2005/8/layout/vProcess5"/>
    <dgm:cxn modelId="{5A816B45-AAB1-42A1-822C-2AE44CA7A48A}" type="presParOf" srcId="{A7EA5464-9FE3-46B0-A58B-9BCE8C45B386}" destId="{59E8AEC3-1088-4A2E-8D27-AA80080AD24E}" srcOrd="4" destOrd="0" presId="urn:microsoft.com/office/officeart/2005/8/layout/vProcess5"/>
    <dgm:cxn modelId="{76125899-82DD-45B1-AC56-3687B770160A}" type="presParOf" srcId="{A7EA5464-9FE3-46B0-A58B-9BCE8C45B386}" destId="{00470B7A-AC29-46D2-BEB0-BA36884FE094}" srcOrd="5" destOrd="0" presId="urn:microsoft.com/office/officeart/2005/8/layout/vProcess5"/>
    <dgm:cxn modelId="{8FC21444-B403-4316-810E-A8196BAC4528}" type="presParOf" srcId="{A7EA5464-9FE3-46B0-A58B-9BCE8C45B386}" destId="{BA6407F9-6BD7-4E36-AA42-E9FA6A7749F2}" srcOrd="6" destOrd="0" presId="urn:microsoft.com/office/officeart/2005/8/layout/vProcess5"/>
    <dgm:cxn modelId="{1AB190A5-C73C-48D3-BD67-F4E4910EB43B}" type="presParOf" srcId="{A7EA5464-9FE3-46B0-A58B-9BCE8C45B386}" destId="{99945267-1FF2-4CD0-9842-254267760C94}" srcOrd="7" destOrd="0" presId="urn:microsoft.com/office/officeart/2005/8/layout/vProcess5"/>
    <dgm:cxn modelId="{F1F9B9B4-9433-4230-9E26-AB02E2415878}" type="presParOf" srcId="{A7EA5464-9FE3-46B0-A58B-9BCE8C45B386}" destId="{7B177566-AA69-48DF-8E85-AED96877CB0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20733-91FF-4CCC-8D06-7DC0A0FBFBE0}">
      <dsp:nvSpPr>
        <dsp:cNvPr id="0" name=""/>
        <dsp:cNvSpPr/>
      </dsp:nvSpPr>
      <dsp:spPr>
        <a:xfrm>
          <a:off x="0" y="0"/>
          <a:ext cx="4339590" cy="929640"/>
        </a:xfrm>
        <a:prstGeom prst="roundRect">
          <a:avLst>
            <a:gd name="adj" fmla="val 10000"/>
          </a:avLst>
        </a:prstGeom>
        <a:solidFill>
          <a:srgbClr val="40CECE"/>
        </a:solidFill>
        <a:ln w="25400" cap="flat" cmpd="sng" algn="ctr">
          <a:solidFill>
            <a:srgbClr val="21B3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Job Family</a:t>
          </a:r>
        </a:p>
      </dsp:txBody>
      <dsp:txXfrm>
        <a:off x="27228" y="27228"/>
        <a:ext cx="3336436" cy="875184"/>
      </dsp:txXfrm>
    </dsp:sp>
    <dsp:sp modelId="{A8D45042-A929-4B18-AC5C-F0099438413C}">
      <dsp:nvSpPr>
        <dsp:cNvPr id="0" name=""/>
        <dsp:cNvSpPr/>
      </dsp:nvSpPr>
      <dsp:spPr>
        <a:xfrm>
          <a:off x="382904" y="1084580"/>
          <a:ext cx="4339590" cy="929640"/>
        </a:xfrm>
        <a:prstGeom prst="roundRect">
          <a:avLst>
            <a:gd name="adj" fmla="val 10000"/>
          </a:avLst>
        </a:prstGeom>
        <a:solidFill>
          <a:srgbClr val="40CECE"/>
        </a:solidFill>
        <a:ln w="25400" cap="flat" cmpd="sng" algn="ctr">
          <a:solidFill>
            <a:srgbClr val="21B3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Sub Family </a:t>
          </a:r>
        </a:p>
      </dsp:txBody>
      <dsp:txXfrm>
        <a:off x="410132" y="1111808"/>
        <a:ext cx="3297963" cy="875184"/>
      </dsp:txXfrm>
    </dsp:sp>
    <dsp:sp modelId="{03BE75E0-335B-49AB-A702-B6C04DEBB522}">
      <dsp:nvSpPr>
        <dsp:cNvPr id="0" name=""/>
        <dsp:cNvSpPr/>
      </dsp:nvSpPr>
      <dsp:spPr>
        <a:xfrm>
          <a:off x="765809" y="2169160"/>
          <a:ext cx="4339590" cy="929640"/>
        </a:xfrm>
        <a:prstGeom prst="roundRect">
          <a:avLst>
            <a:gd name="adj" fmla="val 10000"/>
          </a:avLst>
        </a:prstGeom>
        <a:solidFill>
          <a:srgbClr val="40CECE"/>
        </a:solidFill>
        <a:ln w="25400" cap="flat" cmpd="sng" algn="ctr">
          <a:solidFill>
            <a:srgbClr val="21B3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Level</a:t>
          </a:r>
        </a:p>
      </dsp:txBody>
      <dsp:txXfrm>
        <a:off x="793037" y="2196388"/>
        <a:ext cx="3297963" cy="875184"/>
      </dsp:txXfrm>
    </dsp:sp>
    <dsp:sp modelId="{59E8AEC3-1088-4A2E-8D27-AA80080AD24E}">
      <dsp:nvSpPr>
        <dsp:cNvPr id="0" name=""/>
        <dsp:cNvSpPr/>
      </dsp:nvSpPr>
      <dsp:spPr>
        <a:xfrm>
          <a:off x="3735324" y="704977"/>
          <a:ext cx="604266" cy="604266"/>
        </a:xfrm>
        <a:prstGeom prst="downArrow">
          <a:avLst>
            <a:gd name="adj1" fmla="val 55000"/>
            <a:gd name="adj2" fmla="val 45000"/>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3871284" y="704977"/>
        <a:ext cx="332346" cy="454710"/>
      </dsp:txXfrm>
    </dsp:sp>
    <dsp:sp modelId="{00470B7A-AC29-46D2-BEB0-BA36884FE094}">
      <dsp:nvSpPr>
        <dsp:cNvPr id="0" name=""/>
        <dsp:cNvSpPr/>
      </dsp:nvSpPr>
      <dsp:spPr>
        <a:xfrm>
          <a:off x="4118229" y="1783359"/>
          <a:ext cx="604266" cy="604266"/>
        </a:xfrm>
        <a:prstGeom prst="downArrow">
          <a:avLst>
            <a:gd name="adj1" fmla="val 55000"/>
            <a:gd name="adj2" fmla="val 45000"/>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4254189" y="1783359"/>
        <a:ext cx="332346" cy="4547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4" tIns="46586" rIns="93174" bIns="46586" rtlCol="0"/>
          <a:lstStyle>
            <a:lvl1pPr algn="r">
              <a:defRPr sz="1200"/>
            </a:lvl1pPr>
          </a:lstStyle>
          <a:p>
            <a:fld id="{DD9758D0-2903-4A90-B5F4-5B23058F9677}" type="datetimeFigureOut">
              <a:rPr lang="en-US" smtClean="0"/>
              <a:t>10/13/2019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4" tIns="46586" rIns="93174" bIns="46586" rtlCol="0" anchor="b"/>
          <a:lstStyle>
            <a:lvl1pPr algn="r">
              <a:defRPr sz="1200"/>
            </a:lvl1pPr>
          </a:lstStyle>
          <a:p>
            <a:fld id="{04450412-81A1-4EC0-8C7A-1576AFF45D9C}" type="slidenum">
              <a:rPr lang="en-US" smtClean="0"/>
              <a:t>‹#›</a:t>
            </a:fld>
            <a:endParaRPr lang="en-US" dirty="0"/>
          </a:p>
        </p:txBody>
      </p:sp>
    </p:spTree>
    <p:extLst>
      <p:ext uri="{BB962C8B-B14F-4D97-AF65-F5344CB8AC3E}">
        <p14:creationId xmlns:p14="http://schemas.microsoft.com/office/powerpoint/2010/main" val="2358482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fontAlgn="auto">
              <a:spcBef>
                <a:spcPts val="0"/>
              </a:spcBef>
              <a:spcAft>
                <a:spcPts val="0"/>
              </a:spcAft>
              <a:defRPr sz="1200">
                <a:latin typeface="+mn-lt"/>
                <a:cs typeface="+mn-cs"/>
              </a:defRPr>
            </a:lvl1pPr>
          </a:lstStyle>
          <a:p>
            <a:pPr>
              <a:defRPr/>
            </a:pPr>
            <a:fld id="{7115C5EE-7186-421D-BAE7-413EE78D6210}" type="datetimeFigureOut">
              <a:rPr lang="en-US"/>
              <a:pPr>
                <a:defRPr/>
              </a:pPr>
              <a:t>10/12/2019</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174" tIns="46586" rIns="93174" bIns="46586"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fontAlgn="auto">
              <a:spcBef>
                <a:spcPts val="0"/>
              </a:spcBef>
              <a:spcAft>
                <a:spcPts val="0"/>
              </a:spcAft>
              <a:defRPr sz="1200">
                <a:latin typeface="+mn-lt"/>
                <a:cs typeface="+mn-cs"/>
              </a:defRPr>
            </a:lvl1pPr>
          </a:lstStyle>
          <a:p>
            <a:pPr>
              <a:defRPr/>
            </a:pPr>
            <a:fld id="{43F61792-F3DC-4DE0-851C-4986483BCDBB}" type="slidenum">
              <a:rPr lang="en-US"/>
              <a:pPr>
                <a:defRPr/>
              </a:pPr>
              <a:t>‹#›</a:t>
            </a:fld>
            <a:endParaRPr lang="en-US" dirty="0"/>
          </a:p>
        </p:txBody>
      </p:sp>
    </p:spTree>
    <p:extLst>
      <p:ext uri="{BB962C8B-B14F-4D97-AF65-F5344CB8AC3E}">
        <p14:creationId xmlns:p14="http://schemas.microsoft.com/office/powerpoint/2010/main" val="2677035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askjan.org/media/compprog.doc"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file:///P:\New%20Media%20Projects\httpd\media\sheetmetalwkr.doc" TargetMode="External"/><Relationship Id="rId4" Type="http://schemas.openxmlformats.org/officeDocument/2006/relationships/hyperlink" Target="http://askjan.org/media/foodservicemgr.doc"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1</a:t>
            </a:fld>
            <a:endParaRPr lang="en-US" dirty="0"/>
          </a:p>
        </p:txBody>
      </p:sp>
    </p:spTree>
    <p:extLst>
      <p:ext uri="{BB962C8B-B14F-4D97-AF65-F5344CB8AC3E}">
        <p14:creationId xmlns:p14="http://schemas.microsoft.com/office/powerpoint/2010/main" val="3055167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Give employees access to JDs to provide input.  Give litigation example.</a:t>
            </a:r>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10</a:t>
            </a:fld>
            <a:endParaRPr lang="en-US" dirty="0"/>
          </a:p>
        </p:txBody>
      </p:sp>
    </p:spTree>
    <p:extLst>
      <p:ext uri="{BB962C8B-B14F-4D97-AF65-F5344CB8AC3E}">
        <p14:creationId xmlns:p14="http://schemas.microsoft.com/office/powerpoint/2010/main" val="340582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7145E5-6BF9-4911-B6A2-EA7AA93D4516}" type="slidenum">
              <a:rPr lang="en-US" smtClean="0"/>
              <a:t>11</a:t>
            </a:fld>
            <a:endParaRPr lang="en-US"/>
          </a:p>
        </p:txBody>
      </p:sp>
    </p:spTree>
    <p:extLst>
      <p:ext uri="{BB962C8B-B14F-4D97-AF65-F5344CB8AC3E}">
        <p14:creationId xmlns:p14="http://schemas.microsoft.com/office/powerpoint/2010/main" val="302221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12</a:t>
            </a:fld>
            <a:endParaRPr lang="en-US" dirty="0"/>
          </a:p>
        </p:txBody>
      </p:sp>
    </p:spTree>
    <p:extLst>
      <p:ext uri="{BB962C8B-B14F-4D97-AF65-F5344CB8AC3E}">
        <p14:creationId xmlns:p14="http://schemas.microsoft.com/office/powerpoint/2010/main" val="220953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Changes</a:t>
            </a:r>
            <a:r>
              <a:rPr lang="en-US" baseline="0" dirty="0"/>
              <a:t> made to Career Architecture automatically cascade to incumbent position Description.</a:t>
            </a:r>
          </a:p>
          <a:p>
            <a:endParaRPr lang="en-US" baseline="0" dirty="0"/>
          </a:p>
          <a:p>
            <a:r>
              <a:rPr lang="en-US" baseline="0" dirty="0"/>
              <a:t>This model melds nicely with Job Profiles and Positions in workday and similar constructs in PeopleSoft and other HRMS</a:t>
            </a:r>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13</a:t>
            </a:fld>
            <a:endParaRPr lang="en-US" dirty="0"/>
          </a:p>
        </p:txBody>
      </p:sp>
    </p:spTree>
    <p:extLst>
      <p:ext uri="{BB962C8B-B14F-4D97-AF65-F5344CB8AC3E}">
        <p14:creationId xmlns:p14="http://schemas.microsoft.com/office/powerpoint/2010/main" val="368120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Job</a:t>
            </a:r>
            <a:r>
              <a:rPr lang="en-US" baseline="0" dirty="0"/>
              <a:t> Family and Sub Family descriptions are developed.</a:t>
            </a:r>
          </a:p>
          <a:p>
            <a:r>
              <a:rPr lang="en-US" baseline="0" dirty="0"/>
              <a:t>Attributes are gathered by level:</a:t>
            </a:r>
          </a:p>
          <a:p>
            <a:pPr marL="169530" indent="-169530">
              <a:buFont typeface="Arial" panose="020B0604020202020204" pitchFamily="34" charset="0"/>
              <a:buChar char="•"/>
            </a:pPr>
            <a:r>
              <a:rPr lang="en-US" baseline="0" dirty="0"/>
              <a:t>Scope</a:t>
            </a:r>
          </a:p>
          <a:p>
            <a:pPr marL="169530" indent="-169530">
              <a:buFont typeface="Arial" panose="020B0604020202020204" pitchFamily="34" charset="0"/>
              <a:buChar char="•"/>
            </a:pPr>
            <a:r>
              <a:rPr lang="en-US" baseline="0" dirty="0"/>
              <a:t>Competencies</a:t>
            </a:r>
          </a:p>
          <a:p>
            <a:pPr marL="169530" indent="-169530">
              <a:buFont typeface="Arial" panose="020B0604020202020204" pitchFamily="34" charset="0"/>
              <a:buChar char="•"/>
            </a:pPr>
            <a:r>
              <a:rPr lang="en-US" baseline="0" dirty="0"/>
              <a:t>Job Functions</a:t>
            </a:r>
          </a:p>
          <a:p>
            <a:pPr marL="169530" indent="-169530">
              <a:buFont typeface="Arial" panose="020B0604020202020204" pitchFamily="34" charset="0"/>
              <a:buChar char="•"/>
            </a:pPr>
            <a:r>
              <a:rPr lang="en-US" baseline="0" dirty="0"/>
              <a:t>Qualifications/Licenses/Certifications</a:t>
            </a:r>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14</a:t>
            </a:fld>
            <a:endParaRPr lang="en-US" dirty="0"/>
          </a:p>
        </p:txBody>
      </p:sp>
    </p:spTree>
    <p:extLst>
      <p:ext uri="{BB962C8B-B14F-4D97-AF65-F5344CB8AC3E}">
        <p14:creationId xmlns:p14="http://schemas.microsoft.com/office/powerpoint/2010/main" val="2487446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904159">
              <a:defRPr/>
            </a:pPr>
            <a:r>
              <a:rPr lang="en-US" dirty="0"/>
              <a:t>Notes:</a:t>
            </a:r>
          </a:p>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15</a:t>
            </a:fld>
            <a:endParaRPr lang="en-US" dirty="0"/>
          </a:p>
        </p:txBody>
      </p:sp>
    </p:spTree>
    <p:extLst>
      <p:ext uri="{BB962C8B-B14F-4D97-AF65-F5344CB8AC3E}">
        <p14:creationId xmlns:p14="http://schemas.microsoft.com/office/powerpoint/2010/main" val="92640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lvl="2" defTabSz="904159">
              <a:defRPr/>
            </a:pPr>
            <a:r>
              <a:rPr lang="en-US" dirty="0"/>
              <a:t>Title I of the ADA addresses the rights of individuals with disabilities in employment settings. According to the </a:t>
            </a:r>
            <a:r>
              <a:rPr lang="en-US" i="1" dirty="0"/>
              <a:t>Americans with Disabilities Act Handbook</a:t>
            </a:r>
            <a:r>
              <a:rPr lang="en-US" dirty="0"/>
              <a:t> , the purpose of Title I is to ensure that qualified individuals with disabilities are protected from discrimination on the basis of disability. </a:t>
            </a:r>
            <a:r>
              <a:rPr lang="en-US" b="1" dirty="0">
                <a:highlight>
                  <a:srgbClr val="FFFF00"/>
                </a:highlight>
              </a:rPr>
              <a:t>The law defines qualified individuals as an individual who, with or without reasonable accommodation, can perform the </a:t>
            </a:r>
            <a:r>
              <a:rPr lang="en-US" b="1" i="1" u="sng" dirty="0">
                <a:highlight>
                  <a:srgbClr val="FFFF00"/>
                </a:highlight>
              </a:rPr>
              <a:t>essential functions </a:t>
            </a:r>
            <a:r>
              <a:rPr lang="en-US" b="1" dirty="0">
                <a:highlight>
                  <a:srgbClr val="FFFF00"/>
                </a:highlight>
              </a:rPr>
              <a:t>of the employment position that such individual holds or desires</a:t>
            </a:r>
            <a:r>
              <a:rPr lang="en-US" dirty="0"/>
              <a:t>. For the purposes of this subchapter, consideration shall be given to the </a:t>
            </a:r>
            <a:r>
              <a:rPr lang="en-US" b="1" dirty="0">
                <a:highlight>
                  <a:srgbClr val="FFFF00"/>
                </a:highlight>
              </a:rPr>
              <a:t>employer's judgment </a:t>
            </a:r>
            <a:r>
              <a:rPr lang="en-US" dirty="0"/>
              <a:t>as to what functions of a job are essential.</a:t>
            </a:r>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16</a:t>
            </a:fld>
            <a:endParaRPr lang="en-US" dirty="0"/>
          </a:p>
        </p:txBody>
      </p:sp>
    </p:spTree>
    <p:extLst>
      <p:ext uri="{BB962C8B-B14F-4D97-AF65-F5344CB8AC3E}">
        <p14:creationId xmlns:p14="http://schemas.microsoft.com/office/powerpoint/2010/main" val="366142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solidFill>
                  <a:srgbClr val="FF0000"/>
                </a:solidFill>
              </a:rPr>
              <a:t>EEOC –</a:t>
            </a:r>
            <a:r>
              <a:rPr lang="en-US" baseline="0" dirty="0">
                <a:solidFill>
                  <a:srgbClr val="FF0000"/>
                </a:solidFill>
              </a:rPr>
              <a:t> Equal Employment Opportunity commission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17</a:t>
            </a:fld>
            <a:endParaRPr lang="en-US" dirty="0"/>
          </a:p>
        </p:txBody>
      </p:sp>
    </p:spTree>
    <p:extLst>
      <p:ext uri="{BB962C8B-B14F-4D97-AF65-F5344CB8AC3E}">
        <p14:creationId xmlns:p14="http://schemas.microsoft.com/office/powerpoint/2010/main" val="343925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18</a:t>
            </a:fld>
            <a:endParaRPr lang="en-US" dirty="0"/>
          </a:p>
        </p:txBody>
      </p:sp>
    </p:spTree>
    <p:extLst>
      <p:ext uri="{BB962C8B-B14F-4D97-AF65-F5344CB8AC3E}">
        <p14:creationId xmlns:p14="http://schemas.microsoft.com/office/powerpoint/2010/main" val="3852124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indent="0">
              <a:buClr>
                <a:schemeClr val="accent5">
                  <a:lumMod val="50000"/>
                </a:schemeClr>
              </a:buClr>
              <a:buNone/>
            </a:pPr>
            <a:r>
              <a:rPr lang="en-US" sz="3200" dirty="0">
                <a:solidFill>
                  <a:srgbClr val="40CECE"/>
                </a:solidFill>
              </a:rPr>
              <a:t>Impacted Areas</a:t>
            </a:r>
          </a:p>
          <a:p>
            <a:pPr lvl="1">
              <a:buFont typeface="Arial" panose="020B0604020202020204" pitchFamily="34" charset="0"/>
              <a:buChar char="•"/>
            </a:pPr>
            <a:r>
              <a:rPr lang="en-US" sz="2800" dirty="0"/>
              <a:t>Essential Functions (and Job Summaries)</a:t>
            </a:r>
          </a:p>
          <a:p>
            <a:pPr>
              <a:buClr>
                <a:schemeClr val="accent5">
                  <a:lumMod val="50000"/>
                </a:schemeClr>
              </a:buClr>
            </a:pPr>
            <a:r>
              <a:rPr lang="en-US" sz="2400" dirty="0">
                <a:latin typeface="Century Gothic" panose="020B0502020202020204" pitchFamily="34" charset="0"/>
              </a:rPr>
              <a:t>	AKA Duties, Responsibilities, Accountabilities</a:t>
            </a:r>
          </a:p>
          <a:p>
            <a:pPr>
              <a:buClr>
                <a:schemeClr val="accent5">
                  <a:lumMod val="50000"/>
                </a:schemeClr>
              </a:buClr>
            </a:pPr>
            <a:r>
              <a:rPr lang="en-US" sz="2400" dirty="0">
                <a:latin typeface="Century Gothic" panose="020B0502020202020204" pitchFamily="34" charset="0"/>
              </a:rPr>
              <a:t>	These are the High level tasks role holders will perform</a:t>
            </a:r>
          </a:p>
          <a:p>
            <a:pPr>
              <a:buClr>
                <a:schemeClr val="accent5">
                  <a:lumMod val="50000"/>
                </a:schemeClr>
              </a:buClr>
            </a:pPr>
            <a:r>
              <a:rPr lang="en-US" sz="2400" dirty="0">
                <a:latin typeface="Century Gothic" panose="020B0502020202020204" pitchFamily="34" charset="0"/>
              </a:rPr>
              <a:t>	Clients often limit these (7-10)</a:t>
            </a:r>
          </a:p>
          <a:p>
            <a:pPr>
              <a:buClr>
                <a:schemeClr val="accent5">
                  <a:lumMod val="50000"/>
                </a:schemeClr>
              </a:buClr>
            </a:pPr>
            <a:r>
              <a:rPr lang="en-US" sz="2400" dirty="0">
                <a:latin typeface="Century Gothic" panose="020B0502020202020204" pitchFamily="34" charset="0"/>
              </a:rPr>
              <a:t>	For ADA need:  Essential Function Desc &amp; % of time</a:t>
            </a:r>
          </a:p>
          <a:p>
            <a:pPr lvl="2">
              <a:buFont typeface="Arial" panose="020B0604020202020204" pitchFamily="34" charset="0"/>
              <a:buChar char="•"/>
            </a:pPr>
            <a:endParaRPr lang="en-US" sz="2800" dirty="0"/>
          </a:p>
          <a:p>
            <a:pPr lvl="1">
              <a:buFont typeface="Arial" panose="020B0604020202020204" pitchFamily="34" charset="0"/>
              <a:buChar char="•"/>
            </a:pPr>
            <a:r>
              <a:rPr lang="en-US" sz="2800" dirty="0"/>
              <a:t>Physical Demands and working conditions</a:t>
            </a:r>
          </a:p>
          <a:p>
            <a:pPr lvl="1">
              <a:buFont typeface="Arial" panose="020B0604020202020204" pitchFamily="34" charset="0"/>
              <a:buChar char="•"/>
            </a:pPr>
            <a:r>
              <a:rPr lang="en-US" sz="2800" dirty="0"/>
              <a:t>Qualifications</a:t>
            </a:r>
          </a:p>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19</a:t>
            </a:fld>
            <a:endParaRPr lang="en-US" dirty="0"/>
          </a:p>
        </p:txBody>
      </p:sp>
    </p:spTree>
    <p:extLst>
      <p:ext uri="{BB962C8B-B14F-4D97-AF65-F5344CB8AC3E}">
        <p14:creationId xmlns:p14="http://schemas.microsoft.com/office/powerpoint/2010/main" val="228753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2</a:t>
            </a:fld>
            <a:endParaRPr lang="en-US" dirty="0"/>
          </a:p>
        </p:txBody>
      </p:sp>
    </p:spTree>
    <p:extLst>
      <p:ext uri="{BB962C8B-B14F-4D97-AF65-F5344CB8AC3E}">
        <p14:creationId xmlns:p14="http://schemas.microsoft.com/office/powerpoint/2010/main" val="4144966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a:buClr>
                <a:schemeClr val="accent5">
                  <a:lumMod val="50000"/>
                </a:schemeClr>
              </a:buClr>
            </a:pPr>
            <a:r>
              <a:rPr lang="en-US" sz="2200" dirty="0"/>
              <a:t>No forbidden words, but it’s important that the language in your job descriptions is not prejudicial to a qualified individual with a disability.  </a:t>
            </a:r>
          </a:p>
          <a:p>
            <a:pPr>
              <a:buClr>
                <a:schemeClr val="accent5">
                  <a:lumMod val="50000"/>
                </a:schemeClr>
              </a:buClr>
            </a:pPr>
            <a:r>
              <a:rPr lang="en-US" sz="2200" dirty="0"/>
              <a:t>Focus on the essential functions of the job, not the ways they are currently or customarily performed.  </a:t>
            </a:r>
          </a:p>
          <a:p>
            <a:pPr lvl="1">
              <a:buClr>
                <a:schemeClr val="accent5">
                  <a:lumMod val="50000"/>
                </a:schemeClr>
              </a:buClr>
              <a:buFont typeface="Wingdings" panose="05000000000000000000" pitchFamily="2" charset="2"/>
              <a:buChar char="§"/>
            </a:pPr>
            <a:r>
              <a:rPr lang="en-US" sz="2200" dirty="0"/>
              <a:t>E.g. an employee does not necessarily have to “</a:t>
            </a:r>
            <a:r>
              <a:rPr lang="en-US" sz="2200" b="1" dirty="0"/>
              <a:t>walk”</a:t>
            </a:r>
            <a:r>
              <a:rPr lang="en-US" sz="2200" dirty="0"/>
              <a:t> in order to move about the office; an individual in a wheelchair can accomplish the task even if he/she cannot walk.</a:t>
            </a:r>
          </a:p>
          <a:p>
            <a:pPr>
              <a:buFont typeface="Arial" panose="020B0604020202020204" pitchFamily="34" charset="0"/>
              <a:buChar char="•"/>
            </a:pPr>
            <a:r>
              <a:rPr lang="en-US" sz="2200" dirty="0"/>
              <a:t>For ADA Include only relevant necessary requirements</a:t>
            </a:r>
          </a:p>
          <a:p>
            <a:pPr lvl="2">
              <a:buClr>
                <a:schemeClr val="accent5">
                  <a:lumMod val="50000"/>
                </a:schemeClr>
              </a:buClr>
              <a:buFont typeface="Wingdings" panose="05000000000000000000" pitchFamily="2" charset="2"/>
              <a:buChar char="§"/>
            </a:pPr>
            <a:r>
              <a:rPr lang="en-US" sz="2200" dirty="0"/>
              <a:t>If the item is not absolutely necessary to do the job </a:t>
            </a:r>
          </a:p>
          <a:p>
            <a:pPr lvl="3">
              <a:buClr>
                <a:schemeClr val="accent5">
                  <a:lumMod val="50000"/>
                </a:schemeClr>
              </a:buClr>
              <a:buFont typeface="Arial" panose="020B0604020202020204" pitchFamily="34" charset="0"/>
              <a:buChar char="•"/>
            </a:pPr>
            <a:r>
              <a:rPr lang="en-US" sz="2200" b="1" dirty="0"/>
              <a:t>Leave it out </a:t>
            </a:r>
          </a:p>
          <a:p>
            <a:pPr lvl="3">
              <a:buClr>
                <a:schemeClr val="accent5">
                  <a:lumMod val="50000"/>
                </a:schemeClr>
              </a:buClr>
              <a:buFont typeface="Arial" panose="020B0604020202020204" pitchFamily="34" charset="0"/>
              <a:buChar char="•"/>
            </a:pPr>
            <a:r>
              <a:rPr lang="en-US" sz="2200" dirty="0"/>
              <a:t>Include it as a Non-Essential function</a:t>
            </a:r>
          </a:p>
          <a:p>
            <a:pPr marL="0" lvl="1" defTabSz="904159">
              <a:defRPr/>
            </a:pPr>
            <a:r>
              <a:rPr lang="en-US" sz="1000" dirty="0"/>
              <a:t>Employer Justification</a:t>
            </a:r>
          </a:p>
          <a:p>
            <a:pPr marL="0" lvl="1" defTabSz="904159">
              <a:defRPr/>
            </a:pPr>
            <a:r>
              <a:rPr lang="en-US" sz="1000" dirty="0"/>
              <a:t>if an employer requires its typists to be able to accurately type 75 words per minute, as "essential." If a person with a disability is disqualified by this standard, the employer should be prepared to show that it does </a:t>
            </a:r>
            <a:r>
              <a:rPr lang="en-US" sz="1000" dirty="0" err="1"/>
              <a:t>i</a:t>
            </a:r>
            <a:r>
              <a:rPr lang="en-US" sz="1000" dirty="0"/>
              <a:t> require other employees to perform at this level</a:t>
            </a:r>
            <a:endParaRPr lang="en-US" sz="1000" i="1" dirty="0">
              <a:latin typeface="Century Gothic" panose="020B0502020202020204" pitchFamily="34" charset="0"/>
            </a:endParaRPr>
          </a:p>
          <a:p>
            <a:pPr marL="0" lvl="1" defTabSz="904159">
              <a:defRPr/>
            </a:pPr>
            <a:endParaRPr lang="en-US" sz="1000" i="1" dirty="0">
              <a:latin typeface="Century Gothic" panose="020B0502020202020204" pitchFamily="34" charset="0"/>
            </a:endParaRPr>
          </a:p>
          <a:p>
            <a:pPr marL="0" lvl="1" defTabSz="904159">
              <a:defRPr/>
            </a:pPr>
            <a:r>
              <a:rPr lang="en-US" sz="1000" i="1" dirty="0">
                <a:latin typeface="Century Gothic" panose="020B0502020202020204" pitchFamily="34" charset="0"/>
              </a:rPr>
              <a:t>The position exists to perform the function.</a:t>
            </a:r>
          </a:p>
          <a:p>
            <a:pPr marL="0" lvl="1" defTabSz="904159">
              <a:defRPr/>
            </a:pPr>
            <a:r>
              <a:rPr lang="en-US" sz="1000" i="1" dirty="0">
                <a:latin typeface="Century Gothic" panose="020B0502020202020204" pitchFamily="34" charset="0"/>
              </a:rPr>
              <a:t>     For example, a person is hired to proofread documents. The ability to proofread accurately is an essential function, because this is the reason that this position exists. </a:t>
            </a:r>
          </a:p>
          <a:p>
            <a:pPr marL="0" lvl="1" defTabSz="904159">
              <a:defRPr/>
            </a:pPr>
            <a:endParaRPr lang="en-US" sz="1000" i="1" dirty="0">
              <a:latin typeface="Century Gothic" panose="020B0502020202020204" pitchFamily="34" charset="0"/>
            </a:endParaRPr>
          </a:p>
          <a:p>
            <a:pPr marL="0" lvl="1" defTabSz="904159">
              <a:defRPr/>
            </a:pPr>
            <a:r>
              <a:rPr lang="en-US" sz="1000" i="1" dirty="0">
                <a:latin typeface="Century Gothic" panose="020B0502020202020204" pitchFamily="34" charset="0"/>
              </a:rPr>
              <a:t>There are a limited number of other employees available to perform the function, or among whom the function can be distributed. </a:t>
            </a:r>
          </a:p>
          <a:p>
            <a:pPr marL="0" lvl="1" defTabSz="904159">
              <a:defRPr/>
            </a:pPr>
            <a:r>
              <a:rPr lang="en-US" sz="1000" i="1" dirty="0">
                <a:latin typeface="Century Gothic" panose="020B0502020202020204" pitchFamily="34" charset="0"/>
              </a:rPr>
              <a:t>     For example, it may be an essential function for a file clerk to answer the telephone if there are only three employees in a very busy office and each employee has to perform many different tasks. </a:t>
            </a:r>
          </a:p>
          <a:p>
            <a:pPr marL="0" lvl="1" defTabSz="904159">
              <a:defRPr/>
            </a:pPr>
            <a:endParaRPr lang="en-US" sz="1000" i="1" dirty="0">
              <a:latin typeface="Century Gothic" panose="020B0502020202020204" pitchFamily="34" charset="0"/>
            </a:endParaRPr>
          </a:p>
          <a:p>
            <a:pPr marL="0" lvl="1" defTabSz="904159">
              <a:defRPr/>
            </a:pPr>
            <a:r>
              <a:rPr lang="en-US" sz="1000" i="1" dirty="0">
                <a:latin typeface="Century Gothic" panose="020B0502020202020204" pitchFamily="34" charset="0"/>
              </a:rPr>
              <a:t>A function is highly specialized</a:t>
            </a:r>
          </a:p>
          <a:p>
            <a:pPr marL="0" lvl="1" defTabSz="904159">
              <a:defRPr/>
            </a:pPr>
            <a:r>
              <a:rPr lang="en-US" sz="1000" i="1" dirty="0">
                <a:latin typeface="Century Gothic" panose="020B0502020202020204" pitchFamily="34" charset="0"/>
              </a:rPr>
              <a:t>   For example, a company wishes to expand its business with Japan. For a new sales position, in addition to sales experience, it requires a person who can communicate fluently in the Japanese language. Fluent communication in the Japanese language is an essential function of the job (EEOC, 1992).</a:t>
            </a:r>
          </a:p>
          <a:p>
            <a:pPr marL="0" lvl="1" defTabSz="904159">
              <a:defRPr/>
            </a:pPr>
            <a:endParaRPr lang="en-US" sz="1000" i="1" dirty="0">
              <a:latin typeface="Century Gothic" panose="020B0502020202020204" pitchFamily="34" charset="0"/>
            </a:endParaRPr>
          </a:p>
          <a:p>
            <a:pPr marL="0" lvl="1" defTabSz="904159">
              <a:defRPr/>
            </a:pPr>
            <a:r>
              <a:rPr lang="en-US" sz="1000" dirty="0"/>
              <a:t>serious consequences if it is not performed.  </a:t>
            </a:r>
          </a:p>
          <a:p>
            <a:pPr marL="0" lvl="1" defTabSz="904159">
              <a:defRPr/>
            </a:pPr>
            <a:r>
              <a:rPr lang="en-US" sz="1000" dirty="0"/>
              <a:t>   For example, an airline pilot spends only a few minutes of a flight landing a plane</a:t>
            </a:r>
          </a:p>
          <a:p>
            <a:pPr marL="0" lvl="1" defTabSz="904159">
              <a:defRPr/>
            </a:pPr>
            <a:endParaRPr lang="en-US" sz="1000" i="1" dirty="0">
              <a:latin typeface="Century Gothic" panose="020B0502020202020204" pitchFamily="34" charset="0"/>
            </a:endParaRPr>
          </a:p>
          <a:p>
            <a:pPr marL="0" lvl="1" defTabSz="904159">
              <a:defRPr/>
            </a:pPr>
            <a:r>
              <a:rPr lang="en-US" sz="1000" dirty="0"/>
              <a:t>Nature and scope of work</a:t>
            </a:r>
          </a:p>
          <a:p>
            <a:pPr marL="0" lvl="1" defTabSz="904159">
              <a:defRPr/>
            </a:pPr>
            <a:r>
              <a:rPr lang="en-US" sz="1000" dirty="0"/>
              <a:t>For instance in one facility, if a variety of orders for a manufacturer come I intermittently under tight deadlines, this might require a greater number of essential functions than in a facility where the same item is manufactured continually (EEOC, 1992). </a:t>
            </a:r>
            <a:endParaRPr lang="en-US" sz="1000" i="1" dirty="0">
              <a:latin typeface="Century Gothic" panose="020B0502020202020204" pitchFamily="34" charset="0"/>
            </a:endParaRPr>
          </a:p>
          <a:p>
            <a:endParaRPr lang="en-US" sz="1000"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20</a:t>
            </a:fld>
            <a:endParaRPr lang="en-US" dirty="0"/>
          </a:p>
        </p:txBody>
      </p:sp>
    </p:spTree>
    <p:extLst>
      <p:ext uri="{BB962C8B-B14F-4D97-AF65-F5344CB8AC3E}">
        <p14:creationId xmlns:p14="http://schemas.microsoft.com/office/powerpoint/2010/main" val="771640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21</a:t>
            </a:fld>
            <a:endParaRPr lang="en-US" dirty="0"/>
          </a:p>
        </p:txBody>
      </p:sp>
    </p:spTree>
    <p:extLst>
      <p:ext uri="{BB962C8B-B14F-4D97-AF65-F5344CB8AC3E}">
        <p14:creationId xmlns:p14="http://schemas.microsoft.com/office/powerpoint/2010/main" val="2182074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22</a:t>
            </a:fld>
            <a:endParaRPr lang="en-US" dirty="0"/>
          </a:p>
        </p:txBody>
      </p:sp>
    </p:spTree>
    <p:extLst>
      <p:ext uri="{BB962C8B-B14F-4D97-AF65-F5344CB8AC3E}">
        <p14:creationId xmlns:p14="http://schemas.microsoft.com/office/powerpoint/2010/main" val="322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indent="0">
              <a:buClr>
                <a:schemeClr val="accent5">
                  <a:lumMod val="50000"/>
                </a:schemeClr>
              </a:buClr>
              <a:buNone/>
            </a:pPr>
            <a:r>
              <a:rPr lang="en-US" sz="2800" dirty="0">
                <a:solidFill>
                  <a:srgbClr val="40CECE"/>
                </a:solidFill>
                <a:latin typeface="Century Gothic" panose="020B0502020202020204" pitchFamily="34" charset="0"/>
              </a:rPr>
              <a:t>Legislation somewhat vague as to what is “reasonable accommodation” – Apprio new hire example with medical condition</a:t>
            </a:r>
          </a:p>
          <a:p>
            <a:pPr marL="0" indent="0">
              <a:buClr>
                <a:schemeClr val="accent5">
                  <a:lumMod val="50000"/>
                </a:schemeClr>
              </a:buClr>
              <a:buNone/>
            </a:pPr>
            <a:endParaRPr lang="en-US" sz="2800" dirty="0">
              <a:solidFill>
                <a:srgbClr val="40CECE"/>
              </a:solidFill>
              <a:latin typeface="Century Gothic" panose="020B0502020202020204" pitchFamily="34" charset="0"/>
            </a:endParaRPr>
          </a:p>
          <a:p>
            <a:pPr marL="0" indent="0">
              <a:buClr>
                <a:schemeClr val="accent5">
                  <a:lumMod val="50000"/>
                </a:schemeClr>
              </a:buClr>
              <a:buNone/>
            </a:pPr>
            <a:r>
              <a:rPr lang="en-US" sz="2800" dirty="0">
                <a:solidFill>
                  <a:srgbClr val="40CECE"/>
                </a:solidFill>
                <a:latin typeface="Century Gothic" panose="020B0502020202020204" pitchFamily="34" charset="0"/>
              </a:rPr>
              <a:t>Process for determining physical demands/working conditions Items:</a:t>
            </a:r>
          </a:p>
          <a:p>
            <a:pPr>
              <a:buClr>
                <a:schemeClr val="accent5">
                  <a:lumMod val="50000"/>
                </a:schemeClr>
              </a:buClr>
            </a:pPr>
            <a:r>
              <a:rPr lang="en-US" sz="2400" dirty="0">
                <a:latin typeface="Century Gothic" panose="020B0502020202020204" pitchFamily="34" charset="0"/>
              </a:rPr>
              <a:t>Often pulled from disability claims over time</a:t>
            </a:r>
          </a:p>
          <a:p>
            <a:pPr>
              <a:buClr>
                <a:schemeClr val="accent5">
                  <a:lumMod val="50000"/>
                </a:schemeClr>
              </a:buClr>
            </a:pPr>
            <a:r>
              <a:rPr lang="en-US" sz="2400" dirty="0">
                <a:latin typeface="Century Gothic" panose="020B0502020202020204" pitchFamily="34" charset="0"/>
              </a:rPr>
              <a:t>Reviewed periodically to evolve over time with changes in job equipment and regulations</a:t>
            </a:r>
          </a:p>
          <a:p>
            <a:pPr>
              <a:buClr>
                <a:schemeClr val="accent5">
                  <a:lumMod val="50000"/>
                </a:schemeClr>
              </a:buClr>
            </a:pPr>
            <a:r>
              <a:rPr lang="en-US" sz="2400" dirty="0">
                <a:latin typeface="Century Gothic" panose="020B0502020202020204" pitchFamily="34" charset="0"/>
              </a:rPr>
              <a:t>Standard Lists</a:t>
            </a:r>
          </a:p>
          <a:p>
            <a:pPr>
              <a:buClr>
                <a:schemeClr val="accent5">
                  <a:lumMod val="50000"/>
                </a:schemeClr>
              </a:buClr>
            </a:pPr>
            <a:r>
              <a:rPr lang="en-US" sz="2400" dirty="0">
                <a:latin typeface="Century Gothic" panose="020B0502020202020204" pitchFamily="34" charset="0"/>
              </a:rPr>
              <a:t>Industry specific</a:t>
            </a:r>
          </a:p>
          <a:p>
            <a:pPr lvl="1">
              <a:buClr>
                <a:schemeClr val="accent5">
                  <a:lumMod val="50000"/>
                </a:schemeClr>
              </a:buClr>
              <a:buFont typeface="Wingdings" panose="05000000000000000000" pitchFamily="2" charset="2"/>
              <a:buChar char="§"/>
            </a:pPr>
            <a:r>
              <a:rPr lang="en-US" sz="2000" dirty="0">
                <a:latin typeface="Century Gothic" panose="020B0502020202020204" pitchFamily="34" charset="0"/>
              </a:rPr>
              <a:t>Corporate/Healthcare/Manufacturing</a:t>
            </a:r>
          </a:p>
          <a:p>
            <a:pPr>
              <a:buClr>
                <a:schemeClr val="accent5">
                  <a:lumMod val="50000"/>
                </a:schemeClr>
              </a:buClr>
            </a:pPr>
            <a:r>
              <a:rPr lang="en-US" sz="2400" dirty="0">
                <a:latin typeface="Century Gothic" panose="020B0502020202020204" pitchFamily="34" charset="0"/>
              </a:rPr>
              <a:t>Working Conditions: Rules and regulations such as state disability and federal and state safety and health laws </a:t>
            </a:r>
            <a:endParaRPr lang="en-US" sz="2000" dirty="0">
              <a:latin typeface="Century Gothic" panose="020B0502020202020204" pitchFamily="34" charset="0"/>
            </a:endParaRPr>
          </a:p>
          <a:p>
            <a:pPr lvl="1"/>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23</a:t>
            </a:fld>
            <a:endParaRPr lang="en-US" dirty="0"/>
          </a:p>
        </p:txBody>
      </p:sp>
    </p:spTree>
    <p:extLst>
      <p:ext uri="{BB962C8B-B14F-4D97-AF65-F5344CB8AC3E}">
        <p14:creationId xmlns:p14="http://schemas.microsoft.com/office/powerpoint/2010/main" val="1467871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Education,</a:t>
            </a:r>
            <a:r>
              <a:rPr lang="en-US" baseline="0" dirty="0"/>
              <a:t> Experience, Skills</a:t>
            </a:r>
          </a:p>
          <a:p>
            <a:pPr lvl="1"/>
            <a:r>
              <a:rPr lang="en-US" dirty="0"/>
              <a:t> Employers should remember that these qualifications might be gained in a number of ways. For example, knowledge may be gained through education, training, or experience.</a:t>
            </a:r>
          </a:p>
          <a:p>
            <a:endParaRPr lang="en-US" dirty="0"/>
          </a:p>
          <a:p>
            <a:r>
              <a:rPr lang="en-US" dirty="0"/>
              <a:t>Driver’s license </a:t>
            </a:r>
          </a:p>
          <a:p>
            <a:pPr lvl="1"/>
            <a:r>
              <a:rPr lang="en-US" dirty="0"/>
              <a:t>could be considered discriminatory. For example, it may be necessary to specify that an individual must be "available to attend evening meetings throughout the community" and "possess a driver’s license” but an employer should distinguish between need and convenience and consider any discriminatory effects. An employee with a disability may be able to attend a meeting via teleconference or access public transportation to attend the meeting on site</a:t>
            </a:r>
          </a:p>
          <a:p>
            <a:pPr lvl="1"/>
            <a:endParaRPr lang="en-US" dirty="0"/>
          </a:p>
          <a:p>
            <a:pPr lvl="0"/>
            <a:r>
              <a:rPr lang="en-US" dirty="0"/>
              <a:t>Licenses/Certifications</a:t>
            </a:r>
          </a:p>
          <a:p>
            <a:pPr lvl="1"/>
            <a:r>
              <a:rPr lang="en-US" dirty="0"/>
              <a:t>OSHA CDC</a:t>
            </a:r>
            <a:r>
              <a:rPr lang="en-US" baseline="0" dirty="0"/>
              <a:t> Guidelines.</a:t>
            </a:r>
            <a:endParaRPr lang="en-US" dirty="0"/>
          </a:p>
          <a:p>
            <a:pPr lvl="0"/>
            <a:endParaRPr lang="en-US" dirty="0"/>
          </a:p>
          <a:p>
            <a:pPr lvl="1"/>
            <a:endParaRPr lang="en-US" dirty="0"/>
          </a:p>
          <a:p>
            <a:pPr lvl="0"/>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24</a:t>
            </a:fld>
            <a:endParaRPr lang="en-US" dirty="0"/>
          </a:p>
        </p:txBody>
      </p:sp>
    </p:spTree>
    <p:extLst>
      <p:ext uri="{BB962C8B-B14F-4D97-AF65-F5344CB8AC3E}">
        <p14:creationId xmlns:p14="http://schemas.microsoft.com/office/powerpoint/2010/main" val="4282498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Timing</a:t>
            </a:r>
          </a:p>
          <a:p>
            <a:endParaRPr lang="en-US" dirty="0"/>
          </a:p>
          <a:p>
            <a:pPr>
              <a:buClr>
                <a:schemeClr val="accent5">
                  <a:lumMod val="50000"/>
                </a:schemeClr>
              </a:buClr>
            </a:pPr>
            <a:r>
              <a:rPr lang="en-US" sz="1200" dirty="0">
                <a:latin typeface="Century Gothic" panose="020B0502020202020204" pitchFamily="34" charset="0"/>
              </a:rPr>
              <a:t>Writing tips:</a:t>
            </a:r>
          </a:p>
          <a:p>
            <a:pPr>
              <a:buClr>
                <a:schemeClr val="accent5">
                  <a:lumMod val="50000"/>
                </a:schemeClr>
              </a:buClr>
            </a:pPr>
            <a:r>
              <a:rPr lang="en-US" sz="1200" dirty="0">
                <a:latin typeface="Century Gothic" panose="020B0502020202020204" pitchFamily="34" charset="0"/>
              </a:rPr>
              <a:t>Include the percent of time the employee will spend on the job performing functions</a:t>
            </a:r>
          </a:p>
          <a:p>
            <a:pPr>
              <a:buClr>
                <a:schemeClr val="accent5">
                  <a:lumMod val="50000"/>
                </a:schemeClr>
              </a:buClr>
            </a:pPr>
            <a:r>
              <a:rPr lang="en-US" sz="1200" dirty="0">
                <a:latin typeface="Century Gothic" panose="020B0502020202020204" pitchFamily="34" charset="0"/>
              </a:rPr>
              <a:t>If a position requires repetitive motions, use the word "repetitive”</a:t>
            </a:r>
          </a:p>
          <a:p>
            <a:pPr>
              <a:buClr>
                <a:schemeClr val="accent5">
                  <a:lumMod val="50000"/>
                </a:schemeClr>
              </a:buClr>
            </a:pPr>
            <a:r>
              <a:rPr lang="en-US" sz="1200" dirty="0">
                <a:latin typeface="Century Gothic" panose="020B0502020202020204" pitchFamily="34" charset="0"/>
              </a:rPr>
              <a:t>Be specific regarding lifting and other physical requirements </a:t>
            </a:r>
          </a:p>
          <a:p>
            <a:pPr>
              <a:buClr>
                <a:schemeClr val="accent5">
                  <a:lumMod val="50000"/>
                </a:schemeClr>
              </a:buClr>
            </a:pPr>
            <a:r>
              <a:rPr lang="en-US" sz="1200" dirty="0">
                <a:latin typeface="Century Gothic" panose="020B0502020202020204" pitchFamily="34" charset="0"/>
              </a:rPr>
              <a:t>Work with front-line supervisors to ensure that the job description accurately reflects the actual tasks being performed</a:t>
            </a:r>
          </a:p>
          <a:p>
            <a:pPr>
              <a:buClr>
                <a:schemeClr val="accent5">
                  <a:lumMod val="50000"/>
                </a:schemeClr>
              </a:buClr>
            </a:pPr>
            <a:r>
              <a:rPr lang="en-US" sz="1200" dirty="0">
                <a:latin typeface="Century Gothic" panose="020B0502020202020204" pitchFamily="34" charset="0"/>
              </a:rPr>
              <a:t>Multiple Roles – Make sure employees are aware of multiple Job Descriptions</a:t>
            </a:r>
          </a:p>
          <a:p>
            <a:r>
              <a:rPr lang="en-US" dirty="0"/>
              <a:t>JD Must be Written before Advertising</a:t>
            </a:r>
            <a:r>
              <a:rPr lang="en-US" baseline="0" dirty="0"/>
              <a:t> for the job; Content of posting should be consistent with the JD</a:t>
            </a:r>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25</a:t>
            </a:fld>
            <a:endParaRPr lang="en-US" dirty="0"/>
          </a:p>
        </p:txBody>
      </p:sp>
    </p:spTree>
    <p:extLst>
      <p:ext uri="{BB962C8B-B14F-4D97-AF65-F5344CB8AC3E}">
        <p14:creationId xmlns:p14="http://schemas.microsoft.com/office/powerpoint/2010/main" val="2337316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26</a:t>
            </a:fld>
            <a:endParaRPr lang="en-US" dirty="0"/>
          </a:p>
        </p:txBody>
      </p:sp>
    </p:spTree>
    <p:extLst>
      <p:ext uri="{BB962C8B-B14F-4D97-AF65-F5344CB8AC3E}">
        <p14:creationId xmlns:p14="http://schemas.microsoft.com/office/powerpoint/2010/main" val="2845431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Situation 1: An applicant is interviewing for a Computer Programmer position. Although not required to disclose, the applicant decides to tell the employer she has diabetes due to questions about a particular job requirement for which she may need an accommodation.</a:t>
            </a:r>
          </a:p>
          <a:p>
            <a:endParaRPr lang="en-US" dirty="0"/>
          </a:p>
          <a:p>
            <a:pPr lvl="1"/>
            <a:r>
              <a:rPr lang="en-US" dirty="0"/>
              <a:t> Essential</a:t>
            </a:r>
            <a:r>
              <a:rPr lang="en-US" baseline="0" dirty="0"/>
              <a:t> function</a:t>
            </a:r>
            <a:r>
              <a:rPr lang="en-US" dirty="0"/>
              <a:t>: “Responsibilities occasionally may require an adjusted work schedule, overtime, and evening/weekend hours in order to meet deadlines or to access the computer to perform program tests.”</a:t>
            </a:r>
          </a:p>
          <a:p>
            <a:pPr lvl="1"/>
            <a:endParaRPr lang="en-US" dirty="0"/>
          </a:p>
          <a:p>
            <a:pPr lvl="1"/>
            <a:r>
              <a:rPr lang="en-US" dirty="0"/>
              <a:t>Limitation: Person needs to eat at specific time each day.  May need to test blood sugar and take insulin while at work. Prospective employee is happy to work adjusted hours provided that she can take the steps necessary to regulate her diabetes.</a:t>
            </a:r>
          </a:p>
          <a:p>
            <a:pPr lvl="1"/>
            <a:endParaRPr lang="en-US" dirty="0"/>
          </a:p>
          <a:p>
            <a:pPr lvl="1"/>
            <a:r>
              <a:rPr lang="en-US" dirty="0"/>
              <a:t>Accommodation Solution: Employer accommodates the employee by allowing her to adjust her lunch hour to 11-12 a.m. rather than the typical 12-1 p.m. lunch break and permits flexible break times.  The employee was allowed to bring a small refrigerator to store food and medication in her office. When working evening hours, the employee could set her own dinner breaks accordingly.</a:t>
            </a:r>
          </a:p>
          <a:p>
            <a:r>
              <a:rPr lang="en-US" dirty="0">
                <a:hlinkClick r:id="rId3"/>
              </a:rPr>
              <a:t>Read more.</a:t>
            </a:r>
            <a:endParaRPr lang="en-US" dirty="0"/>
          </a:p>
          <a:p>
            <a:endParaRPr lang="en-US" dirty="0"/>
          </a:p>
          <a:p>
            <a:r>
              <a:rPr lang="en-US" dirty="0"/>
              <a:t>Situation 2: The new Food Service Manager is a person who has multiple sclerosis.  She uses a cane for mobility assistance.</a:t>
            </a:r>
          </a:p>
          <a:p>
            <a:endParaRPr lang="en-US" dirty="0"/>
          </a:p>
          <a:p>
            <a:pPr lvl="1"/>
            <a:r>
              <a:rPr lang="en-US" dirty="0"/>
              <a:t>Essential function: "2% of time: Assists in production area during absence of primary kitchen staff.“</a:t>
            </a:r>
          </a:p>
          <a:p>
            <a:pPr lvl="1"/>
            <a:endParaRPr lang="en-US" dirty="0"/>
          </a:p>
          <a:p>
            <a:pPr lvl="1"/>
            <a:r>
              <a:rPr lang="en-US" dirty="0"/>
              <a:t>Limitation: Employee has difficulty standing for long periods of time.</a:t>
            </a:r>
          </a:p>
          <a:p>
            <a:pPr lvl="1"/>
            <a:endParaRPr lang="en-US" dirty="0"/>
          </a:p>
          <a:p>
            <a:pPr lvl="1"/>
            <a:r>
              <a:rPr lang="en-US" dirty="0"/>
              <a:t>Accommodation Solution: The employer and employee agree to use a sit/stand work stool and an anti-fatigue mat to accommodate rare occasions when she will need to assist in the kitchen.</a:t>
            </a:r>
          </a:p>
          <a:p>
            <a:pPr lvl="1"/>
            <a:r>
              <a:rPr lang="en-US" dirty="0">
                <a:hlinkClick r:id="rId4"/>
              </a:rPr>
              <a:t>Read more.</a:t>
            </a:r>
            <a:r>
              <a:rPr lang="en-US" dirty="0"/>
              <a:t> </a:t>
            </a:r>
          </a:p>
          <a:p>
            <a:endParaRPr lang="en-US" dirty="0"/>
          </a:p>
          <a:p>
            <a:r>
              <a:rPr lang="en-US" dirty="0"/>
              <a:t>Situation 3: A Sheet Metal Worker has a speech impairment. He stutters and when nervous, the condition becomes much more prevalent. </a:t>
            </a:r>
          </a:p>
          <a:p>
            <a:pPr lvl="1"/>
            <a:endParaRPr lang="en-US" dirty="0"/>
          </a:p>
          <a:p>
            <a:pPr lvl="1"/>
            <a:r>
              <a:rPr lang="en-US" dirty="0"/>
              <a:t>Essential Function: “Makes recommendations to supervisor about the need for different materials, equipment, and parts.”</a:t>
            </a:r>
          </a:p>
          <a:p>
            <a:pPr lvl="1"/>
            <a:endParaRPr lang="en-US" dirty="0"/>
          </a:p>
          <a:p>
            <a:pPr lvl="1"/>
            <a:r>
              <a:rPr lang="en-US" dirty="0"/>
              <a:t>Limitation: Employee has difficulty with verbal communication.</a:t>
            </a:r>
          </a:p>
          <a:p>
            <a:pPr lvl="1"/>
            <a:endParaRPr lang="en-US" dirty="0"/>
          </a:p>
          <a:p>
            <a:pPr lvl="1"/>
            <a:r>
              <a:rPr lang="en-US" dirty="0"/>
              <a:t>Accommodation Solution: As needed, the employee makes recommendations in writing. When discussion or clarification is necessary, employer and employee meet one-to-one in a quiet environment to eliminate noise, distraction and alleviate the employee’s stress about speaking in group situations. </a:t>
            </a:r>
          </a:p>
          <a:p>
            <a:pPr lvl="1"/>
            <a:r>
              <a:rPr lang="en-US" dirty="0">
                <a:hlinkClick r:id="rId5"/>
              </a:rPr>
              <a:t>Read more.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27</a:t>
            </a:fld>
            <a:endParaRPr lang="en-US" dirty="0"/>
          </a:p>
        </p:txBody>
      </p:sp>
    </p:spTree>
    <p:extLst>
      <p:ext uri="{BB962C8B-B14F-4D97-AF65-F5344CB8AC3E}">
        <p14:creationId xmlns:p14="http://schemas.microsoft.com/office/powerpoint/2010/main" val="2845431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err="1"/>
              <a:t>JDXpert</a:t>
            </a:r>
            <a:r>
              <a:rPr lang="en-US" dirty="0"/>
              <a:t> positive comments</a:t>
            </a:r>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28</a:t>
            </a:fld>
            <a:endParaRPr lang="en-US" dirty="0"/>
          </a:p>
        </p:txBody>
      </p:sp>
    </p:spTree>
    <p:extLst>
      <p:ext uri="{BB962C8B-B14F-4D97-AF65-F5344CB8AC3E}">
        <p14:creationId xmlns:p14="http://schemas.microsoft.com/office/powerpoint/2010/main" val="1097754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r>
              <a:rPr lang="en-US" dirty="0"/>
              <a:t>2016 had the second-highest number of wage and hour cases ever filed</a:t>
            </a:r>
          </a:p>
          <a:p>
            <a:pPr marL="169530" indent="-169530">
              <a:buFont typeface="Arial" panose="020B0604020202020204" pitchFamily="34" charset="0"/>
              <a:buChar char="•"/>
            </a:pPr>
            <a:r>
              <a:rPr lang="en-US" dirty="0"/>
              <a:t>AND the settlement valuation has </a:t>
            </a:r>
            <a:r>
              <a:rPr lang="en-US" b="1" dirty="0"/>
              <a:t>more than tripled over the last two years.</a:t>
            </a:r>
          </a:p>
          <a:p>
            <a:pPr marL="621609" lvl="1" indent="-169530">
              <a:buFont typeface="Arial" panose="020B0604020202020204" pitchFamily="34" charset="0"/>
              <a:buChar char="•"/>
            </a:pPr>
            <a:r>
              <a:rPr lang="en-US" dirty="0"/>
              <a:t>The value of the top 10 settlements hit </a:t>
            </a:r>
            <a:r>
              <a:rPr lang="en-US" b="1" dirty="0"/>
              <a:t>$695.5 million in 2016</a:t>
            </a:r>
            <a:r>
              <a:rPr lang="en-US" dirty="0"/>
              <a:t>, a 50% increase over 2015's $463.6 million valuation, and more than triple the $215.3 million valuation in 2014.</a:t>
            </a:r>
          </a:p>
          <a:p>
            <a:pPr marL="169530" indent="-169530">
              <a:buFont typeface="Arial" panose="020B0604020202020204" pitchFamily="34" charset="0"/>
              <a:buChar char="•"/>
            </a:pPr>
            <a:r>
              <a:rPr lang="en-US" dirty="0"/>
              <a:t>To protect yourself, you need to make sure you classify employees properly. </a:t>
            </a:r>
            <a:endParaRPr lang="en-US" sz="2000" dirty="0"/>
          </a:p>
          <a:p>
            <a:pPr marL="169530" indent="-16953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977FCF-2A72-42CD-A807-373F562F1CC4}" type="slidenum">
              <a:rPr lang="en-US" smtClean="0"/>
              <a:t>29</a:t>
            </a:fld>
            <a:endParaRPr lang="en-US" dirty="0"/>
          </a:p>
        </p:txBody>
      </p:sp>
    </p:spTree>
    <p:extLst>
      <p:ext uri="{BB962C8B-B14F-4D97-AF65-F5344CB8AC3E}">
        <p14:creationId xmlns:p14="http://schemas.microsoft.com/office/powerpoint/2010/main" val="204929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for today is compliance.</a:t>
            </a:r>
          </a:p>
        </p:txBody>
      </p:sp>
      <p:sp>
        <p:nvSpPr>
          <p:cNvPr id="4" name="Slide Number Placeholder 3"/>
          <p:cNvSpPr>
            <a:spLocks noGrp="1"/>
          </p:cNvSpPr>
          <p:nvPr>
            <p:ph type="sldNum" sz="quarter" idx="5"/>
          </p:nvPr>
        </p:nvSpPr>
        <p:spPr/>
        <p:txBody>
          <a:bodyPr/>
          <a:lstStyle/>
          <a:p>
            <a:pPr defTabSz="904159">
              <a:defRPr/>
            </a:pPr>
            <a:fld id="{057145E5-6BF9-4911-B6A2-EA7AA93D4516}" type="slidenum">
              <a:rPr lang="en-US">
                <a:solidFill>
                  <a:prstClr val="black"/>
                </a:solidFill>
                <a:latin typeface="Calibri" panose="020F0502020204030204"/>
              </a:rPr>
              <a:pPr defTabSz="904159">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882765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30</a:t>
            </a:fld>
            <a:endParaRPr lang="en-US" dirty="0"/>
          </a:p>
        </p:txBody>
      </p:sp>
    </p:spTree>
    <p:extLst>
      <p:ext uri="{BB962C8B-B14F-4D97-AF65-F5344CB8AC3E}">
        <p14:creationId xmlns:p14="http://schemas.microsoft.com/office/powerpoint/2010/main" val="4056990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904159">
              <a:defRPr/>
            </a:pPr>
            <a:r>
              <a:rPr lang="en-US" dirty="0"/>
              <a:t>Notes:</a:t>
            </a:r>
          </a:p>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31</a:t>
            </a:fld>
            <a:endParaRPr lang="en-US" dirty="0"/>
          </a:p>
        </p:txBody>
      </p:sp>
    </p:spTree>
    <p:extLst>
      <p:ext uri="{BB962C8B-B14F-4D97-AF65-F5344CB8AC3E}">
        <p14:creationId xmlns:p14="http://schemas.microsoft.com/office/powerpoint/2010/main" val="496636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904159">
              <a:defRPr/>
            </a:pPr>
            <a:r>
              <a:rPr lang="en-US" dirty="0"/>
              <a:t>Notes:</a:t>
            </a:r>
          </a:p>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32</a:t>
            </a:fld>
            <a:endParaRPr lang="en-US" dirty="0"/>
          </a:p>
        </p:txBody>
      </p:sp>
    </p:spTree>
    <p:extLst>
      <p:ext uri="{BB962C8B-B14F-4D97-AF65-F5344CB8AC3E}">
        <p14:creationId xmlns:p14="http://schemas.microsoft.com/office/powerpoint/2010/main" val="3634578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OT must be 1 ½ times rate of pay</a:t>
            </a:r>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33</a:t>
            </a:fld>
            <a:endParaRPr lang="en-US" dirty="0"/>
          </a:p>
        </p:txBody>
      </p:sp>
    </p:spTree>
    <p:extLst>
      <p:ext uri="{BB962C8B-B14F-4D97-AF65-F5344CB8AC3E}">
        <p14:creationId xmlns:p14="http://schemas.microsoft.com/office/powerpoint/2010/main" val="696013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An exempt employee must receive the full salary for any week in which the employee performs any work, regardless of the number of days or hours worked.</a:t>
            </a:r>
          </a:p>
          <a:p>
            <a:r>
              <a:rPr lang="en-US" dirty="0"/>
              <a:t>Exempt employees do not need to be paid for any workweek in which they perform no work. </a:t>
            </a:r>
          </a:p>
          <a:p>
            <a:r>
              <a:rPr lang="en-US" dirty="0"/>
              <a:t>If the employer makes deductions from an employee’s predetermined salary, i.e., because of the operating requirements of the business, that employee is not paid on a “salary basis.” </a:t>
            </a:r>
          </a:p>
          <a:p>
            <a:r>
              <a:rPr lang="en-US" dirty="0"/>
              <a:t>If the employee is ready, willing and able to work, deductions may not be made for time when work is not available.</a:t>
            </a:r>
          </a:p>
          <a:p>
            <a:r>
              <a:rPr lang="en-US" dirty="0"/>
              <a:t> </a:t>
            </a:r>
          </a:p>
          <a:p>
            <a:r>
              <a:rPr lang="en-US" b="1" dirty="0"/>
              <a:t>Circumstances in Which the Employer May Make Deductions from Pay </a:t>
            </a:r>
            <a:endParaRPr lang="en-US" dirty="0"/>
          </a:p>
          <a:p>
            <a:r>
              <a:rPr lang="en-US" dirty="0"/>
              <a:t>Sick or personal days in accordance with a bona fide plan, policy or practice of providing compensation for salary lost due to illness;</a:t>
            </a:r>
          </a:p>
          <a:p>
            <a:r>
              <a:rPr lang="en-US" dirty="0"/>
              <a:t>To offset amounts employees receive as jury or witness fees, or for military pay; </a:t>
            </a:r>
          </a:p>
          <a:p>
            <a:r>
              <a:rPr lang="en-US" dirty="0"/>
              <a:t>Penalties imposed in good faith for:</a:t>
            </a:r>
          </a:p>
          <a:p>
            <a:pPr marL="169530" indent="-169530">
              <a:buFont typeface="Arial" panose="020B0604020202020204" pitchFamily="34" charset="0"/>
              <a:buChar char="•"/>
            </a:pPr>
            <a:r>
              <a:rPr lang="en-US" dirty="0"/>
              <a:t> infractions of safety rules</a:t>
            </a:r>
          </a:p>
          <a:p>
            <a:pPr marL="169530" indent="-169530">
              <a:buFont typeface="Arial" panose="020B0604020202020204" pitchFamily="34" charset="0"/>
              <a:buChar char="•"/>
            </a:pPr>
            <a:r>
              <a:rPr lang="en-US" dirty="0"/>
              <a:t> unpaid disciplinary suspensions</a:t>
            </a:r>
          </a:p>
          <a:p>
            <a:pPr marL="169530" indent="-169530">
              <a:buFont typeface="Arial" panose="020B0604020202020204" pitchFamily="34" charset="0"/>
              <a:buChar char="•"/>
            </a:pPr>
            <a:r>
              <a:rPr lang="en-US" dirty="0"/>
              <a:t> workplace conduct rule infractions</a:t>
            </a:r>
          </a:p>
          <a:p>
            <a:pPr marL="169530" indent="-169530">
              <a:buFont typeface="Arial" panose="020B0604020202020204" pitchFamily="34" charset="0"/>
              <a:buChar char="•"/>
            </a:pPr>
            <a:r>
              <a:rPr lang="en-US" dirty="0"/>
              <a:t>Initial or terminal week of employment</a:t>
            </a:r>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34</a:t>
            </a:fld>
            <a:endParaRPr lang="en-US" dirty="0"/>
          </a:p>
        </p:txBody>
      </p:sp>
    </p:spTree>
    <p:extLst>
      <p:ext uri="{BB962C8B-B14F-4D97-AF65-F5344CB8AC3E}">
        <p14:creationId xmlns:p14="http://schemas.microsoft.com/office/powerpoint/2010/main" val="1930857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Use reference material – not off top of head</a:t>
            </a:r>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35</a:t>
            </a:fld>
            <a:endParaRPr lang="en-US" dirty="0"/>
          </a:p>
        </p:txBody>
      </p:sp>
    </p:spTree>
    <p:extLst>
      <p:ext uri="{BB962C8B-B14F-4D97-AF65-F5344CB8AC3E}">
        <p14:creationId xmlns:p14="http://schemas.microsoft.com/office/powerpoint/2010/main" val="592540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36</a:t>
            </a:fld>
            <a:endParaRPr lang="en-US" dirty="0"/>
          </a:p>
        </p:txBody>
      </p:sp>
    </p:spTree>
    <p:extLst>
      <p:ext uri="{BB962C8B-B14F-4D97-AF65-F5344CB8AC3E}">
        <p14:creationId xmlns:p14="http://schemas.microsoft.com/office/powerpoint/2010/main" val="3610257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SRA deposition example</a:t>
            </a:r>
          </a:p>
          <a:p>
            <a:endParaRPr lang="en-US" dirty="0"/>
          </a:p>
          <a:p>
            <a:pPr marL="457200" lvl="1" indent="-457200">
              <a:spcBef>
                <a:spcPts val="600"/>
              </a:spcBef>
              <a:spcAft>
                <a:spcPts val="600"/>
              </a:spcAft>
              <a:buClr>
                <a:schemeClr val="accent5">
                  <a:lumMod val="50000"/>
                </a:schemeClr>
              </a:buClr>
              <a:buFont typeface="Arial" panose="020B0604020202020204" pitchFamily="34" charset="0"/>
              <a:buChar char="•"/>
              <a:defRPr/>
            </a:pPr>
            <a:r>
              <a:rPr lang="en-US" sz="2400" dirty="0">
                <a:latin typeface="Century Gothic" panose="020B0502020202020204" pitchFamily="34" charset="0"/>
              </a:rPr>
              <a:t>Are usually central in any dispute</a:t>
            </a:r>
          </a:p>
          <a:p>
            <a:pPr marL="457200" lvl="1" indent="-457200">
              <a:spcBef>
                <a:spcPts val="600"/>
              </a:spcBef>
              <a:spcAft>
                <a:spcPts val="600"/>
              </a:spcAft>
              <a:buClr>
                <a:schemeClr val="accent5">
                  <a:lumMod val="50000"/>
                </a:schemeClr>
              </a:buClr>
              <a:buFont typeface="Arial" panose="020B0604020202020204" pitchFamily="34" charset="0"/>
              <a:buChar char="•"/>
              <a:defRPr/>
            </a:pPr>
            <a:r>
              <a:rPr lang="en-US" sz="2400" dirty="0">
                <a:latin typeface="Century Gothic" panose="020B0502020202020204" pitchFamily="34" charset="0"/>
              </a:rPr>
              <a:t>Needed as input for Job Duties Test</a:t>
            </a:r>
          </a:p>
          <a:p>
            <a:pPr marL="457200" lvl="1" indent="-457200">
              <a:spcBef>
                <a:spcPts val="600"/>
              </a:spcBef>
              <a:spcAft>
                <a:spcPts val="600"/>
              </a:spcAft>
              <a:buClr>
                <a:schemeClr val="accent5">
                  <a:lumMod val="50000"/>
                </a:schemeClr>
              </a:buClr>
              <a:buFont typeface="Arial" panose="020B0604020202020204" pitchFamily="34" charset="0"/>
              <a:buChar char="•"/>
              <a:defRPr/>
            </a:pPr>
            <a:r>
              <a:rPr lang="en-US" sz="2400" dirty="0">
                <a:latin typeface="Century Gothic" panose="020B0502020202020204" pitchFamily="34" charset="0"/>
              </a:rPr>
              <a:t>Compensation uses these items in the Job Description to complete the Job Duties Test</a:t>
            </a:r>
          </a:p>
          <a:p>
            <a:pPr marL="1257300" lvl="2" indent="-457200">
              <a:spcBef>
                <a:spcPts val="600"/>
              </a:spcBef>
              <a:spcAft>
                <a:spcPts val="600"/>
              </a:spcAft>
              <a:buClr>
                <a:schemeClr val="accent5">
                  <a:lumMod val="50000"/>
                </a:schemeClr>
              </a:buClr>
              <a:buFont typeface="Wingdings" panose="05000000000000000000" pitchFamily="2" charset="2"/>
              <a:buChar char="§"/>
              <a:defRPr/>
            </a:pPr>
            <a:r>
              <a:rPr lang="en-US" altLang="en-US" sz="1800" dirty="0">
                <a:latin typeface="Century Gothic" panose="020B0502020202020204" pitchFamily="34" charset="0"/>
              </a:rPr>
              <a:t>Job Summary (Marginally)</a:t>
            </a:r>
          </a:p>
          <a:p>
            <a:pPr marL="1257300" lvl="2" indent="-457200">
              <a:spcBef>
                <a:spcPts val="600"/>
              </a:spcBef>
              <a:spcAft>
                <a:spcPts val="600"/>
              </a:spcAft>
              <a:buClr>
                <a:schemeClr val="accent5">
                  <a:lumMod val="50000"/>
                </a:schemeClr>
              </a:buClr>
              <a:buFont typeface="Wingdings" panose="05000000000000000000" pitchFamily="2" charset="2"/>
              <a:buChar char="§"/>
              <a:defRPr/>
            </a:pPr>
            <a:r>
              <a:rPr lang="en-US" altLang="en-US" sz="1800" dirty="0">
                <a:latin typeface="Century Gothic" panose="020B0502020202020204" pitchFamily="34" charset="0"/>
              </a:rPr>
              <a:t>Essential Functions</a:t>
            </a:r>
          </a:p>
          <a:p>
            <a:pPr marL="1257300" lvl="2" indent="-457200">
              <a:spcBef>
                <a:spcPts val="600"/>
              </a:spcBef>
              <a:spcAft>
                <a:spcPts val="600"/>
              </a:spcAft>
              <a:buClr>
                <a:schemeClr val="accent5">
                  <a:lumMod val="50000"/>
                </a:schemeClr>
              </a:buClr>
              <a:buFont typeface="Wingdings" panose="05000000000000000000" pitchFamily="2" charset="2"/>
              <a:buChar char="§"/>
              <a:defRPr/>
            </a:pPr>
            <a:r>
              <a:rPr lang="en-US" altLang="en-US" sz="1800" dirty="0">
                <a:latin typeface="Century Gothic" panose="020B0502020202020204" pitchFamily="34" charset="0"/>
              </a:rPr>
              <a:t>Scope</a:t>
            </a:r>
            <a:endParaRPr lang="en-US" altLang="en-US" sz="32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37</a:t>
            </a:fld>
            <a:endParaRPr lang="en-US" dirty="0"/>
          </a:p>
        </p:txBody>
      </p:sp>
    </p:spTree>
    <p:extLst>
      <p:ext uri="{BB962C8B-B14F-4D97-AF65-F5344CB8AC3E}">
        <p14:creationId xmlns:p14="http://schemas.microsoft.com/office/powerpoint/2010/main" val="486639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38</a:t>
            </a:fld>
            <a:endParaRPr lang="en-US" dirty="0"/>
          </a:p>
        </p:txBody>
      </p:sp>
    </p:spTree>
    <p:extLst>
      <p:ext uri="{BB962C8B-B14F-4D97-AF65-F5344CB8AC3E}">
        <p14:creationId xmlns:p14="http://schemas.microsoft.com/office/powerpoint/2010/main" val="801294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39</a:t>
            </a:fld>
            <a:endParaRPr lang="en-US" dirty="0"/>
          </a:p>
        </p:txBody>
      </p:sp>
    </p:spTree>
    <p:extLst>
      <p:ext uri="{BB962C8B-B14F-4D97-AF65-F5344CB8AC3E}">
        <p14:creationId xmlns:p14="http://schemas.microsoft.com/office/powerpoint/2010/main" val="175228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eaLnBrk="1" fontAlgn="auto" hangingPunct="1">
              <a:spcBef>
                <a:spcPts val="0"/>
              </a:spcBef>
              <a:spcAft>
                <a:spcPts val="0"/>
              </a:spcAft>
              <a:defRPr/>
            </a:pPr>
            <a:r>
              <a:rPr lang="en-US" dirty="0">
                <a:latin typeface="Century Gothic" panose="020B0502020202020204" pitchFamily="34" charset="0"/>
              </a:rPr>
              <a:t>In most organizations, total human capital costs, </a:t>
            </a:r>
            <a:r>
              <a:rPr lang="en-US" dirty="0"/>
              <a:t>also known as total cost of workforce, </a:t>
            </a:r>
            <a:r>
              <a:rPr lang="en-US" dirty="0">
                <a:latin typeface="Century Gothic" panose="020B0502020202020204" pitchFamily="34" charset="0"/>
              </a:rPr>
              <a:t>average nearly </a:t>
            </a:r>
            <a:r>
              <a:rPr lang="en-US" b="1" dirty="0">
                <a:latin typeface="Century Gothic" panose="020B0502020202020204" pitchFamily="34" charset="0"/>
              </a:rPr>
              <a:t>70%</a:t>
            </a:r>
            <a:r>
              <a:rPr lang="en-US" dirty="0">
                <a:latin typeface="Century Gothic" panose="020B0502020202020204" pitchFamily="34" charset="0"/>
              </a:rPr>
              <a:t> of operating expenses. While an organization’s total cost of workforce percentage may vary, these costs remain the single biggest organizational expense. </a:t>
            </a:r>
          </a:p>
        </p:txBody>
      </p:sp>
      <p:sp>
        <p:nvSpPr>
          <p:cNvPr id="4" name="Slide Number Placeholder 3"/>
          <p:cNvSpPr>
            <a:spLocks noGrp="1"/>
          </p:cNvSpPr>
          <p:nvPr>
            <p:ph type="sldNum" sz="quarter" idx="5"/>
          </p:nvPr>
        </p:nvSpPr>
        <p:spPr/>
        <p:txBody>
          <a:bodyPr/>
          <a:lstStyle/>
          <a:p>
            <a:pPr defTabSz="904159">
              <a:defRPr/>
            </a:pPr>
            <a:fld id="{057145E5-6BF9-4911-B6A2-EA7AA93D4516}" type="slidenum">
              <a:rPr lang="en-US">
                <a:solidFill>
                  <a:prstClr val="black"/>
                </a:solidFill>
                <a:latin typeface="Calibri" panose="020F0502020204030204"/>
              </a:rPr>
              <a:pPr defTabSz="904159">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590781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The words ‘primary duty’ and a description of the position should mirror, as close as possible, the language of the DOL [Department of Labor] regulations” under the FLSA, </a:t>
            </a:r>
          </a:p>
          <a:p>
            <a:endParaRPr lang="en-US" dirty="0"/>
          </a:p>
          <a:p>
            <a:r>
              <a:rPr lang="en-US" dirty="0"/>
              <a:t>However job descriptions which are ‘borrowed’ from other organizations, obtained from the Internet, generic or form descriptions, or which very closely track the wage-and-hour regulations, but cause</a:t>
            </a:r>
            <a:r>
              <a:rPr lang="en-US" baseline="0" dirty="0"/>
              <a:t> Job Descriptions to be inaccurate. This Can be worse than no Job Description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40</a:t>
            </a:fld>
            <a:endParaRPr lang="en-US" dirty="0"/>
          </a:p>
        </p:txBody>
      </p:sp>
    </p:spTree>
    <p:extLst>
      <p:ext uri="{BB962C8B-B14F-4D97-AF65-F5344CB8AC3E}">
        <p14:creationId xmlns:p14="http://schemas.microsoft.com/office/powerpoint/2010/main" val="3514003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41</a:t>
            </a:fld>
            <a:endParaRPr lang="en-US" dirty="0"/>
          </a:p>
        </p:txBody>
      </p:sp>
    </p:spTree>
    <p:extLst>
      <p:ext uri="{BB962C8B-B14F-4D97-AF65-F5344CB8AC3E}">
        <p14:creationId xmlns:p14="http://schemas.microsoft.com/office/powerpoint/2010/main" val="3382321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ANSWER: HVAC – no – primary duty is to repair HVAC system.  If they happen to sell one, doesn’t make it exempt.</a:t>
            </a:r>
          </a:p>
          <a:p>
            <a:r>
              <a:rPr lang="en-US" dirty="0"/>
              <a:t> </a:t>
            </a:r>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42</a:t>
            </a:fld>
            <a:endParaRPr lang="en-US" dirty="0"/>
          </a:p>
        </p:txBody>
      </p:sp>
    </p:spTree>
    <p:extLst>
      <p:ext uri="{BB962C8B-B14F-4D97-AF65-F5344CB8AC3E}">
        <p14:creationId xmlns:p14="http://schemas.microsoft.com/office/powerpoint/2010/main" val="37483082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904159">
              <a:defRPr/>
            </a:pPr>
            <a:r>
              <a:rPr lang="en-US" dirty="0"/>
              <a:t>ANSWER:  it depends….. on whether the individual is primarily a programmer who occasionally does system analysis work or a systems analyst who does some programming.  Systems analysis is exempt work and programming work is nonexempt.  </a:t>
            </a:r>
          </a:p>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43</a:t>
            </a:fld>
            <a:endParaRPr lang="en-US" dirty="0"/>
          </a:p>
        </p:txBody>
      </p:sp>
    </p:spTree>
    <p:extLst>
      <p:ext uri="{BB962C8B-B14F-4D97-AF65-F5344CB8AC3E}">
        <p14:creationId xmlns:p14="http://schemas.microsoft.com/office/powerpoint/2010/main" val="1399538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44</a:t>
            </a:fld>
            <a:endParaRPr lang="en-US" dirty="0"/>
          </a:p>
        </p:txBody>
      </p:sp>
    </p:spTree>
    <p:extLst>
      <p:ext uri="{BB962C8B-B14F-4D97-AF65-F5344CB8AC3E}">
        <p14:creationId xmlns:p14="http://schemas.microsoft.com/office/powerpoint/2010/main" val="35140037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45</a:t>
            </a:fld>
            <a:endParaRPr lang="en-US" dirty="0"/>
          </a:p>
        </p:txBody>
      </p:sp>
    </p:spTree>
    <p:extLst>
      <p:ext uri="{BB962C8B-B14F-4D97-AF65-F5344CB8AC3E}">
        <p14:creationId xmlns:p14="http://schemas.microsoft.com/office/powerpoint/2010/main" val="3514003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err="1"/>
              <a:t>JDXpert</a:t>
            </a:r>
            <a:r>
              <a:rPr lang="en-US" dirty="0"/>
              <a:t> uses</a:t>
            </a:r>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46</a:t>
            </a:fld>
            <a:endParaRPr lang="en-US" dirty="0"/>
          </a:p>
        </p:txBody>
      </p:sp>
    </p:spTree>
    <p:extLst>
      <p:ext uri="{BB962C8B-B14F-4D97-AF65-F5344CB8AC3E}">
        <p14:creationId xmlns:p14="http://schemas.microsoft.com/office/powerpoint/2010/main" val="2925181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904159">
              <a:defRPr/>
            </a:pPr>
            <a:r>
              <a:rPr lang="en-US" dirty="0"/>
              <a:t>Next</a:t>
            </a:r>
            <a:r>
              <a:rPr lang="en-US" baseline="0" dirty="0"/>
              <a:t> we will talk very briefly about Equal Pay and what our country is doing to combat unequal pay. Although the wage gap </a:t>
            </a:r>
            <a:r>
              <a:rPr lang="en-US" dirty="0"/>
              <a:t>among men and women has narrowed, women are still only earning on average 77% of men’s pay today.</a:t>
            </a:r>
          </a:p>
          <a:p>
            <a:pPr defTabSz="904159">
              <a:defRPr/>
            </a:pPr>
            <a:endParaRPr lang="en-US" dirty="0"/>
          </a:p>
          <a:p>
            <a:pPr defTabSz="904159">
              <a:defRPr/>
            </a:pPr>
            <a:r>
              <a:rPr lang="en-US" dirty="0"/>
              <a:t>In an attempt to close</a:t>
            </a:r>
            <a:r>
              <a:rPr lang="en-US" baseline="0" dirty="0"/>
              <a:t> the wage gap, </a:t>
            </a:r>
            <a:r>
              <a:rPr lang="en-US" dirty="0"/>
              <a:t>President Obama signed the Lily Ledbetter Fair Pay Restoration Act in 2009, which allows victims of pay discrimination to file a complaint with the government against their employer within 180 days of their last paycheck. Previously, victims were only allowed 180 days from the date of the first unfair paycheck. </a:t>
            </a:r>
          </a:p>
          <a:p>
            <a:pPr defTabSz="904159">
              <a:defRPr/>
            </a:pPr>
            <a:endParaRPr lang="en-US" dirty="0"/>
          </a:p>
          <a:p>
            <a:pPr defTabSz="904159">
              <a:defRPr/>
            </a:pPr>
            <a:r>
              <a:rPr lang="en-US" dirty="0"/>
              <a:t>In 2010, the President pledged to “crack down on violations of equal pay laws” and, that same year, established the National Equal Pay Task Force. The Task Force, which consists of professionals at the U.S. Equal Employment Opportunity Commission, the Department of Justice, the Department of Labor and the Office of Personnel Management, was created to better enforce equal pay laws and promote efficiency and efficacy by enhancing federal interagency collaboration.</a:t>
            </a:r>
          </a:p>
          <a:p>
            <a:pPr defTabSz="904159">
              <a:defRPr/>
            </a:pPr>
            <a:endParaRPr lang="en-US" dirty="0"/>
          </a:p>
          <a:p>
            <a:pPr defTabSz="904159">
              <a:defRPr/>
            </a:pPr>
            <a:r>
              <a:rPr lang="en-US" dirty="0"/>
              <a:t>April 2014, he signed two executive orders to help eliminate wage disparities among federal contract workers. One order bans federal contractors from punishing workers who discuss salaries with co-workers, and the other calls on the Labor Department to create rules that require federal contractors to submit salary information, broken down by race and gender, to the department. </a:t>
            </a:r>
          </a:p>
          <a:p>
            <a:pPr defTabSz="904159">
              <a:defRPr/>
            </a:pPr>
            <a:endParaRPr lang="en-US" dirty="0"/>
          </a:p>
          <a:p>
            <a:pPr defTabSz="904159">
              <a:defRPr/>
            </a:pPr>
            <a:r>
              <a:rPr lang="en-US" dirty="0"/>
              <a:t>Actions such as these demonstrate the focus on Equal Pay</a:t>
            </a:r>
          </a:p>
          <a:p>
            <a:pPr defTabSz="904159">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47</a:t>
            </a:fld>
            <a:endParaRPr lang="en-US" dirty="0"/>
          </a:p>
        </p:txBody>
      </p:sp>
    </p:spTree>
    <p:extLst>
      <p:ext uri="{BB962C8B-B14F-4D97-AF65-F5344CB8AC3E}">
        <p14:creationId xmlns:p14="http://schemas.microsoft.com/office/powerpoint/2010/main" val="37977230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904159">
              <a:defRPr/>
            </a:pPr>
            <a:r>
              <a:rPr lang="en-US" dirty="0"/>
              <a:t>The</a:t>
            </a:r>
            <a:r>
              <a:rPr lang="en-US" baseline="0" dirty="0"/>
              <a:t> topic of strengthening equal pay laws has also made it to the state level. </a:t>
            </a:r>
            <a:r>
              <a:rPr lang="en-US" dirty="0"/>
              <a:t>Let’s start with state with the most sweeping changes, California. </a:t>
            </a:r>
          </a:p>
          <a:p>
            <a:pPr defTabSz="904159">
              <a:defRPr/>
            </a:pPr>
            <a:endParaRPr lang="en-US" dirty="0"/>
          </a:p>
          <a:p>
            <a:r>
              <a:rPr lang="en-US" b="1" dirty="0"/>
              <a:t>California:</a:t>
            </a:r>
          </a:p>
          <a:p>
            <a:endParaRPr lang="en-US" b="1" dirty="0"/>
          </a:p>
          <a:p>
            <a:r>
              <a:rPr lang="en-US" dirty="0"/>
              <a:t>Since 1949, under the California Equal Pay Act (EPA), employers have been required to pay women and men equally for doing the same job. </a:t>
            </a:r>
          </a:p>
          <a:p>
            <a:endParaRPr lang="en-US" dirty="0"/>
          </a:p>
          <a:p>
            <a:r>
              <a:rPr lang="en-US" dirty="0"/>
              <a:t>However, on January 1</a:t>
            </a:r>
            <a:r>
              <a:rPr lang="en-US" baseline="30000" dirty="0"/>
              <a:t>st</a:t>
            </a:r>
            <a:r>
              <a:rPr lang="en-US" dirty="0"/>
              <a:t>, 2016, SB 358, often referred to as the California Fair Pay Act, went into effect in order to strengthen the states Equal Pay laws.</a:t>
            </a:r>
          </a:p>
          <a:p>
            <a:endParaRPr lang="en-US" dirty="0"/>
          </a:p>
          <a:p>
            <a:r>
              <a:rPr lang="en-US" dirty="0"/>
              <a:t>SB 358 amends the California Equal Pay Act in the following ways:</a:t>
            </a:r>
          </a:p>
          <a:p>
            <a:r>
              <a:rPr lang="en-US" dirty="0"/>
              <a:t>-   Employers are required to pay men and women equally who do “substantially similar work" and the it eliminates the “same establishment” requirement.</a:t>
            </a:r>
          </a:p>
          <a:p>
            <a:pPr marL="169530" indent="-169530">
              <a:buFontTx/>
              <a:buChar char="-"/>
            </a:pPr>
            <a:r>
              <a:rPr lang="en-US" dirty="0"/>
              <a:t>Increased the burden of proof on an employer to explain the pay differential between employees.</a:t>
            </a:r>
          </a:p>
          <a:p>
            <a:pPr marL="169530" indent="-169530">
              <a:buFontTx/>
              <a:buChar char="-"/>
            </a:pPr>
            <a:r>
              <a:rPr lang="en-US" dirty="0"/>
              <a:t>Still allows differences in pay based on things like seniority or merit or other bona fide factor. But the Fair Pay Act requires that the bona fide factor be consistent with business necessity and that the employer demonstrate that these factors account for the entire wage differential. </a:t>
            </a:r>
          </a:p>
          <a:p>
            <a:pPr marL="169530" indent="-169530">
              <a:buFontTx/>
              <a:buChar char="-"/>
            </a:pPr>
            <a:r>
              <a:rPr lang="en-US" dirty="0"/>
              <a:t>Employers must now keep records of employee wages “job classifications, and other terms and conditions of employment” 3 years, not 2 years, as it was previously.</a:t>
            </a:r>
          </a:p>
          <a:p>
            <a:pPr marL="169530" indent="-169530">
              <a:buFontTx/>
              <a:buChar char="-"/>
            </a:pPr>
            <a:r>
              <a:rPr lang="en-US" dirty="0"/>
              <a:t>Prohibits retaliation or discrimination against employees who disclose, discuss, or inquire about their own or co-workers’ wages for the purpose of enforcing their rights</a:t>
            </a:r>
            <a:r>
              <a:rPr lang="en-US" baseline="0" dirty="0"/>
              <a:t> under equal pay. </a:t>
            </a:r>
          </a:p>
          <a:p>
            <a:endParaRPr lang="en-US" baseline="0" dirty="0"/>
          </a:p>
          <a:p>
            <a:r>
              <a:rPr lang="en-US" b="1" baseline="0" dirty="0"/>
              <a:t>New York:</a:t>
            </a:r>
          </a:p>
          <a:p>
            <a:endParaRPr lang="en-US" baseline="0" dirty="0"/>
          </a:p>
          <a:p>
            <a:r>
              <a:rPr lang="en-US" dirty="0"/>
              <a:t>Also</a:t>
            </a:r>
            <a:r>
              <a:rPr lang="en-US" baseline="0" dirty="0"/>
              <a:t> going into effect this past January was New York’s amendment to their Equal Pay Act with the signing of the Achieve Pay Equity bill. </a:t>
            </a:r>
          </a:p>
          <a:p>
            <a:endParaRPr lang="en-US" baseline="0" dirty="0"/>
          </a:p>
          <a:p>
            <a:r>
              <a:rPr lang="en-US" dirty="0"/>
              <a:t>The Equal Pay Act already requires equal pay for equal work but the</a:t>
            </a:r>
            <a:r>
              <a:rPr lang="en-US" baseline="0" dirty="0"/>
              <a:t> amendment clarifies a few points:</a:t>
            </a:r>
          </a:p>
          <a:p>
            <a:pPr marL="169530" indent="-169530">
              <a:buFont typeface="Calibri" panose="020F0502020204030204" pitchFamily="34" charset="0"/>
              <a:buChar char="⁻"/>
            </a:pPr>
            <a:r>
              <a:rPr lang="en-US" dirty="0"/>
              <a:t>First, the employer can no longer rely on "any factor other than sex" to justify pay differentials between a man and a woman doing the same job.  Instead, the employer must show that the difference is based on "a </a:t>
            </a:r>
            <a:r>
              <a:rPr lang="en-US" b="1" i="1" dirty="0"/>
              <a:t>bona fide</a:t>
            </a:r>
            <a:r>
              <a:rPr lang="en-US" dirty="0"/>
              <a:t> factor other than sex, such as education, training and experience."  The </a:t>
            </a:r>
            <a:r>
              <a:rPr lang="en-US" i="1" dirty="0"/>
              <a:t>factors </a:t>
            </a:r>
            <a:r>
              <a:rPr lang="en-US" dirty="0"/>
              <a:t>must be job-related and consistent with business necessity.  </a:t>
            </a:r>
          </a:p>
          <a:p>
            <a:pPr marL="169530" indent="-169530">
              <a:buFontTx/>
              <a:buChar char="-"/>
            </a:pPr>
            <a:r>
              <a:rPr lang="en-US" dirty="0"/>
              <a:t>Second, the amended statute clarifies that differentials in pay are prohibited even if two employees whose pay rates are being compared work in different physical locations, provided the locations are in the same geographic region no larger than a county.</a:t>
            </a:r>
          </a:p>
          <a:p>
            <a:pPr marL="169530" indent="-169530">
              <a:buFontTx/>
              <a:buChar char="-"/>
            </a:pPr>
            <a:r>
              <a:rPr lang="en-US" dirty="0"/>
              <a:t>Third, employers can no longer prohibit employees from sharing wage information with other employees. Employers may have written policies that establish reasonable workplace and workday limitations on the time, place and manner for discussion about wages, including prohibiting an employee from disclosing the wages of another employee without such employee's permission. </a:t>
            </a:r>
          </a:p>
          <a:p>
            <a:pPr marL="169530" indent="-169530">
              <a:buFontTx/>
              <a:buChar char="-"/>
            </a:pPr>
            <a:r>
              <a:rPr lang="en-US" dirty="0"/>
              <a:t>Fourth, the amended statute increases the amount of liquidated damages from 100% of the amount of unpaid wages to 300%.  So, individuals who were paid unequal wages will now entitled to liquidated damages of up to three times the amount of unpaid wages. </a:t>
            </a:r>
          </a:p>
          <a:p>
            <a:pPr marL="169530" indent="-169530">
              <a:buFontTx/>
              <a:buChar char="-"/>
            </a:pPr>
            <a:endParaRPr lang="en-US" dirty="0"/>
          </a:p>
          <a:p>
            <a:pPr marL="169530" indent="-169530">
              <a:buFontTx/>
              <a:buChar char="-"/>
            </a:pPr>
            <a:endParaRPr lang="en-US" dirty="0"/>
          </a:p>
          <a:p>
            <a:r>
              <a:rPr lang="en-US" b="1" dirty="0"/>
              <a:t>Other states like Massachusetts and Maryland have recently passed similar legislation to combat unequal pay.</a:t>
            </a:r>
          </a:p>
          <a:p>
            <a:endParaRPr lang="en-US" baseline="0" dirty="0"/>
          </a:p>
          <a:p>
            <a:endParaRPr lang="en-US" baseline="0" dirty="0"/>
          </a:p>
          <a:p>
            <a:endParaRPr lang="en-US" baseline="0" dirty="0"/>
          </a:p>
          <a:p>
            <a:pPr marL="169530" indent="-169530">
              <a:buFontTx/>
              <a:buChar char="-"/>
            </a:pPr>
            <a:endParaRPr lang="en-US" dirty="0"/>
          </a:p>
          <a:p>
            <a:pPr defTabSz="904159">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48</a:t>
            </a:fld>
            <a:endParaRPr lang="en-US" dirty="0"/>
          </a:p>
        </p:txBody>
      </p:sp>
    </p:spTree>
    <p:extLst>
      <p:ext uri="{BB962C8B-B14F-4D97-AF65-F5344CB8AC3E}">
        <p14:creationId xmlns:p14="http://schemas.microsoft.com/office/powerpoint/2010/main" val="970868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49</a:t>
            </a:fld>
            <a:endParaRPr lang="en-US" dirty="0"/>
          </a:p>
        </p:txBody>
      </p:sp>
    </p:spTree>
    <p:extLst>
      <p:ext uri="{BB962C8B-B14F-4D97-AF65-F5344CB8AC3E}">
        <p14:creationId xmlns:p14="http://schemas.microsoft.com/office/powerpoint/2010/main" val="355949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F61792-F3DC-4DE0-851C-4986483BCDBB}" type="slidenum">
              <a:rPr lang="en-US" smtClean="0"/>
              <a:pPr>
                <a:defRPr/>
              </a:pPr>
              <a:t>5</a:t>
            </a:fld>
            <a:endParaRPr lang="en-US" dirty="0"/>
          </a:p>
        </p:txBody>
      </p:sp>
    </p:spTree>
    <p:extLst>
      <p:ext uri="{BB962C8B-B14F-4D97-AF65-F5344CB8AC3E}">
        <p14:creationId xmlns:p14="http://schemas.microsoft.com/office/powerpoint/2010/main" val="12194155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50</a:t>
            </a:fld>
            <a:endParaRPr lang="en-US" dirty="0"/>
          </a:p>
        </p:txBody>
      </p:sp>
    </p:spTree>
    <p:extLst>
      <p:ext uri="{BB962C8B-B14F-4D97-AF65-F5344CB8AC3E}">
        <p14:creationId xmlns:p14="http://schemas.microsoft.com/office/powerpoint/2010/main" val="16491696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51</a:t>
            </a:fld>
            <a:endParaRPr lang="en-US" dirty="0"/>
          </a:p>
        </p:txBody>
      </p:sp>
    </p:spTree>
    <p:extLst>
      <p:ext uri="{BB962C8B-B14F-4D97-AF65-F5344CB8AC3E}">
        <p14:creationId xmlns:p14="http://schemas.microsoft.com/office/powerpoint/2010/main" val="3559496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52</a:t>
            </a:fld>
            <a:endParaRPr lang="en-US" dirty="0"/>
          </a:p>
        </p:txBody>
      </p:sp>
    </p:spTree>
    <p:extLst>
      <p:ext uri="{BB962C8B-B14F-4D97-AF65-F5344CB8AC3E}">
        <p14:creationId xmlns:p14="http://schemas.microsoft.com/office/powerpoint/2010/main" val="1593672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Don’t be limited by</a:t>
            </a:r>
            <a:r>
              <a:rPr lang="en-US" baseline="0" dirty="0"/>
              <a:t> the document. </a:t>
            </a:r>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6</a:t>
            </a:fld>
            <a:endParaRPr lang="en-US" dirty="0"/>
          </a:p>
        </p:txBody>
      </p:sp>
    </p:spTree>
    <p:extLst>
      <p:ext uri="{BB962C8B-B14F-4D97-AF65-F5344CB8AC3E}">
        <p14:creationId xmlns:p14="http://schemas.microsoft.com/office/powerpoint/2010/main" val="315139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7</a:t>
            </a:fld>
            <a:endParaRPr lang="en-US" dirty="0"/>
          </a:p>
        </p:txBody>
      </p:sp>
    </p:spTree>
    <p:extLst>
      <p:ext uri="{BB962C8B-B14F-4D97-AF65-F5344CB8AC3E}">
        <p14:creationId xmlns:p14="http://schemas.microsoft.com/office/powerpoint/2010/main" val="110524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Changes is Classification</a:t>
            </a:r>
            <a:r>
              <a:rPr lang="en-US" baseline="0" dirty="0"/>
              <a:t> can raise red flags for employees, causing them to believe they previously misclassified.</a:t>
            </a:r>
          </a:p>
          <a:p>
            <a:pPr defTabSz="904159">
              <a:defRPr/>
            </a:pPr>
            <a:endParaRPr lang="en-US" baseline="0" dirty="0"/>
          </a:p>
          <a:p>
            <a:pPr defTabSz="904159">
              <a:defRPr/>
            </a:pPr>
            <a:r>
              <a:rPr lang="en-US" baseline="0" dirty="0"/>
              <a:t>Managers like to write jobs based on an employee – need to look at JOB</a:t>
            </a:r>
            <a:endParaRPr lang="en-US" dirty="0"/>
          </a:p>
          <a:p>
            <a:endParaRPr lang="en-US" dirty="0"/>
          </a:p>
        </p:txBody>
      </p:sp>
      <p:sp>
        <p:nvSpPr>
          <p:cNvPr id="4" name="Slide Number Placeholder 3"/>
          <p:cNvSpPr>
            <a:spLocks noGrp="1"/>
          </p:cNvSpPr>
          <p:nvPr>
            <p:ph type="sldNum" sz="quarter" idx="5"/>
          </p:nvPr>
        </p:nvSpPr>
        <p:spPr/>
        <p:txBody>
          <a:bodyPr/>
          <a:lstStyle/>
          <a:p>
            <a:fld id="{057145E5-6BF9-4911-B6A2-EA7AA93D4516}" type="slidenum">
              <a:rPr lang="en-US" smtClean="0"/>
              <a:t>8</a:t>
            </a:fld>
            <a:endParaRPr lang="en-US"/>
          </a:p>
        </p:txBody>
      </p:sp>
    </p:spTree>
    <p:extLst>
      <p:ext uri="{BB962C8B-B14F-4D97-AF65-F5344CB8AC3E}">
        <p14:creationId xmlns:p14="http://schemas.microsoft.com/office/powerpoint/2010/main" val="511932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In a case involving the exempt status of store managers, the company argued that the job duties of a store manager differed between locations</a:t>
            </a:r>
            <a:r>
              <a:rPr lang="en-US" baseline="0" dirty="0"/>
              <a:t> and types of stores.  But since they used one JD for all jobs, the assertion was dismissed.</a:t>
            </a:r>
          </a:p>
          <a:p>
            <a:endParaRPr lang="en-US" baseline="0" dirty="0"/>
          </a:p>
          <a:p>
            <a:r>
              <a:rPr lang="en-US" baseline="0" dirty="0"/>
              <a:t>Up-to-date: best practice – have JD reviewed each time job is posted.</a:t>
            </a:r>
            <a:endParaRPr lang="en-US" dirty="0"/>
          </a:p>
        </p:txBody>
      </p:sp>
      <p:sp>
        <p:nvSpPr>
          <p:cNvPr id="4" name="Slide Number Placeholder 3"/>
          <p:cNvSpPr>
            <a:spLocks noGrp="1"/>
          </p:cNvSpPr>
          <p:nvPr>
            <p:ph type="sldNum" sz="quarter" idx="10"/>
          </p:nvPr>
        </p:nvSpPr>
        <p:spPr/>
        <p:txBody>
          <a:bodyPr/>
          <a:lstStyle/>
          <a:p>
            <a:pPr>
              <a:defRPr/>
            </a:pPr>
            <a:fld id="{43F61792-F3DC-4DE0-851C-4986483BCDBB}" type="slidenum">
              <a:rPr lang="en-US" smtClean="0"/>
              <a:pPr>
                <a:defRPr/>
              </a:pPr>
              <a:t>9</a:t>
            </a:fld>
            <a:endParaRPr lang="en-US" dirty="0"/>
          </a:p>
        </p:txBody>
      </p:sp>
    </p:spTree>
    <p:extLst>
      <p:ext uri="{BB962C8B-B14F-4D97-AF65-F5344CB8AC3E}">
        <p14:creationId xmlns:p14="http://schemas.microsoft.com/office/powerpoint/2010/main" val="121139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914400" y="1219200"/>
            <a:ext cx="10363200" cy="2209800"/>
          </a:xfrm>
          <a:prstGeom prst="rect">
            <a:avLst/>
          </a:prstGeom>
        </p:spPr>
        <p:txBody>
          <a:bodyPr>
            <a:noAutofit/>
          </a:bodyPr>
          <a:lstStyle>
            <a:lvl1pPr algn="l">
              <a:defRPr sz="6000" baseline="0">
                <a:solidFill>
                  <a:schemeClr val="bg1">
                    <a:lumMod val="95000"/>
                  </a:schemeClr>
                </a:solidFill>
                <a:latin typeface="Franklin Gothic Demi" panose="020B0703020102020204" pitchFamily="34" charset="0"/>
              </a:defRPr>
            </a:lvl1pPr>
          </a:lstStyle>
          <a:p>
            <a:endParaRPr lang="en-US" dirty="0"/>
          </a:p>
        </p:txBody>
      </p:sp>
      <p:sp>
        <p:nvSpPr>
          <p:cNvPr id="9" name="Subtitle 2"/>
          <p:cNvSpPr>
            <a:spLocks noGrp="1"/>
          </p:cNvSpPr>
          <p:nvPr>
            <p:ph type="subTitle" idx="1"/>
          </p:nvPr>
        </p:nvSpPr>
        <p:spPr>
          <a:xfrm>
            <a:off x="914400" y="3962400"/>
            <a:ext cx="8534400" cy="914400"/>
          </a:xfrm>
          <a:prstGeom prst="rect">
            <a:avLst/>
          </a:prstGeom>
        </p:spPr>
        <p:txBody>
          <a:bodyPr>
            <a:normAutofit/>
          </a:bodyPr>
          <a:lstStyle>
            <a:lvl1pPr marL="0" indent="0" algn="l">
              <a:buNone/>
              <a:defRPr sz="2400">
                <a:solidFill>
                  <a:srgbClr val="61B0E5"/>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7934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068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573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buClr>
                <a:schemeClr val="accent5">
                  <a:lumMod val="50000"/>
                </a:schemeClr>
              </a:buClr>
              <a:defRPr sz="2400">
                <a:latin typeface="Century Gothic" panose="020B0502020202020204" pitchFamily="34" charset="0"/>
              </a:defRPr>
            </a:lvl1pPr>
            <a:lvl2pPr>
              <a:buClr>
                <a:schemeClr val="accent5">
                  <a:lumMod val="50000"/>
                </a:schemeClr>
              </a:buClr>
              <a:defRPr sz="2000">
                <a:latin typeface="Century Gothic" panose="020B0502020202020204" pitchFamily="34" charset="0"/>
              </a:defRPr>
            </a:lvl2pPr>
            <a:lvl3pPr>
              <a:buClr>
                <a:schemeClr val="accent5">
                  <a:lumMod val="50000"/>
                </a:schemeClr>
              </a:buClr>
              <a:defRPr sz="1800">
                <a:latin typeface="Century Gothic" panose="020B0502020202020204" pitchFamily="34" charset="0"/>
              </a:defRPr>
            </a:lvl3pPr>
            <a:lvl4pPr>
              <a:buClr>
                <a:schemeClr val="accent5">
                  <a:lumMod val="50000"/>
                </a:schemeClr>
              </a:buClr>
              <a:defRPr sz="1600">
                <a:latin typeface="Century Gothic" panose="020B0502020202020204" pitchFamily="34" charset="0"/>
              </a:defRPr>
            </a:lvl4pPr>
            <a:lvl5pPr>
              <a:buClr>
                <a:schemeClr val="accent5">
                  <a:lumMod val="50000"/>
                </a:schemeClr>
              </a:buClr>
              <a:defRPr sz="16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0255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lvl1pPr>
          </a:lstStyle>
          <a:p>
            <a:r>
              <a:rPr lang="en-US" dirty="0"/>
              <a:t>Click to edit Master title style</a:t>
            </a:r>
          </a:p>
        </p:txBody>
      </p:sp>
    </p:spTree>
    <p:extLst>
      <p:ext uri="{BB962C8B-B14F-4D97-AF65-F5344CB8AC3E}">
        <p14:creationId xmlns:p14="http://schemas.microsoft.com/office/powerpoint/2010/main" val="92652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lvl1pPr>
          </a:lstStyle>
          <a:p>
            <a:r>
              <a:rPr lang="en-US" dirty="0"/>
              <a:t>Click to edit Master title style</a:t>
            </a:r>
          </a:p>
        </p:txBody>
      </p:sp>
    </p:spTree>
    <p:extLst>
      <p:ext uri="{BB962C8B-B14F-4D97-AF65-F5344CB8AC3E}">
        <p14:creationId xmlns:p14="http://schemas.microsoft.com/office/powerpoint/2010/main" val="310994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lvl1pPr>
          </a:lstStyle>
          <a:p>
            <a:r>
              <a:rPr lang="en-US" dirty="0"/>
              <a:t>Click to edit Master title style</a:t>
            </a:r>
          </a:p>
        </p:txBody>
      </p:sp>
    </p:spTree>
    <p:extLst>
      <p:ext uri="{BB962C8B-B14F-4D97-AF65-F5344CB8AC3E}">
        <p14:creationId xmlns:p14="http://schemas.microsoft.com/office/powerpoint/2010/main" val="606778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lvl1pPr>
          </a:lstStyle>
          <a:p>
            <a:r>
              <a:rPr lang="en-US" dirty="0"/>
              <a:t>Click to edit Master title style</a:t>
            </a:r>
          </a:p>
        </p:txBody>
      </p:sp>
    </p:spTree>
    <p:extLst>
      <p:ext uri="{BB962C8B-B14F-4D97-AF65-F5344CB8AC3E}">
        <p14:creationId xmlns:p14="http://schemas.microsoft.com/office/powerpoint/2010/main" val="364878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lvl1pPr>
          </a:lstStyle>
          <a:p>
            <a:r>
              <a:rPr lang="en-US" dirty="0"/>
              <a:t>Click to edit Master title style</a:t>
            </a:r>
          </a:p>
        </p:txBody>
      </p:sp>
    </p:spTree>
    <p:extLst>
      <p:ext uri="{BB962C8B-B14F-4D97-AF65-F5344CB8AC3E}">
        <p14:creationId xmlns:p14="http://schemas.microsoft.com/office/powerpoint/2010/main" val="3877955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lvl1pPr>
          </a:lstStyle>
          <a:p>
            <a:r>
              <a:rPr lang="en-US" dirty="0"/>
              <a:t>Click to edit Master title style</a:t>
            </a:r>
          </a:p>
        </p:txBody>
      </p:sp>
    </p:spTree>
    <p:extLst>
      <p:ext uri="{BB962C8B-B14F-4D97-AF65-F5344CB8AC3E}">
        <p14:creationId xmlns:p14="http://schemas.microsoft.com/office/powerpoint/2010/main" val="1904289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lvl1pPr>
          </a:lstStyle>
          <a:p>
            <a:r>
              <a:rPr lang="en-US" dirty="0"/>
              <a:t>Click to edit Master title style</a:t>
            </a:r>
          </a:p>
        </p:txBody>
      </p:sp>
    </p:spTree>
    <p:extLst>
      <p:ext uri="{BB962C8B-B14F-4D97-AF65-F5344CB8AC3E}">
        <p14:creationId xmlns:p14="http://schemas.microsoft.com/office/powerpoint/2010/main" val="121593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lvl1pPr>
          </a:lstStyle>
          <a:p>
            <a:r>
              <a:rPr lang="en-US" dirty="0"/>
              <a:t>Click to edit Master title style</a:t>
            </a:r>
          </a:p>
        </p:txBody>
      </p:sp>
      <p:sp>
        <p:nvSpPr>
          <p:cNvPr id="4" name="Content Placeholder 3"/>
          <p:cNvSpPr>
            <a:spLocks noGrp="1"/>
          </p:cNvSpPr>
          <p:nvPr>
            <p:ph sz="quarter" idx="10"/>
          </p:nvPr>
        </p:nvSpPr>
        <p:spPr>
          <a:xfrm>
            <a:off x="609600" y="1600200"/>
            <a:ext cx="11074400" cy="4191000"/>
          </a:xfrm>
          <a:prstGeom prst="rect">
            <a:avLst/>
          </a:prstGeom>
        </p:spPr>
        <p:txBody>
          <a:bodyPr/>
          <a:lstStyle>
            <a:lvl1pPr>
              <a:buClr>
                <a:schemeClr val="accent5">
                  <a:lumMod val="50000"/>
                </a:schemeClr>
              </a:buClr>
              <a:defRPr sz="2400">
                <a:latin typeface="Century Gothic" panose="020B0502020202020204" pitchFamily="34" charset="0"/>
              </a:defRPr>
            </a:lvl1pPr>
            <a:lvl2pPr>
              <a:buClr>
                <a:schemeClr val="accent5">
                  <a:lumMod val="50000"/>
                </a:schemeClr>
              </a:buClr>
              <a:defRPr sz="2000">
                <a:latin typeface="Century Gothic" panose="020B0502020202020204" pitchFamily="34" charset="0"/>
              </a:defRPr>
            </a:lvl2pPr>
            <a:lvl3pPr>
              <a:buClr>
                <a:schemeClr val="accent5">
                  <a:lumMod val="50000"/>
                </a:schemeClr>
              </a:buClr>
              <a:defRPr sz="1800">
                <a:latin typeface="Century Gothic" panose="020B0502020202020204" pitchFamily="34" charset="0"/>
              </a:defRPr>
            </a:lvl3pPr>
            <a:lvl4pPr>
              <a:buClr>
                <a:schemeClr val="accent5">
                  <a:lumMod val="50000"/>
                </a:schemeClr>
              </a:buClr>
              <a:defRPr sz="1600">
                <a:latin typeface="Century Gothic" panose="020B0502020202020204" pitchFamily="34" charset="0"/>
              </a:defRPr>
            </a:lvl4pPr>
            <a:lvl5pPr>
              <a:buClr>
                <a:schemeClr val="accent5">
                  <a:lumMod val="50000"/>
                </a:schemeClr>
              </a:buClr>
              <a:defRPr sz="16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2974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lvl1pPr>
          </a:lstStyle>
          <a:p>
            <a:r>
              <a:rPr lang="en-US" dirty="0"/>
              <a:t>Click to edit Master title style</a:t>
            </a:r>
          </a:p>
        </p:txBody>
      </p:sp>
    </p:spTree>
    <p:extLst>
      <p:ext uri="{BB962C8B-B14F-4D97-AF65-F5344CB8AC3E}">
        <p14:creationId xmlns:p14="http://schemas.microsoft.com/office/powerpoint/2010/main" val="1877086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lvl1pPr>
          </a:lstStyle>
          <a:p>
            <a:r>
              <a:rPr lang="en-US" dirty="0"/>
              <a:t>Click to edit Master title style</a:t>
            </a:r>
          </a:p>
        </p:txBody>
      </p:sp>
      <p:sp>
        <p:nvSpPr>
          <p:cNvPr id="7" name="Footer Placeholder 4"/>
          <p:cNvSpPr txBox="1">
            <a:spLocks/>
          </p:cNvSpPr>
          <p:nvPr userDrawn="1"/>
        </p:nvSpPr>
        <p:spPr>
          <a:xfrm>
            <a:off x="10058400" y="6096000"/>
            <a:ext cx="1930400" cy="457200"/>
          </a:xfrm>
          <a:prstGeom prst="rect">
            <a:avLst/>
          </a:prstGeom>
        </p:spPr>
        <p:txBody>
          <a:bodyPr vert="horz" lIns="91440" tIns="45720" rIns="91440" bIns="45720" rtlCol="0" anchor="ctr"/>
          <a:lstStyle>
            <a:defPPr>
              <a:defRPr lang="en-US"/>
            </a:defPPr>
            <a:lvl1pPr marL="0" algn="r" defTabSz="914400" rtl="0" eaLnBrk="1" latinLnBrk="0" hangingPunct="1">
              <a:lnSpc>
                <a:spcPct val="100000"/>
              </a:lnSpc>
              <a:spcBef>
                <a:spcPts val="200"/>
              </a:spcBef>
              <a:spcAft>
                <a:spcPts val="200"/>
              </a:spcAft>
              <a:defRPr sz="105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0"/>
              </a:spcBef>
              <a:spcAft>
                <a:spcPts val="0"/>
              </a:spcAft>
            </a:pPr>
            <a:r>
              <a:rPr lang="en-US" sz="1050" dirty="0"/>
              <a:t>© HRTMS Inc.</a:t>
            </a:r>
            <a:r>
              <a:rPr lang="en-US" sz="1050" baseline="0" dirty="0"/>
              <a:t> </a:t>
            </a:r>
          </a:p>
          <a:p>
            <a:pPr algn="l">
              <a:spcBef>
                <a:spcPts val="0"/>
              </a:spcBef>
              <a:spcAft>
                <a:spcPts val="0"/>
              </a:spcAft>
            </a:pPr>
            <a:r>
              <a:rPr lang="en-US" sz="1050" baseline="0" dirty="0"/>
              <a:t>All Rights Reserved</a:t>
            </a:r>
            <a:endParaRPr lang="en-US" sz="1050" dirty="0"/>
          </a:p>
        </p:txBody>
      </p:sp>
      <p:sp>
        <p:nvSpPr>
          <p:cNvPr id="8" name="TextBox 7"/>
          <p:cNvSpPr txBox="1"/>
          <p:nvPr userDrawn="1"/>
        </p:nvSpPr>
        <p:spPr>
          <a:xfrm>
            <a:off x="7721600" y="6116851"/>
            <a:ext cx="2336800" cy="415498"/>
          </a:xfrm>
          <a:prstGeom prst="rect">
            <a:avLst/>
          </a:prstGeom>
          <a:noFill/>
        </p:spPr>
        <p:txBody>
          <a:bodyPr wrap="square" rtlCol="0">
            <a:spAutoFit/>
          </a:bodyPr>
          <a:lstStyle/>
          <a:p>
            <a:pPr algn="r"/>
            <a:r>
              <a:rPr lang="en-US" sz="1050" dirty="0">
                <a:solidFill>
                  <a:schemeClr val="bg1"/>
                </a:solidFill>
                <a:latin typeface="Century Gothic" panose="020B0502020202020204" pitchFamily="34" charset="0"/>
              </a:rPr>
              <a:t>hrtms.com</a:t>
            </a:r>
          </a:p>
          <a:p>
            <a:pPr algn="r"/>
            <a:r>
              <a:rPr lang="en-US" sz="1050" kern="1200" dirty="0">
                <a:solidFill>
                  <a:schemeClr val="bg1"/>
                </a:solidFill>
                <a:effectLst/>
                <a:latin typeface="Century Gothic" panose="020B0502020202020204" pitchFamily="34" charset="0"/>
                <a:ea typeface="+mn-ea"/>
                <a:cs typeface="+mn-cs"/>
              </a:rPr>
              <a:t>919.351.JOBS</a:t>
            </a:r>
            <a:endParaRPr lang="en-US" sz="1050" dirty="0">
              <a:solidFill>
                <a:schemeClr val="bg1"/>
              </a:solidFill>
              <a:latin typeface="Century Gothic" panose="020B0502020202020204" pitchFamily="34" charset="0"/>
            </a:endParaRPr>
          </a:p>
        </p:txBody>
      </p:sp>
      <p:cxnSp>
        <p:nvCxnSpPr>
          <p:cNvPr id="10" name="Straight Connector 9"/>
          <p:cNvCxnSpPr/>
          <p:nvPr userDrawn="1"/>
        </p:nvCxnSpPr>
        <p:spPr>
          <a:xfrm>
            <a:off x="10058400" y="6096000"/>
            <a:ext cx="0" cy="45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663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838200" y="443044"/>
            <a:ext cx="10515600" cy="795539"/>
          </a:xfrm>
        </p:spPr>
        <p:txBody>
          <a:bodyPr anchor="t"/>
          <a:lstStyle>
            <a:lvl1pPr>
              <a:defRPr>
                <a:solidFill>
                  <a:srgbClr val="256779"/>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edit Master title style</a:t>
            </a:r>
          </a:p>
        </p:txBody>
      </p:sp>
      <p:sp>
        <p:nvSpPr>
          <p:cNvPr id="10" name="Content Placeholder 2"/>
          <p:cNvSpPr>
            <a:spLocks noGrp="1"/>
          </p:cNvSpPr>
          <p:nvPr>
            <p:ph idx="1"/>
          </p:nvPr>
        </p:nvSpPr>
        <p:spPr>
          <a:xfrm>
            <a:off x="838200" y="1551920"/>
            <a:ext cx="10515600" cy="4351338"/>
          </a:xfrm>
        </p:spPr>
        <p:txBody>
          <a:bodyPr/>
          <a:lstStyle>
            <a:lvl1pPr marL="0" indent="0">
              <a:buNone/>
              <a:defRPr>
                <a:latin typeface="Century Gothic" panose="020B0502020202020204" pitchFamily="34" charset="0"/>
                <a:ea typeface="Century Gothic" panose="020B0502020202020204" pitchFamily="34" charset="0"/>
                <a:cs typeface="Century Gothic" panose="020B0502020202020204" pitchFamily="34" charset="0"/>
              </a:defRPr>
            </a:lvl1pPr>
            <a:lvl2pPr>
              <a:defRPr>
                <a:latin typeface="Century Gothic" panose="020B0502020202020204" pitchFamily="34" charset="0"/>
                <a:ea typeface="Century Gothic" panose="020B0502020202020204" pitchFamily="34" charset="0"/>
                <a:cs typeface="Century Gothic" panose="020B0502020202020204" pitchFamily="34" charset="0"/>
              </a:defRPr>
            </a:lvl2pPr>
            <a:lvl3pPr>
              <a:defRPr>
                <a:latin typeface="Century Gothic" panose="020B0502020202020204" pitchFamily="34" charset="0"/>
                <a:ea typeface="Century Gothic" panose="020B0502020202020204" pitchFamily="34" charset="0"/>
                <a:cs typeface="Century Gothic" panose="020B0502020202020204" pitchFamily="34" charset="0"/>
              </a:defRPr>
            </a:lvl3pPr>
            <a:lvl4pPr>
              <a:defRPr>
                <a:latin typeface="Century Gothic" panose="020B0502020202020204" pitchFamily="34" charset="0"/>
                <a:ea typeface="Century Gothic" panose="020B0502020202020204" pitchFamily="34" charset="0"/>
                <a:cs typeface="Century Gothic" panose="020B0502020202020204" pitchFamily="34" charset="0"/>
              </a:defRPr>
            </a:lvl4pPr>
            <a:lvl5pPr>
              <a:defRPr>
                <a:latin typeface="Century Gothic" panose="020B0502020202020204" pitchFamily="34" charset="0"/>
                <a:ea typeface="Century Gothic" panose="020B0502020202020204" pitchFamily="34" charset="0"/>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6270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15611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609600" y="1600202"/>
            <a:ext cx="10972800" cy="4343399"/>
          </a:xfrm>
          <a:prstGeom prst="rect">
            <a:avLst/>
          </a:prstGeom>
        </p:spPr>
        <p:txBody>
          <a:bodyPr/>
          <a:lstStyle>
            <a:lvl1pPr marL="342900" indent="-342900">
              <a:buClr>
                <a:srgbClr val="056277"/>
              </a:buClr>
              <a:buFont typeface="Arial" panose="020B0604020202020204" pitchFamily="34" charset="0"/>
              <a:buChar char="•"/>
              <a:defRPr sz="2400">
                <a:latin typeface="Century Gothic" panose="020B0502020202020204" pitchFamily="34" charset="0"/>
              </a:defRPr>
            </a:lvl1pPr>
            <a:lvl2pPr marL="742950" indent="-285750">
              <a:buClr>
                <a:srgbClr val="056277"/>
              </a:buClr>
              <a:buFont typeface="Arial" panose="020B0604020202020204" pitchFamily="34" charset="0"/>
              <a:buChar char="◦"/>
              <a:defRPr sz="2000">
                <a:latin typeface="Century Gothic" panose="020B0502020202020204" pitchFamily="34" charset="0"/>
              </a:defRPr>
            </a:lvl2pPr>
            <a:lvl3pPr marL="1143000" indent="-228600">
              <a:buClr>
                <a:srgbClr val="056277"/>
              </a:buClr>
              <a:buFont typeface="Wingdings" panose="05000000000000000000" pitchFamily="2" charset="2"/>
              <a:buChar char="§"/>
              <a:defRPr sz="1800">
                <a:latin typeface="Century Gothic" panose="020B0502020202020204" pitchFamily="34" charset="0"/>
              </a:defRPr>
            </a:lvl3pPr>
            <a:lvl4pPr marL="1600200" indent="-228600">
              <a:buClr>
                <a:srgbClr val="056277"/>
              </a:buClr>
              <a:buFont typeface="Arial" panose="020B0604020202020204" pitchFamily="34" charset="0"/>
              <a:buChar char="▫"/>
              <a:defRPr sz="1600">
                <a:latin typeface="Century Gothic" panose="020B0502020202020204" pitchFamily="34" charset="0"/>
              </a:defRPr>
            </a:lvl4pPr>
            <a:lvl5pPr marL="2057400" indent="-228600">
              <a:buClr>
                <a:srgbClr val="056277"/>
              </a:buClr>
              <a:buFont typeface="Arial" panose="020B0604020202020204" pitchFamily="34" charset="0"/>
              <a:buChar char="-"/>
              <a:defRPr sz="16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3674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07674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757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2680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3806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49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0744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1065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7248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1766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1407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998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8718"/>
            <a:ext cx="10515600" cy="795539"/>
          </a:xfrm>
        </p:spPr>
        <p:txBody>
          <a:bodyPr anchor="t"/>
          <a:lstStyle>
            <a:lvl1pPr>
              <a:defRPr>
                <a:solidFill>
                  <a:srgbClr val="256779"/>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702749"/>
            <a:ext cx="10515600" cy="4351338"/>
          </a:xfrm>
        </p:spPr>
        <p:txBody>
          <a:bodyPr/>
          <a:lstStyle>
            <a:lvl1pPr marL="0" indent="0">
              <a:buNone/>
              <a:defRPr>
                <a:solidFill>
                  <a:schemeClr val="tx1">
                    <a:lumMod val="95000"/>
                    <a:lumOff val="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vl2pPr>
              <a:defRPr>
                <a:solidFill>
                  <a:schemeClr val="tx1">
                    <a:lumMod val="95000"/>
                    <a:lumOff val="5000"/>
                  </a:schemeClr>
                </a:solidFill>
                <a:latin typeface="Century Gothic" panose="020B0502020202020204" pitchFamily="34" charset="0"/>
                <a:ea typeface="Century Gothic" panose="020B0502020202020204" pitchFamily="34" charset="0"/>
                <a:cs typeface="Century Gothic" panose="020B0502020202020204" pitchFamily="34" charset="0"/>
              </a:defRPr>
            </a:lvl2pPr>
            <a:lvl3pPr>
              <a:defRPr>
                <a:solidFill>
                  <a:schemeClr val="tx1">
                    <a:lumMod val="95000"/>
                    <a:lumOff val="5000"/>
                  </a:schemeClr>
                </a:solidFill>
                <a:latin typeface="Century Gothic" panose="020B0502020202020204" pitchFamily="34" charset="0"/>
                <a:ea typeface="Century Gothic" panose="020B0502020202020204" pitchFamily="34" charset="0"/>
                <a:cs typeface="Century Gothic" panose="020B0502020202020204" pitchFamily="34" charset="0"/>
              </a:defRPr>
            </a:lvl3pPr>
            <a:lvl4pPr>
              <a:defRPr>
                <a:solidFill>
                  <a:schemeClr val="tx1">
                    <a:lumMod val="95000"/>
                    <a:lumOff val="5000"/>
                  </a:schemeClr>
                </a:solidFill>
                <a:latin typeface="Century Gothic" panose="020B0502020202020204" pitchFamily="34" charset="0"/>
                <a:ea typeface="Century Gothic" panose="020B0502020202020204" pitchFamily="34" charset="0"/>
                <a:cs typeface="Century Gothic" panose="020B0502020202020204" pitchFamily="34" charset="0"/>
              </a:defRPr>
            </a:lvl4pPr>
            <a:lvl5pPr>
              <a:defRPr>
                <a:solidFill>
                  <a:schemeClr val="tx1">
                    <a:lumMod val="95000"/>
                    <a:lumOff val="5000"/>
                  </a:schemeClr>
                </a:solidFill>
                <a:latin typeface="Century Gothic" panose="020B0502020202020204" pitchFamily="34" charset="0"/>
                <a:ea typeface="Century Gothic" panose="020B0502020202020204" pitchFamily="34" charset="0"/>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5129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838200" y="619292"/>
            <a:ext cx="10515600" cy="795539"/>
          </a:xfrm>
        </p:spPr>
        <p:txBody>
          <a:bodyPr anchor="t"/>
          <a:lstStyle>
            <a:lvl1pPr>
              <a:defRPr>
                <a:solidFill>
                  <a:srgbClr val="256779"/>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edit Master title style</a:t>
            </a:r>
          </a:p>
        </p:txBody>
      </p:sp>
      <p:sp>
        <p:nvSpPr>
          <p:cNvPr id="9" name="Content Placeholder 2"/>
          <p:cNvSpPr>
            <a:spLocks noGrp="1"/>
          </p:cNvSpPr>
          <p:nvPr>
            <p:ph idx="1"/>
          </p:nvPr>
        </p:nvSpPr>
        <p:spPr>
          <a:xfrm>
            <a:off x="838200" y="1712176"/>
            <a:ext cx="10515600" cy="4351338"/>
          </a:xfrm>
        </p:spPr>
        <p:txBody>
          <a:bodyPr/>
          <a:lstStyle>
            <a:lvl1pPr marL="0" indent="0">
              <a:buNone/>
              <a:defRPr>
                <a:solidFill>
                  <a:schemeClr val="tx1">
                    <a:lumMod val="95000"/>
                    <a:lumOff val="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vl2pPr>
              <a:defRPr>
                <a:solidFill>
                  <a:schemeClr val="tx1">
                    <a:lumMod val="95000"/>
                    <a:lumOff val="5000"/>
                  </a:schemeClr>
                </a:solidFill>
                <a:latin typeface="Century Gothic" panose="020B0502020202020204" pitchFamily="34" charset="0"/>
                <a:ea typeface="Century Gothic" panose="020B0502020202020204" pitchFamily="34" charset="0"/>
                <a:cs typeface="Century Gothic" panose="020B0502020202020204" pitchFamily="34" charset="0"/>
              </a:defRPr>
            </a:lvl2pPr>
            <a:lvl3pPr>
              <a:defRPr>
                <a:solidFill>
                  <a:schemeClr val="tx1">
                    <a:lumMod val="95000"/>
                    <a:lumOff val="5000"/>
                  </a:schemeClr>
                </a:solidFill>
                <a:latin typeface="Century Gothic" panose="020B0502020202020204" pitchFamily="34" charset="0"/>
                <a:ea typeface="Century Gothic" panose="020B0502020202020204" pitchFamily="34" charset="0"/>
                <a:cs typeface="Century Gothic" panose="020B0502020202020204" pitchFamily="34" charset="0"/>
              </a:defRPr>
            </a:lvl3pPr>
            <a:lvl4pPr>
              <a:defRPr>
                <a:solidFill>
                  <a:schemeClr val="tx1">
                    <a:lumMod val="95000"/>
                    <a:lumOff val="5000"/>
                  </a:schemeClr>
                </a:solidFill>
                <a:latin typeface="Century Gothic" panose="020B0502020202020204" pitchFamily="34" charset="0"/>
                <a:ea typeface="Century Gothic" panose="020B0502020202020204" pitchFamily="34" charset="0"/>
                <a:cs typeface="Century Gothic" panose="020B0502020202020204" pitchFamily="34" charset="0"/>
              </a:defRPr>
            </a:lvl4pPr>
            <a:lvl5pPr>
              <a:defRPr>
                <a:solidFill>
                  <a:schemeClr val="tx1">
                    <a:lumMod val="95000"/>
                    <a:lumOff val="5000"/>
                  </a:schemeClr>
                </a:solidFill>
                <a:latin typeface="Century Gothic" panose="020B0502020202020204" pitchFamily="34" charset="0"/>
                <a:ea typeface="Century Gothic" panose="020B0502020202020204" pitchFamily="34" charset="0"/>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9488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838200" y="628718"/>
            <a:ext cx="10515600" cy="795539"/>
          </a:xfrm>
        </p:spPr>
        <p:txBody>
          <a:bodyPr anchor="t"/>
          <a:lstStyle>
            <a:lvl1pPr>
              <a:defRPr>
                <a:solidFill>
                  <a:srgbClr val="256779"/>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edit Master title style</a:t>
            </a:r>
          </a:p>
        </p:txBody>
      </p:sp>
      <p:sp>
        <p:nvSpPr>
          <p:cNvPr id="10" name="Content Placeholder 2"/>
          <p:cNvSpPr>
            <a:spLocks noGrp="1"/>
          </p:cNvSpPr>
          <p:nvPr>
            <p:ph idx="1"/>
          </p:nvPr>
        </p:nvSpPr>
        <p:spPr>
          <a:xfrm>
            <a:off x="838200" y="1702749"/>
            <a:ext cx="10515600" cy="4351338"/>
          </a:xfrm>
        </p:spPr>
        <p:txBody>
          <a:bodyPr/>
          <a:lstStyle>
            <a:lvl1pPr marL="0" indent="0">
              <a:buNone/>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1062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838200" y="573792"/>
            <a:ext cx="10515600" cy="758674"/>
          </a:xfrm>
        </p:spPr>
        <p:txBody>
          <a:bodyPr anchor="t"/>
          <a:lstStyle>
            <a:lvl1pPr>
              <a:defRPr>
                <a:solidFill>
                  <a:srgbClr val="256779"/>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0904E94E-DE9C-46FD-B025-9280D963F904}"/>
              </a:ext>
            </a:extLst>
          </p:cNvPr>
          <p:cNvSpPr>
            <a:spLocks noGrp="1"/>
          </p:cNvSpPr>
          <p:nvPr>
            <p:ph idx="10"/>
          </p:nvPr>
        </p:nvSpPr>
        <p:spPr>
          <a:xfrm>
            <a:off x="838200" y="1617908"/>
            <a:ext cx="10515600" cy="4351338"/>
          </a:xfrm>
        </p:spPr>
        <p:txBody>
          <a:bodyPr/>
          <a:lstStyle>
            <a:lvl1pPr marL="0" indent="0">
              <a:buNone/>
              <a:defRPr>
                <a:latin typeface="Century Gothic" panose="020B0502020202020204" pitchFamily="34" charset="0"/>
                <a:ea typeface="Century Gothic" panose="020B0502020202020204" pitchFamily="34" charset="0"/>
                <a:cs typeface="Century Gothic" panose="020B0502020202020204" pitchFamily="34" charset="0"/>
              </a:defRPr>
            </a:lvl1pPr>
            <a:lvl2pPr>
              <a:defRPr>
                <a:latin typeface="Century Gothic" panose="020B0502020202020204" pitchFamily="34" charset="0"/>
                <a:ea typeface="Century Gothic" panose="020B0502020202020204" pitchFamily="34" charset="0"/>
                <a:cs typeface="Century Gothic" panose="020B0502020202020204" pitchFamily="34" charset="0"/>
              </a:defRPr>
            </a:lvl2pPr>
            <a:lvl3pPr>
              <a:defRPr>
                <a:latin typeface="Century Gothic" panose="020B0502020202020204" pitchFamily="34" charset="0"/>
                <a:ea typeface="Century Gothic" panose="020B0502020202020204" pitchFamily="34" charset="0"/>
                <a:cs typeface="Century Gothic" panose="020B0502020202020204" pitchFamily="34" charset="0"/>
              </a:defRPr>
            </a:lvl3pPr>
            <a:lvl4pPr>
              <a:defRPr>
                <a:latin typeface="Century Gothic" panose="020B0502020202020204" pitchFamily="34" charset="0"/>
                <a:ea typeface="Century Gothic" panose="020B0502020202020204" pitchFamily="34" charset="0"/>
                <a:cs typeface="Century Gothic" panose="020B0502020202020204" pitchFamily="34" charset="0"/>
              </a:defRPr>
            </a:lvl4pPr>
            <a:lvl5pPr>
              <a:defRPr>
                <a:latin typeface="Century Gothic" panose="020B0502020202020204" pitchFamily="34" charset="0"/>
                <a:ea typeface="Century Gothic" panose="020B0502020202020204" pitchFamily="34" charset="0"/>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041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p:cNvSpPr>
            <a:spLocks noGrp="1"/>
          </p:cNvSpPr>
          <p:nvPr>
            <p:ph type="title"/>
          </p:nvPr>
        </p:nvSpPr>
        <p:spPr>
          <a:xfrm>
            <a:off x="838200" y="553304"/>
            <a:ext cx="10515600" cy="795539"/>
          </a:xfrm>
        </p:spPr>
        <p:txBody>
          <a:bodyPr anchor="t"/>
          <a:lstStyle>
            <a:lvl1pPr>
              <a:defRPr>
                <a:solidFill>
                  <a:srgbClr val="256779"/>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edit Master title style</a:t>
            </a:r>
          </a:p>
        </p:txBody>
      </p:sp>
      <p:sp>
        <p:nvSpPr>
          <p:cNvPr id="7" name="Content Placeholder 2"/>
          <p:cNvSpPr>
            <a:spLocks noGrp="1"/>
          </p:cNvSpPr>
          <p:nvPr>
            <p:ph idx="1"/>
          </p:nvPr>
        </p:nvSpPr>
        <p:spPr>
          <a:xfrm>
            <a:off x="838200" y="1636761"/>
            <a:ext cx="10515600" cy="4351338"/>
          </a:xfrm>
        </p:spPr>
        <p:txBody>
          <a:bodyPr/>
          <a:lstStyle>
            <a:lvl1pPr marL="0" indent="0">
              <a:buNone/>
              <a:defRPr>
                <a:latin typeface="Century Gothic" panose="020B0502020202020204" pitchFamily="34" charset="0"/>
                <a:ea typeface="Century Gothic" panose="020B0502020202020204" pitchFamily="34" charset="0"/>
                <a:cs typeface="Century Gothic" panose="020B0502020202020204" pitchFamily="34" charset="0"/>
              </a:defRPr>
            </a:lvl1pPr>
            <a:lvl2pPr>
              <a:defRPr>
                <a:latin typeface="Century Gothic" panose="020B0502020202020204" pitchFamily="34" charset="0"/>
                <a:ea typeface="Century Gothic" panose="020B0502020202020204" pitchFamily="34" charset="0"/>
                <a:cs typeface="Century Gothic" panose="020B0502020202020204" pitchFamily="34" charset="0"/>
              </a:defRPr>
            </a:lvl2pPr>
            <a:lvl3pPr>
              <a:defRPr>
                <a:latin typeface="Century Gothic" panose="020B0502020202020204" pitchFamily="34" charset="0"/>
                <a:ea typeface="Century Gothic" panose="020B0502020202020204" pitchFamily="34" charset="0"/>
                <a:cs typeface="Century Gothic" panose="020B0502020202020204" pitchFamily="34" charset="0"/>
              </a:defRPr>
            </a:lvl3pPr>
            <a:lvl4pPr>
              <a:defRPr>
                <a:latin typeface="Century Gothic" panose="020B0502020202020204" pitchFamily="34" charset="0"/>
                <a:ea typeface="Century Gothic" panose="020B0502020202020204" pitchFamily="34" charset="0"/>
                <a:cs typeface="Century Gothic" panose="020B0502020202020204" pitchFamily="34" charset="0"/>
              </a:defRPr>
            </a:lvl4pPr>
            <a:lvl5pPr>
              <a:defRPr>
                <a:latin typeface="Century Gothic" panose="020B0502020202020204" pitchFamily="34" charset="0"/>
                <a:ea typeface="Century Gothic" panose="020B0502020202020204" pitchFamily="34" charset="0"/>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915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7134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838200" y="443044"/>
            <a:ext cx="10515600" cy="795539"/>
          </a:xfrm>
        </p:spPr>
        <p:txBody>
          <a:bodyPr anchor="t"/>
          <a:lstStyle>
            <a:lvl1pPr>
              <a:defRPr>
                <a:solidFill>
                  <a:srgbClr val="256779"/>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edit Master title style</a:t>
            </a:r>
          </a:p>
        </p:txBody>
      </p:sp>
      <p:sp>
        <p:nvSpPr>
          <p:cNvPr id="10" name="Content Placeholder 2"/>
          <p:cNvSpPr>
            <a:spLocks noGrp="1"/>
          </p:cNvSpPr>
          <p:nvPr>
            <p:ph idx="1"/>
          </p:nvPr>
        </p:nvSpPr>
        <p:spPr>
          <a:xfrm>
            <a:off x="838200" y="1551920"/>
            <a:ext cx="10515600" cy="4351338"/>
          </a:xfrm>
        </p:spPr>
        <p:txBody>
          <a:bodyPr/>
          <a:lstStyle>
            <a:lvl1pPr marL="0" indent="0">
              <a:buNone/>
              <a:defRPr>
                <a:latin typeface="Century Gothic" panose="020B0502020202020204" pitchFamily="34" charset="0"/>
                <a:ea typeface="Century Gothic" panose="020B0502020202020204" pitchFamily="34" charset="0"/>
                <a:cs typeface="Century Gothic" panose="020B0502020202020204" pitchFamily="34" charset="0"/>
              </a:defRPr>
            </a:lvl1pPr>
            <a:lvl2pPr>
              <a:defRPr>
                <a:latin typeface="Century Gothic" panose="020B0502020202020204" pitchFamily="34" charset="0"/>
                <a:ea typeface="Century Gothic" panose="020B0502020202020204" pitchFamily="34" charset="0"/>
                <a:cs typeface="Century Gothic" panose="020B0502020202020204" pitchFamily="34" charset="0"/>
              </a:defRPr>
            </a:lvl2pPr>
            <a:lvl3pPr>
              <a:defRPr>
                <a:latin typeface="Century Gothic" panose="020B0502020202020204" pitchFamily="34" charset="0"/>
                <a:ea typeface="Century Gothic" panose="020B0502020202020204" pitchFamily="34" charset="0"/>
                <a:cs typeface="Century Gothic" panose="020B0502020202020204" pitchFamily="34" charset="0"/>
              </a:defRPr>
            </a:lvl3pPr>
            <a:lvl4pPr>
              <a:defRPr>
                <a:latin typeface="Century Gothic" panose="020B0502020202020204" pitchFamily="34" charset="0"/>
                <a:ea typeface="Century Gothic" panose="020B0502020202020204" pitchFamily="34" charset="0"/>
                <a:cs typeface="Century Gothic" panose="020B0502020202020204" pitchFamily="34" charset="0"/>
              </a:defRPr>
            </a:lvl4pPr>
            <a:lvl5pPr>
              <a:defRPr>
                <a:latin typeface="Century Gothic" panose="020B0502020202020204" pitchFamily="34" charset="0"/>
                <a:ea typeface="Century Gothic" panose="020B0502020202020204" pitchFamily="34" charset="0"/>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021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A00AE2-5F14-441B-9B24-B79E8760DEBF}"/>
              </a:ext>
            </a:extLst>
          </p:cNvPr>
          <p:cNvPicPr>
            <a:picLocks noChangeAspect="1"/>
          </p:cNvPicPr>
          <p:nvPr userDrawn="1"/>
        </p:nvPicPr>
        <p:blipFill>
          <a:blip r:embed="rId2"/>
          <a:stretch>
            <a:fillRect/>
          </a:stretch>
        </p:blipFill>
        <p:spPr>
          <a:xfrm>
            <a:off x="497150" y="6162213"/>
            <a:ext cx="2024110" cy="403561"/>
          </a:xfrm>
          <a:prstGeom prst="rect">
            <a:avLst/>
          </a:prstGeom>
        </p:spPr>
      </p:pic>
    </p:spTree>
    <p:extLst>
      <p:ext uri="{BB962C8B-B14F-4D97-AF65-F5344CB8AC3E}">
        <p14:creationId xmlns:p14="http://schemas.microsoft.com/office/powerpoint/2010/main" val="1190471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98720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41C89A-7B1D-AF49-B576-1F8828410928}" type="datetimeFigureOut">
              <a:rPr lang="en-US" smtClean="0"/>
              <a:t>10/12/2019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AE4F13-D3DF-5B44-AF93-9B67BBA928D3}" type="slidenum">
              <a:rPr lang="en-US" smtClean="0"/>
              <a:t>‹#›</a:t>
            </a:fld>
            <a:endParaRPr lang="en-US"/>
          </a:p>
        </p:txBody>
      </p:sp>
    </p:spTree>
    <p:extLst>
      <p:ext uri="{BB962C8B-B14F-4D97-AF65-F5344CB8AC3E}">
        <p14:creationId xmlns:p14="http://schemas.microsoft.com/office/powerpoint/2010/main" val="1028068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480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00098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218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59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563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132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TextBox 7"/>
          <p:cNvSpPr txBox="1"/>
          <p:nvPr/>
        </p:nvSpPr>
        <p:spPr>
          <a:xfrm>
            <a:off x="4724400" y="6248400"/>
            <a:ext cx="2438391" cy="577081"/>
          </a:xfrm>
          <a:prstGeom prst="rect">
            <a:avLst/>
          </a:prstGeom>
          <a:noFill/>
        </p:spPr>
        <p:txBody>
          <a:bodyPr wrap="square" rtlCol="0">
            <a:spAutoFit/>
          </a:bodyPr>
          <a:lstStyle/>
          <a:p>
            <a:pPr algn="ctr"/>
            <a:r>
              <a:rPr lang="en-US" sz="1050" dirty="0">
                <a:solidFill>
                  <a:schemeClr val="bg1"/>
                </a:solidFill>
                <a:latin typeface="Century Gothic" panose="020B0502020202020204" pitchFamily="34" charset="0"/>
              </a:rPr>
              <a:t>hrtms.com | </a:t>
            </a:r>
            <a:r>
              <a:rPr lang="en-US" sz="1050" kern="1200" dirty="0">
                <a:solidFill>
                  <a:schemeClr val="bg1"/>
                </a:solidFill>
                <a:effectLst/>
                <a:latin typeface="Century Gothic" panose="020B0502020202020204" pitchFamily="34" charset="0"/>
                <a:ea typeface="+mn-ea"/>
                <a:cs typeface="+mn-cs"/>
              </a:rPr>
              <a:t>919.351.JOBS</a:t>
            </a:r>
          </a:p>
          <a:p>
            <a:pPr algn="ctr"/>
            <a:r>
              <a:rPr lang="en-US" sz="1050" dirty="0">
                <a:solidFill>
                  <a:schemeClr val="bg1"/>
                </a:solidFill>
                <a:latin typeface="Century Gothic" panose="020B0502020202020204" pitchFamily="34" charset="0"/>
              </a:rPr>
              <a:t>© HRTMS Inc. | All Rights Reserved</a:t>
            </a:r>
          </a:p>
          <a:p>
            <a:pPr algn="r"/>
            <a:endParaRPr lang="en-US" sz="1050" dirty="0">
              <a:solidFill>
                <a:schemeClr val="bg1"/>
              </a:solidFill>
              <a:latin typeface="Century Gothic" panose="020B0502020202020204" pitchFamily="34" charset="0"/>
            </a:endParaRPr>
          </a:p>
        </p:txBody>
      </p:sp>
      <p:cxnSp>
        <p:nvCxnSpPr>
          <p:cNvPr id="9" name="Straight Connector 8"/>
          <p:cNvCxnSpPr/>
          <p:nvPr/>
        </p:nvCxnSpPr>
        <p:spPr>
          <a:xfrm>
            <a:off x="10058400" y="6096000"/>
            <a:ext cx="0" cy="45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48F51D3-DC12-497F-A65F-85E23553ACB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9906000" y="5848350"/>
            <a:ext cx="1581150" cy="952500"/>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0" r:id="rId12"/>
    <p:sldLayoutId id="2147483742" r:id="rId13"/>
    <p:sldLayoutId id="2147483743" r:id="rId14"/>
    <p:sldLayoutId id="2147483745" r:id="rId15"/>
    <p:sldLayoutId id="2147483746" r:id="rId16"/>
    <p:sldLayoutId id="2147483747" r:id="rId17"/>
    <p:sldLayoutId id="2147483748" r:id="rId18"/>
    <p:sldLayoutId id="2147483749" r:id="rId19"/>
    <p:sldLayoutId id="2147483750" r:id="rId20"/>
    <p:sldLayoutId id="2147483752" r:id="rId21"/>
    <p:sldLayoutId id="2147483767" r:id="rId22"/>
  </p:sldLayoutIdLst>
  <p:hf sldNum="0" hdr="0" dt="0"/>
  <p:txStyles>
    <p:titleStyle>
      <a:lvl1pPr algn="l" rtl="0" eaLnBrk="1" fontAlgn="base" hangingPunct="1">
        <a:spcBef>
          <a:spcPct val="0"/>
        </a:spcBef>
        <a:spcAft>
          <a:spcPct val="0"/>
        </a:spcAft>
        <a:defRPr sz="4200" kern="1200">
          <a:solidFill>
            <a:schemeClr val="accent5">
              <a:lumMod val="50000"/>
            </a:schemeClr>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 name="TextBox 5">
            <a:extLst>
              <a:ext uri="{FF2B5EF4-FFF2-40B4-BE49-F238E27FC236}">
                <a16:creationId xmlns:a16="http://schemas.microsoft.com/office/drawing/2014/main" id="{B3BA394D-AD0A-4A8D-9D9B-47EAEB1A88F9}"/>
              </a:ext>
            </a:extLst>
          </p:cNvPr>
          <p:cNvSpPr txBox="1"/>
          <p:nvPr userDrawn="1"/>
        </p:nvSpPr>
        <p:spPr>
          <a:xfrm>
            <a:off x="4724400" y="6248400"/>
            <a:ext cx="2438391" cy="577081"/>
          </a:xfrm>
          <a:prstGeom prst="rect">
            <a:avLst/>
          </a:prstGeom>
          <a:noFill/>
        </p:spPr>
        <p:txBody>
          <a:bodyPr wrap="square" rtlCol="0">
            <a:spAutoFit/>
          </a:bodyPr>
          <a:lstStyle/>
          <a:p>
            <a:pPr algn="ctr"/>
            <a:r>
              <a:rPr lang="en-US" sz="1050" dirty="0">
                <a:solidFill>
                  <a:schemeClr val="bg1"/>
                </a:solidFill>
                <a:latin typeface="Century Gothic" panose="020B0502020202020204" pitchFamily="34" charset="0"/>
              </a:rPr>
              <a:t>hrtms.com | </a:t>
            </a:r>
            <a:r>
              <a:rPr lang="en-US" sz="1050" kern="1200" dirty="0">
                <a:solidFill>
                  <a:schemeClr val="bg1"/>
                </a:solidFill>
                <a:effectLst/>
                <a:latin typeface="Century Gothic" panose="020B0502020202020204" pitchFamily="34" charset="0"/>
                <a:ea typeface="+mn-ea"/>
                <a:cs typeface="+mn-cs"/>
              </a:rPr>
              <a:t>919.351.JOBS</a:t>
            </a:r>
          </a:p>
          <a:p>
            <a:pPr algn="ctr"/>
            <a:r>
              <a:rPr lang="en-US" sz="1050" dirty="0">
                <a:solidFill>
                  <a:schemeClr val="bg1"/>
                </a:solidFill>
                <a:latin typeface="Century Gothic" panose="020B0502020202020204" pitchFamily="34" charset="0"/>
              </a:rPr>
              <a:t>© HRTMS Inc. | All Rights Reserved</a:t>
            </a:r>
          </a:p>
          <a:p>
            <a:pPr algn="r"/>
            <a:endParaRPr lang="en-US" sz="1050" dirty="0">
              <a:solidFill>
                <a:schemeClr val="bg1"/>
              </a:solidFill>
              <a:latin typeface="Century Gothic" panose="020B0502020202020204" pitchFamily="34" charset="0"/>
            </a:endParaRPr>
          </a:p>
        </p:txBody>
      </p:sp>
      <p:pic>
        <p:nvPicPr>
          <p:cNvPr id="10" name="Picture 9">
            <a:extLst>
              <a:ext uri="{FF2B5EF4-FFF2-40B4-BE49-F238E27FC236}">
                <a16:creationId xmlns:a16="http://schemas.microsoft.com/office/drawing/2014/main" id="{F45C1FAC-ACB6-443A-B0A0-C61DE4D3B6F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06000" y="5848350"/>
            <a:ext cx="1581150" cy="952500"/>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dt="0"/>
  <p:txStyles>
    <p:titleStyle>
      <a:lvl1pPr algn="l" rtl="0" eaLnBrk="0" fontAlgn="base" hangingPunct="0">
        <a:spcBef>
          <a:spcPct val="0"/>
        </a:spcBef>
        <a:spcAft>
          <a:spcPct val="0"/>
        </a:spcAft>
        <a:defRPr sz="4000" kern="1200">
          <a:solidFill>
            <a:schemeClr val="accent5">
              <a:lumMod val="50000"/>
            </a:schemeClr>
          </a:solidFill>
          <a:latin typeface="Franklin Gothic Demi" panose="020B07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CA4F8E9E-C955-4AE3-BE64-B90674EE168B}"/>
              </a:ext>
            </a:extLst>
          </p:cNvPr>
          <p:cNvSpPr txBox="1"/>
          <p:nvPr userDrawn="1"/>
        </p:nvSpPr>
        <p:spPr>
          <a:xfrm>
            <a:off x="4724400" y="6248400"/>
            <a:ext cx="2438391" cy="577081"/>
          </a:xfrm>
          <a:prstGeom prst="rect">
            <a:avLst/>
          </a:prstGeom>
          <a:noFill/>
        </p:spPr>
        <p:txBody>
          <a:bodyPr wrap="square" rtlCol="0">
            <a:spAutoFit/>
          </a:bodyPr>
          <a:lstStyle/>
          <a:p>
            <a:pPr algn="ctr"/>
            <a:r>
              <a:rPr lang="en-US" sz="1050" dirty="0">
                <a:solidFill>
                  <a:schemeClr val="bg1"/>
                </a:solidFill>
                <a:latin typeface="Century Gothic" panose="020B0502020202020204" pitchFamily="34" charset="0"/>
              </a:rPr>
              <a:t>hrtms.com | </a:t>
            </a:r>
            <a:r>
              <a:rPr lang="en-US" sz="1050" kern="1200" dirty="0">
                <a:solidFill>
                  <a:schemeClr val="bg1"/>
                </a:solidFill>
                <a:effectLst/>
                <a:latin typeface="Century Gothic" panose="020B0502020202020204" pitchFamily="34" charset="0"/>
                <a:ea typeface="+mn-ea"/>
                <a:cs typeface="+mn-cs"/>
              </a:rPr>
              <a:t>919.351.JOBS</a:t>
            </a:r>
          </a:p>
          <a:p>
            <a:pPr algn="ctr"/>
            <a:r>
              <a:rPr lang="en-US" sz="1050" dirty="0">
                <a:solidFill>
                  <a:schemeClr val="bg1"/>
                </a:solidFill>
                <a:latin typeface="Century Gothic" panose="020B0502020202020204" pitchFamily="34" charset="0"/>
              </a:rPr>
              <a:t>© HRTMS Inc. | All Rights Reserved</a:t>
            </a:r>
          </a:p>
          <a:p>
            <a:pPr algn="r"/>
            <a:endParaRPr lang="en-US" sz="1050" dirty="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D1D3E58D-DD41-4EEE-BC0D-F0B156C93A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06000" y="5848350"/>
            <a:ext cx="1581150" cy="952500"/>
          </a:xfrm>
          <a:prstGeom prst="rect">
            <a:avLst/>
          </a:prstGeom>
        </p:spPr>
      </p:pic>
    </p:spTree>
    <p:extLst>
      <p:ext uri="{BB962C8B-B14F-4D97-AF65-F5344CB8AC3E}">
        <p14:creationId xmlns:p14="http://schemas.microsoft.com/office/powerpoint/2010/main" val="34652730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cshumancapita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hrdailyadvisor.blr.com/2009/03/18/non-prejudicial-language-for-ada-job-description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www.dol.gov/whd/regs/compliance/whdfs73.htm"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hyperlink" Target="https://www.dol.gov/whd/overtime/regulations.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webapps.dol.gov/elaws/overtime.htm"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https://www.shrm.org/resourcesandtools/tools-and-samples/hr-forms/pages/cms_009647.asp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hyperlink" Target="http://www.hrtms.com/blog/survey-says" TargetMode="External"/><Relationship Id="rId5" Type="http://schemas.openxmlformats.org/officeDocument/2006/relationships/hyperlink" Target="https://zdoc.site/managing-an-organizations-largest-cost-the-saba-software.html" TargetMode="Externa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hyperlink" Target="http://www.law.com/corporatecounsel/PubArticleCC.jsp?id=1202625620590&amp;Beware_Misclassification_Creep_in_Employee_Exemption&amp;slreturn=20131007143504#ixzz2jgpXwbCj"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8" Type="http://schemas.openxmlformats.org/officeDocument/2006/relationships/hyperlink" Target="http://hrdailyadvisor.blr.com/2009/03/18/non-prejudicial-language-for-ada-job-descriptions/" TargetMode="External"/><Relationship Id="rId13" Type="http://schemas.openxmlformats.org/officeDocument/2006/relationships/hyperlink" Target="http://www.dol.gov/whd/flsa/" TargetMode="External"/><Relationship Id="rId18" Type="http://schemas.openxmlformats.org/officeDocument/2006/relationships/hyperlink" Target="https://www.dol.gov/whd/overtime/final2016/faq.htm#8" TargetMode="External"/><Relationship Id="rId3" Type="http://schemas.openxmlformats.org/officeDocument/2006/relationships/hyperlink" Target="http://www.eeoc.gov/laws/statutes/ada.cfm" TargetMode="External"/><Relationship Id="rId7" Type="http://schemas.openxmlformats.org/officeDocument/2006/relationships/hyperlink" Target="http://www.tmhra.org/ADAToolkit/5-WriteADA-JobDescrip.pdf" TargetMode="External"/><Relationship Id="rId12" Type="http://schemas.openxmlformats.org/officeDocument/2006/relationships/hyperlink" Target="http://publichealth.nc.gov/employees/hr/classification/ADA-Checklist.pdf" TargetMode="External"/><Relationship Id="rId17" Type="http://schemas.openxmlformats.org/officeDocument/2006/relationships/hyperlink" Target="http://www.dol.gov/whd/overtime/NPRM2015/factsheet.htm" TargetMode="External"/><Relationship Id="rId2" Type="http://schemas.openxmlformats.org/officeDocument/2006/relationships/notesSlide" Target="../notesSlides/notesSlide50.xml"/><Relationship Id="rId16" Type="http://schemas.openxmlformats.org/officeDocument/2006/relationships/hyperlink" Target="http://www.uhnj.org/hrweb/compensation/competency-based_jd_guide.pdf" TargetMode="External"/><Relationship Id="rId1" Type="http://schemas.openxmlformats.org/officeDocument/2006/relationships/slideLayout" Target="../slideLayouts/slideLayout2.xml"/><Relationship Id="rId6" Type="http://schemas.openxmlformats.org/officeDocument/2006/relationships/hyperlink" Target="http://www.ada.gov/q&amp;aeng02.htm" TargetMode="External"/><Relationship Id="rId11" Type="http://schemas.openxmlformats.org/officeDocument/2006/relationships/hyperlink" Target="http://www.ncdhhs.gov/humanresources/forms/classification/c201-ada.pdf" TargetMode="External"/><Relationship Id="rId5" Type="http://schemas.openxmlformats.org/officeDocument/2006/relationships/hyperlink" Target="http://www.shrm.org/legalissues/federalresources/pages/job-descriptions.aspx" TargetMode="External"/><Relationship Id="rId15" Type="http://schemas.openxmlformats.org/officeDocument/2006/relationships/hyperlink" Target="http://www.mvalaw.com/news-publications-304.html" TargetMode="External"/><Relationship Id="rId10" Type="http://schemas.openxmlformats.org/officeDocument/2006/relationships/hyperlink" Target="http://www.lewiswagner.com/9C8985/assets/files/News/DRI%20The%20Job%20Description%207_14_2014%20SLC%20TRP%20NV.pdf" TargetMode="External"/><Relationship Id="rId19" Type="http://schemas.openxmlformats.org/officeDocument/2006/relationships/hyperlink" Target="https://www.dol.gov/whd/overtime/final2016/litigation.htm" TargetMode="External"/><Relationship Id="rId4" Type="http://schemas.openxmlformats.org/officeDocument/2006/relationships/hyperlink" Target="https://adata.org/publication/disability-law-handbook" TargetMode="External"/><Relationship Id="rId9" Type="http://schemas.openxmlformats.org/officeDocument/2006/relationships/hyperlink" Target="http://askjan.org/media/jobdescriptions.html" TargetMode="External"/><Relationship Id="rId14" Type="http://schemas.openxmlformats.org/officeDocument/2006/relationships/hyperlink" Target="http://www.hrtms.com/landing-flsa-avoiding-common-pitfalls--costly-mistakes.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jenniferpeacock@icshumancapital.co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mailto:Brost@hrtm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506200" cy="1143000"/>
          </a:xfrm>
        </p:spPr>
        <p:txBody>
          <a:bodyPr/>
          <a:lstStyle/>
          <a:p>
            <a:r>
              <a:rPr lang="en-US" sz="4000" dirty="0"/>
              <a:t>Best Practices for Compliant Job Descriptions</a:t>
            </a:r>
          </a:p>
        </p:txBody>
      </p:sp>
      <p:sp>
        <p:nvSpPr>
          <p:cNvPr id="5" name="Content Placeholder 2"/>
          <p:cNvSpPr>
            <a:spLocks noGrp="1"/>
          </p:cNvSpPr>
          <p:nvPr>
            <p:ph idx="4294967295"/>
          </p:nvPr>
        </p:nvSpPr>
        <p:spPr>
          <a:xfrm>
            <a:off x="3733800" y="1752600"/>
            <a:ext cx="7848600" cy="3714750"/>
          </a:xfrm>
          <a:prstGeom prst="rect">
            <a:avLst/>
          </a:prstGeom>
        </p:spPr>
        <p:txBody>
          <a:bodyPr>
            <a:normAutofit/>
          </a:bodyPr>
          <a:lstStyle/>
          <a:p>
            <a:pPr marL="0" indent="0" algn="ctr">
              <a:buNone/>
            </a:pPr>
            <a:r>
              <a:rPr lang="en-US" sz="2400" b="1" dirty="0">
                <a:solidFill>
                  <a:schemeClr val="accent5">
                    <a:lumMod val="50000"/>
                  </a:schemeClr>
                </a:solidFill>
                <a:latin typeface="Century Gothic" panose="020B0502020202020204" pitchFamily="34" charset="0"/>
              </a:rPr>
              <a:t>About Jennifer Peacock</a:t>
            </a:r>
            <a:br>
              <a:rPr lang="en-US" sz="2400" b="1" dirty="0">
                <a:solidFill>
                  <a:schemeClr val="accent5">
                    <a:lumMod val="50000"/>
                  </a:schemeClr>
                </a:solidFill>
                <a:latin typeface="Century Gothic" panose="020B0502020202020204" pitchFamily="34" charset="0"/>
              </a:rPr>
            </a:br>
            <a:r>
              <a:rPr lang="en-US" sz="1600" dirty="0">
                <a:latin typeface="Century Gothic" panose="020B0502020202020204" pitchFamily="34" charset="0"/>
              </a:rPr>
              <a:t>President, Innovative Consulting Services, LLC (ICS)</a:t>
            </a:r>
          </a:p>
          <a:p>
            <a:pPr marL="0" indent="0" algn="ctr">
              <a:buNone/>
            </a:pPr>
            <a:r>
              <a:rPr lang="en-US" sz="1600" dirty="0">
                <a:latin typeface="Century Gothic" panose="020B0502020202020204" pitchFamily="34" charset="0"/>
                <a:hlinkClick r:id="rId3"/>
              </a:rPr>
              <a:t>icshumancapital.com</a:t>
            </a:r>
            <a:r>
              <a:rPr lang="en-US" sz="1600" dirty="0">
                <a:latin typeface="Century Gothic" panose="020B0502020202020204" pitchFamily="34" charset="0"/>
              </a:rPr>
              <a:t> </a:t>
            </a:r>
          </a:p>
          <a:p>
            <a:pPr marL="0" indent="0">
              <a:buNone/>
            </a:pPr>
            <a:r>
              <a:rPr lang="en-US" sz="1400" dirty="0">
                <a:latin typeface="Century Gothic" panose="020B0502020202020204" pitchFamily="34" charset="0"/>
              </a:rPr>
              <a:t>Jennifer Peacock has more than 25 years of diverse experience in human resources ranging from consulting to corporate HR leadership. Specific fields of expertise include compensation, benefits, recruitment, compliance, HRIS, performance management, data analytics, reporting, and employee relations.  Jennifer has implemented both small and large scale HR projects and has established HR functions.  Peacock has held positions of chief human capital officer, corporate director of compensation, vice president-compensation, benefits and HRIS and assistant vice president-HR.  During her career, she has been involved with the Chesapeake Human Resources Association and the Society for Human Resources Management. She has also hosted webinars on relevant HR related topics.  Peacock earned a bachelor’s degree in communications from Towson University, MD, and a master’s degree in business administration from The Johns Hopkins University, Baltimore.</a:t>
            </a:r>
            <a:endParaRPr lang="en-US" sz="2400" b="1" dirty="0">
              <a:solidFill>
                <a:schemeClr val="accent5">
                  <a:lumMod val="50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BF7DAFC2-98FE-40F1-9177-DDBE5FBA4F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209800"/>
            <a:ext cx="2876550" cy="3009900"/>
          </a:xfrm>
          <a:prstGeom prst="rect">
            <a:avLst/>
          </a:prstGeom>
        </p:spPr>
      </p:pic>
    </p:spTree>
    <p:extLst>
      <p:ext uri="{BB962C8B-B14F-4D97-AF65-F5344CB8AC3E}">
        <p14:creationId xmlns:p14="http://schemas.microsoft.com/office/powerpoint/2010/main" val="923037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74604" y="421194"/>
            <a:ext cx="8229600" cy="563562"/>
          </a:xfrm>
        </p:spPr>
        <p:txBody>
          <a:bodyPr/>
          <a:lstStyle/>
          <a:p>
            <a:pPr lvl="0"/>
            <a:r>
              <a:rPr lang="en-US" dirty="0"/>
              <a:t>JD Accuracy: Collaboration</a:t>
            </a:r>
          </a:p>
        </p:txBody>
      </p:sp>
      <p:sp>
        <p:nvSpPr>
          <p:cNvPr id="3" name="Content Placeholder 2"/>
          <p:cNvSpPr>
            <a:spLocks noGrp="1"/>
          </p:cNvSpPr>
          <p:nvPr>
            <p:ph idx="4294967295"/>
          </p:nvPr>
        </p:nvSpPr>
        <p:spPr>
          <a:xfrm>
            <a:off x="955740" y="1219200"/>
            <a:ext cx="4724400" cy="5010097"/>
          </a:xfrm>
          <a:prstGeom prst="rect">
            <a:avLst/>
          </a:prstGeom>
        </p:spPr>
        <p:txBody>
          <a:bodyPr/>
          <a:lstStyle/>
          <a:p>
            <a:pPr marL="0" indent="0">
              <a:buClr>
                <a:schemeClr val="accent5">
                  <a:lumMod val="50000"/>
                </a:schemeClr>
              </a:buClr>
              <a:buNone/>
            </a:pPr>
            <a:r>
              <a:rPr lang="en-US" sz="2400" dirty="0">
                <a:latin typeface="Century Gothic" panose="020B0502020202020204" pitchFamily="34" charset="0"/>
              </a:rPr>
              <a:t>Collaboration is the key to effective job descriptions because the knowledge needed is embedded with multiple Stakeholders. </a:t>
            </a:r>
          </a:p>
          <a:p>
            <a:pPr marL="0" indent="0">
              <a:buClr>
                <a:schemeClr val="accent5">
                  <a:lumMod val="50000"/>
                </a:schemeClr>
              </a:buClr>
              <a:buNone/>
            </a:pPr>
            <a:r>
              <a:rPr lang="en-US" sz="2400" dirty="0">
                <a:solidFill>
                  <a:srgbClr val="21B3AE"/>
                </a:solidFill>
                <a:latin typeface="Century Gothic" panose="020B0502020202020204" pitchFamily="34" charset="0"/>
              </a:rPr>
              <a:t>Typical participants are:</a:t>
            </a:r>
          </a:p>
          <a:p>
            <a:pPr lvl="1">
              <a:buClr>
                <a:schemeClr val="accent5">
                  <a:lumMod val="50000"/>
                </a:schemeClr>
              </a:buClr>
              <a:buFont typeface="Arial" panose="020B0604020202020204" pitchFamily="34" charset="0"/>
              <a:buChar char="•"/>
            </a:pPr>
            <a:r>
              <a:rPr lang="en-US" sz="2000" dirty="0">
                <a:latin typeface="Century Gothic" panose="020B0502020202020204" pitchFamily="34" charset="0"/>
              </a:rPr>
              <a:t>Hiring Manager</a:t>
            </a:r>
          </a:p>
          <a:p>
            <a:pPr lvl="1">
              <a:buClr>
                <a:schemeClr val="accent5">
                  <a:lumMod val="50000"/>
                </a:schemeClr>
              </a:buClr>
              <a:buFont typeface="Arial" panose="020B0604020202020204" pitchFamily="34" charset="0"/>
              <a:buChar char="•"/>
            </a:pPr>
            <a:r>
              <a:rPr lang="en-US" sz="2000" dirty="0">
                <a:latin typeface="Century Gothic" panose="020B0502020202020204" pitchFamily="34" charset="0"/>
              </a:rPr>
              <a:t>HR Generalists</a:t>
            </a:r>
          </a:p>
          <a:p>
            <a:pPr lvl="1">
              <a:buClr>
                <a:schemeClr val="accent5">
                  <a:lumMod val="50000"/>
                </a:schemeClr>
              </a:buClr>
              <a:buFont typeface="Arial" panose="020B0604020202020204" pitchFamily="34" charset="0"/>
              <a:buChar char="•"/>
            </a:pPr>
            <a:r>
              <a:rPr lang="en-US" sz="2000" dirty="0">
                <a:latin typeface="Century Gothic" panose="020B0502020202020204" pitchFamily="34" charset="0"/>
              </a:rPr>
              <a:t>Compensation</a:t>
            </a:r>
          </a:p>
          <a:p>
            <a:pPr marL="0" indent="0">
              <a:buClr>
                <a:schemeClr val="accent5">
                  <a:lumMod val="50000"/>
                </a:schemeClr>
              </a:buClr>
              <a:buNone/>
            </a:pPr>
            <a:r>
              <a:rPr lang="en-US" sz="2400" dirty="0">
                <a:latin typeface="Century Gothic" panose="020B0502020202020204" pitchFamily="34" charset="0"/>
              </a:rPr>
              <a:t>Track changes model</a:t>
            </a:r>
          </a:p>
          <a:p>
            <a:pPr marL="0" indent="0">
              <a:buClr>
                <a:schemeClr val="accent5">
                  <a:lumMod val="50000"/>
                </a:schemeClr>
              </a:buClr>
              <a:buNone/>
            </a:pPr>
            <a:r>
              <a:rPr lang="en-US" sz="2400" dirty="0">
                <a:solidFill>
                  <a:srgbClr val="21B3AE"/>
                </a:solidFill>
                <a:latin typeface="Century Gothic" panose="020B0502020202020204" pitchFamily="34" charset="0"/>
              </a:rPr>
              <a:t>Updated annually or when job changes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10200" y="1295400"/>
            <a:ext cx="6137429" cy="305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11862" y="2642287"/>
            <a:ext cx="5416768" cy="292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39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79F1B-2113-4F58-91E9-CE0D3AC78C2A}"/>
              </a:ext>
            </a:extLst>
          </p:cNvPr>
          <p:cNvSpPr>
            <a:spLocks noGrp="1"/>
          </p:cNvSpPr>
          <p:nvPr>
            <p:ph type="title"/>
          </p:nvPr>
        </p:nvSpPr>
        <p:spPr>
          <a:xfrm>
            <a:off x="883075" y="475903"/>
            <a:ext cx="10515600" cy="795539"/>
          </a:xfrm>
        </p:spPr>
        <p:txBody>
          <a:bodyPr/>
          <a:lstStyle/>
          <a:p>
            <a:r>
              <a:rPr lang="en-US" sz="4400" dirty="0"/>
              <a:t>Collaboration Best Practice - Oversight</a:t>
            </a:r>
            <a:endParaRPr lang="en-US" dirty="0"/>
          </a:p>
        </p:txBody>
      </p:sp>
      <p:sp>
        <p:nvSpPr>
          <p:cNvPr id="3" name="Content Placeholder 2">
            <a:extLst>
              <a:ext uri="{FF2B5EF4-FFF2-40B4-BE49-F238E27FC236}">
                <a16:creationId xmlns:a16="http://schemas.microsoft.com/office/drawing/2014/main" id="{73369FDB-445D-4212-9F33-62AB7D672B29}"/>
              </a:ext>
            </a:extLst>
          </p:cNvPr>
          <p:cNvSpPr>
            <a:spLocks noGrp="1"/>
          </p:cNvSpPr>
          <p:nvPr>
            <p:ph idx="1"/>
          </p:nvPr>
        </p:nvSpPr>
        <p:spPr>
          <a:xfrm>
            <a:off x="838200" y="1355978"/>
            <a:ext cx="10515600" cy="4351338"/>
          </a:xfrm>
        </p:spPr>
        <p:txBody>
          <a:bodyPr>
            <a:normAutofit/>
          </a:bodyPr>
          <a:lstStyle/>
          <a:p>
            <a:r>
              <a:rPr lang="en-US" sz="2800" dirty="0"/>
              <a:t>Collaboration is the key to effective job descriptions because the knowledge needed is embedded in multiple Stakeholders. </a:t>
            </a:r>
          </a:p>
        </p:txBody>
      </p:sp>
      <p:pic>
        <p:nvPicPr>
          <p:cNvPr id="4" name="Picture 2" descr="http://i.istockimg.com/file_thumbview_approve/23684885/2/stock-illustration-23684885-customized-business-people-silhouette-human-faces-black-white-set.jpg">
            <a:extLst>
              <a:ext uri="{FF2B5EF4-FFF2-40B4-BE49-F238E27FC236}">
                <a16:creationId xmlns:a16="http://schemas.microsoft.com/office/drawing/2014/main" id="{B1A7630A-8A52-446A-9C74-080D7DAEF4DF}"/>
              </a:ext>
            </a:extLst>
          </p:cNvPr>
          <p:cNvPicPr>
            <a:picLocks noChangeAspect="1" noChangeArrowheads="1"/>
          </p:cNvPicPr>
          <p:nvPr/>
        </p:nvPicPr>
        <p:blipFill rotWithShape="1">
          <a:blip r:embed="rId3">
            <a:duotone>
              <a:prstClr val="black"/>
              <a:srgbClr val="01AAA4">
                <a:tint val="45000"/>
                <a:satMod val="400000"/>
              </a:srgbClr>
            </a:duotone>
            <a:extLst>
              <a:ext uri="{BEBA8EAE-BF5A-486C-A8C5-ECC9F3942E4B}">
                <a14:imgProps xmlns:a14="http://schemas.microsoft.com/office/drawing/2010/main">
                  <a14:imgLayer r:embed="rId4">
                    <a14:imgEffect>
                      <a14:backgroundRemoval t="2181" b="22430" l="40000" r="57895">
                        <a14:foregroundMark x1="53947" y1="19938" x2="53947" y2="19938"/>
                        <a14:foregroundMark x1="44474" y1="22430" x2="44474" y2="22430"/>
                        <a14:foregroundMark x1="48684" y1="22118" x2="48684" y2="22118"/>
                      </a14:backgroundRemoval>
                    </a14:imgEffect>
                  </a14:imgLayer>
                </a14:imgProps>
              </a:ext>
              <a:ext uri="{28A0092B-C50C-407E-A947-70E740481C1C}">
                <a14:useLocalDpi xmlns:a14="http://schemas.microsoft.com/office/drawing/2010/main" val="0"/>
              </a:ext>
            </a:extLst>
          </a:blip>
          <a:srcRect l="37894" r="39874" b="76474"/>
          <a:stretch/>
        </p:blipFill>
        <p:spPr bwMode="auto">
          <a:xfrm>
            <a:off x="7759979" y="2720900"/>
            <a:ext cx="978369" cy="8746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494BED-C780-4A60-A60C-FF36513CE965}"/>
              </a:ext>
            </a:extLst>
          </p:cNvPr>
          <p:cNvSpPr txBox="1"/>
          <p:nvPr/>
        </p:nvSpPr>
        <p:spPr>
          <a:xfrm>
            <a:off x="7250610" y="3621043"/>
            <a:ext cx="2323969" cy="338554"/>
          </a:xfrm>
          <a:prstGeom prst="rect">
            <a:avLst/>
          </a:prstGeom>
          <a:noFill/>
        </p:spPr>
        <p:txBody>
          <a:bodyPr wrap="square" rtlCol="0">
            <a:spAutoFit/>
          </a:bodyPr>
          <a:lstStyle/>
          <a:p>
            <a:r>
              <a:rPr lang="en-US" sz="1600" b="1" dirty="0">
                <a:solidFill>
                  <a:srgbClr val="40CECE"/>
                </a:solidFill>
                <a:latin typeface="Trebuchet MS" panose="020B0603020202020204" pitchFamily="34" charset="0"/>
              </a:rPr>
              <a:t>HR Business Partner</a:t>
            </a:r>
          </a:p>
        </p:txBody>
      </p:sp>
      <p:sp>
        <p:nvSpPr>
          <p:cNvPr id="6" name="Arc 5">
            <a:extLst>
              <a:ext uri="{FF2B5EF4-FFF2-40B4-BE49-F238E27FC236}">
                <a16:creationId xmlns:a16="http://schemas.microsoft.com/office/drawing/2014/main" id="{301EE38B-2554-4FDD-A4A5-CBE412D91535}"/>
              </a:ext>
            </a:extLst>
          </p:cNvPr>
          <p:cNvSpPr/>
          <p:nvPr/>
        </p:nvSpPr>
        <p:spPr>
          <a:xfrm rot="-3060000">
            <a:off x="5570405" y="2699514"/>
            <a:ext cx="871245" cy="1219200"/>
          </a:xfrm>
          <a:prstGeom prst="arc">
            <a:avLst>
              <a:gd name="adj1" fmla="val 14140578"/>
              <a:gd name="adj2" fmla="val 1140966"/>
            </a:avLst>
          </a:prstGeom>
          <a:ln w="38100">
            <a:solidFill>
              <a:srgbClr val="01AAA4"/>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2">
            <a:extLst>
              <a:ext uri="{FF2B5EF4-FFF2-40B4-BE49-F238E27FC236}">
                <a16:creationId xmlns:a16="http://schemas.microsoft.com/office/drawing/2014/main" id="{74CECF9D-1B4B-41F9-8A0D-9E0785F45BDC}"/>
              </a:ext>
            </a:extLst>
          </p:cNvPr>
          <p:cNvPicPr>
            <a:picLocks noChangeAspect="1" noChangeArrowheads="1"/>
          </p:cNvPicPr>
          <p:nvPr/>
        </p:nvPicPr>
        <p:blipFill rotWithShape="1">
          <a:blip r:embed="rId5">
            <a:clrChange>
              <a:clrFrom>
                <a:srgbClr val="FFFFFF"/>
              </a:clrFrom>
              <a:clrTo>
                <a:srgbClr val="FFFFFF">
                  <a:alpha val="0"/>
                </a:srgbClr>
              </a:clrTo>
            </a:clrChange>
            <a:grayscl/>
            <a:extLst>
              <a:ext uri="{BEBA8EAE-BF5A-486C-A8C5-ECC9F3942E4B}">
                <a14:imgProps xmlns:a14="http://schemas.microsoft.com/office/drawing/2010/main">
                  <a14:imgLayer r:embed="rId6">
                    <a14:imgEffect>
                      <a14:backgroundRemoval t="1087" b="31522" l="7639" r="97917">
                        <a14:foregroundMark x1="29861" y1="22391" x2="29861" y2="22391"/>
                        <a14:foregroundMark x1="15972" y1="18043" x2="33333" y2="24565"/>
                        <a14:foregroundMark x1="30556" y1="11087" x2="22222" y2="21739"/>
                        <a14:foregroundMark x1="22222" y1="21739" x2="16667" y2="10217"/>
                        <a14:foregroundMark x1="16667" y1="10217" x2="15972" y2="21739"/>
                        <a14:foregroundMark x1="15972" y1="21739" x2="17361" y2="11087"/>
                        <a14:foregroundMark x1="17361" y1="11087" x2="4167" y2="20652"/>
                        <a14:foregroundMark x1="4167" y1="20652" x2="15278" y2="30870"/>
                        <a14:foregroundMark x1="15278" y1="30870" x2="45139" y2="35217"/>
                        <a14:foregroundMark x1="67360" y1="30870" x2="72917" y2="29783"/>
                        <a14:foregroundMark x1="45139" y1="35217" x2="67360" y2="30870"/>
                        <a14:foregroundMark x1="72917" y1="29783" x2="44444" y2="25000"/>
                        <a14:foregroundMark x1="44444" y1="25000" x2="32639" y2="15435"/>
                        <a14:foregroundMark x1="32639" y1="15435" x2="38889" y2="5217"/>
                        <a14:foregroundMark x1="38889" y1="5217" x2="8333" y2="6087"/>
                        <a14:foregroundMark x1="8333" y1="6087" x2="19444" y2="11087"/>
                        <a14:foregroundMark x1="20139" y1="2174" x2="41667" y2="4565"/>
                        <a14:foregroundMark x1="27778" y1="1304" x2="17361" y2="1304"/>
                        <a14:foregroundMark x1="32639" y1="1957" x2="23611" y2="1522"/>
                        <a14:foregroundMark x1="90972" y1="16739" x2="89583" y2="25870"/>
                        <a14:foregroundMark x1="95139" y1="16957" x2="97917" y2="18913"/>
                        <a14:foregroundMark x1="97222" y1="19783" x2="97222" y2="20652"/>
                        <a14:backgroundMark x1="67361" y1="30870" x2="67361" y2="30870"/>
                      </a14:backgroundRemoval>
                    </a14:imgEffect>
                    <a14:imgEffect>
                      <a14:colorTemperature colorTemp="6625"/>
                    </a14:imgEffect>
                    <a14:imgEffect>
                      <a14:saturation sat="340000"/>
                    </a14:imgEffect>
                  </a14:imgLayer>
                </a14:imgProps>
              </a:ext>
              <a:ext uri="{28A0092B-C50C-407E-A947-70E740481C1C}">
                <a14:useLocalDpi xmlns:a14="http://schemas.microsoft.com/office/drawing/2010/main" val="0"/>
              </a:ext>
            </a:extLst>
          </a:blip>
          <a:srcRect t="-1" b="64722"/>
          <a:stretch/>
        </p:blipFill>
        <p:spPr bwMode="auto">
          <a:xfrm>
            <a:off x="5258133" y="4332189"/>
            <a:ext cx="1550910" cy="17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58E54ADE-4188-48E3-9BC7-4CFE2ED8F6EC}"/>
              </a:ext>
            </a:extLst>
          </p:cNvPr>
          <p:cNvSpPr txBox="1"/>
          <p:nvPr/>
        </p:nvSpPr>
        <p:spPr>
          <a:xfrm>
            <a:off x="3093981" y="4960026"/>
            <a:ext cx="2484982" cy="584775"/>
          </a:xfrm>
          <a:prstGeom prst="rect">
            <a:avLst/>
          </a:prstGeom>
          <a:noFill/>
        </p:spPr>
        <p:txBody>
          <a:bodyPr wrap="square" rtlCol="0">
            <a:spAutoFit/>
          </a:bodyPr>
          <a:lstStyle/>
          <a:p>
            <a:pPr algn="ctr"/>
            <a:r>
              <a:rPr lang="en-US" sz="1600" b="1" dirty="0">
                <a:solidFill>
                  <a:srgbClr val="40CECE"/>
                </a:solidFill>
                <a:latin typeface="Trebuchet MS" panose="020B0603020202020204" pitchFamily="34" charset="0"/>
              </a:rPr>
              <a:t>Compensation </a:t>
            </a:r>
          </a:p>
          <a:p>
            <a:pPr algn="ctr"/>
            <a:r>
              <a:rPr lang="en-US" sz="1600" b="1" dirty="0">
                <a:solidFill>
                  <a:srgbClr val="40CECE"/>
                </a:solidFill>
                <a:latin typeface="Trebuchet MS" panose="020B0603020202020204" pitchFamily="34" charset="0"/>
              </a:rPr>
              <a:t>Final Approval  </a:t>
            </a:r>
          </a:p>
        </p:txBody>
      </p:sp>
      <p:cxnSp>
        <p:nvCxnSpPr>
          <p:cNvPr id="9" name="Elbow Connector 53">
            <a:extLst>
              <a:ext uri="{FF2B5EF4-FFF2-40B4-BE49-F238E27FC236}">
                <a16:creationId xmlns:a16="http://schemas.microsoft.com/office/drawing/2014/main" id="{49AE48FD-6157-4D08-8EDE-813FA26CB5EB}"/>
              </a:ext>
            </a:extLst>
          </p:cNvPr>
          <p:cNvCxnSpPr>
            <a:cxnSpLocks/>
            <a:stCxn id="11" idx="2"/>
            <a:endCxn id="5" idx="2"/>
          </p:cNvCxnSpPr>
          <p:nvPr/>
        </p:nvCxnSpPr>
        <p:spPr>
          <a:xfrm rot="16200000" flipH="1">
            <a:off x="6206271" y="1753272"/>
            <a:ext cx="25541" cy="4387108"/>
          </a:xfrm>
          <a:prstGeom prst="bentConnector3">
            <a:avLst>
              <a:gd name="adj1" fmla="val 995032"/>
            </a:avLst>
          </a:prstGeom>
          <a:ln w="38100">
            <a:solidFill>
              <a:srgbClr val="01AAA4"/>
            </a:solidFill>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57">
            <a:extLst>
              <a:ext uri="{FF2B5EF4-FFF2-40B4-BE49-F238E27FC236}">
                <a16:creationId xmlns:a16="http://schemas.microsoft.com/office/drawing/2014/main" id="{F9010BF3-771B-4066-A0F2-A5E2E11F5815}"/>
              </a:ext>
            </a:extLst>
          </p:cNvPr>
          <p:cNvCxnSpPr>
            <a:cxnSpLocks/>
            <a:stCxn id="5" idx="2"/>
          </p:cNvCxnSpPr>
          <p:nvPr/>
        </p:nvCxnSpPr>
        <p:spPr>
          <a:xfrm rot="5400000">
            <a:off x="6847635" y="3145551"/>
            <a:ext cx="750915" cy="2379006"/>
          </a:xfrm>
          <a:prstGeom prst="bentConnector2">
            <a:avLst/>
          </a:prstGeom>
          <a:ln w="38100">
            <a:solidFill>
              <a:srgbClr val="01AAA4"/>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E6D185-8C56-4B3A-BBE5-FF92955D1F64}"/>
              </a:ext>
            </a:extLst>
          </p:cNvPr>
          <p:cNvSpPr txBox="1"/>
          <p:nvPr/>
        </p:nvSpPr>
        <p:spPr>
          <a:xfrm>
            <a:off x="3093981" y="3595502"/>
            <a:ext cx="1863011" cy="338554"/>
          </a:xfrm>
          <a:prstGeom prst="rect">
            <a:avLst/>
          </a:prstGeom>
          <a:noFill/>
        </p:spPr>
        <p:txBody>
          <a:bodyPr wrap="none" rtlCol="0">
            <a:spAutoFit/>
          </a:bodyPr>
          <a:lstStyle/>
          <a:p>
            <a:r>
              <a:rPr lang="en-US" sz="1600" b="1" dirty="0">
                <a:solidFill>
                  <a:srgbClr val="40CECE"/>
                </a:solidFill>
                <a:latin typeface="Trebuchet MS" panose="020B0603020202020204" pitchFamily="34" charset="0"/>
              </a:rPr>
              <a:t>Hiring Manager(s)</a:t>
            </a:r>
          </a:p>
        </p:txBody>
      </p:sp>
      <p:pic>
        <p:nvPicPr>
          <p:cNvPr id="12" name="Picture 2" descr="http://i.istockimg.com/file_thumbview_approve/23684885/2/stock-illustration-23684885-customized-business-people-silhouette-human-faces-black-white-set.jpg">
            <a:extLst>
              <a:ext uri="{FF2B5EF4-FFF2-40B4-BE49-F238E27FC236}">
                <a16:creationId xmlns:a16="http://schemas.microsoft.com/office/drawing/2014/main" id="{30DD6AB4-B0E6-46CC-8C0E-1C99FB917806}"/>
              </a:ext>
            </a:extLst>
          </p:cNvPr>
          <p:cNvPicPr>
            <a:picLocks noChangeAspect="1" noChangeArrowheads="1"/>
          </p:cNvPicPr>
          <p:nvPr/>
        </p:nvPicPr>
        <p:blipFill rotWithShape="1">
          <a:blip r:embed="rId7">
            <a:duotone>
              <a:prstClr val="black"/>
              <a:srgbClr val="01AAA4">
                <a:tint val="45000"/>
                <a:satMod val="400000"/>
              </a:srgbClr>
            </a:duotone>
            <a:extLst>
              <a:ext uri="{BEBA8EAE-BF5A-486C-A8C5-ECC9F3942E4B}">
                <a14:imgProps xmlns:a14="http://schemas.microsoft.com/office/drawing/2010/main">
                  <a14:imgLayer r:embed="rId4">
                    <a14:imgEffect>
                      <a14:backgroundRemoval t="27500" b="47500" l="2021" r="18190">
                        <a14:foregroundMark x1="18158" y1="46106" x2="18158" y2="46106"/>
                      </a14:backgroundRemoval>
                    </a14:imgEffect>
                  </a14:imgLayer>
                </a14:imgProps>
              </a:ext>
              <a:ext uri="{28A0092B-C50C-407E-A947-70E740481C1C}">
                <a14:useLocalDpi xmlns:a14="http://schemas.microsoft.com/office/drawing/2010/main" val="0"/>
              </a:ext>
            </a:extLst>
          </a:blip>
          <a:srcRect t="25000" r="79789" b="50000"/>
          <a:stretch/>
        </p:blipFill>
        <p:spPr bwMode="auto">
          <a:xfrm>
            <a:off x="3281610" y="2736198"/>
            <a:ext cx="885208" cy="9249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istockimg.com/file_thumbview_approve/23684885/2/stock-illustration-23684885-customized-business-people-silhouette-human-faces-black-white-set.jpg">
            <a:extLst>
              <a:ext uri="{FF2B5EF4-FFF2-40B4-BE49-F238E27FC236}">
                <a16:creationId xmlns:a16="http://schemas.microsoft.com/office/drawing/2014/main" id="{3B35136A-ED45-483B-A5E0-10A645BABEF4}"/>
              </a:ext>
            </a:extLst>
          </p:cNvPr>
          <p:cNvPicPr>
            <a:picLocks noChangeAspect="1" noChangeArrowheads="1"/>
          </p:cNvPicPr>
          <p:nvPr/>
        </p:nvPicPr>
        <p:blipFill rotWithShape="1">
          <a:blip r:embed="rId8">
            <a:duotone>
              <a:prstClr val="black"/>
              <a:srgbClr val="01AAA4">
                <a:tint val="45000"/>
                <a:satMod val="400000"/>
              </a:srgbClr>
            </a:duotone>
            <a:extLst>
              <a:ext uri="{BEBA8EAE-BF5A-486C-A8C5-ECC9F3942E4B}">
                <a14:imgProps xmlns:a14="http://schemas.microsoft.com/office/drawing/2010/main">
                  <a14:imgLayer r:embed="rId4">
                    <a14:imgEffect>
                      <a14:backgroundRemoval t="51775" b="72007" l="2223" r="20009">
                        <a14:foregroundMark x1="6579" y1="70717" x2="6579" y2="70717"/>
                        <a14:foregroundMark x1="12105" y1="70405" x2="12105" y2="70405"/>
                        <a14:foregroundMark x1="17105" y1="69782" x2="17105" y2="69782"/>
                      </a14:backgroundRemoval>
                    </a14:imgEffect>
                  </a14:imgLayer>
                </a14:imgProps>
              </a:ext>
              <a:ext uri="{28A0092B-C50C-407E-A947-70E740481C1C}">
                <a14:useLocalDpi xmlns:a14="http://schemas.microsoft.com/office/drawing/2010/main" val="0"/>
              </a:ext>
            </a:extLst>
          </a:blip>
          <a:srcRect t="49246" r="77768" b="25464"/>
          <a:stretch/>
        </p:blipFill>
        <p:spPr bwMode="auto">
          <a:xfrm>
            <a:off x="3991621" y="2843037"/>
            <a:ext cx="695823" cy="668644"/>
          </a:xfrm>
          <a:prstGeom prst="rect">
            <a:avLst/>
          </a:prstGeom>
          <a:noFill/>
          <a:extLst>
            <a:ext uri="{909E8E84-426E-40DD-AFC4-6F175D3DCCD1}">
              <a14:hiddenFill xmlns:a14="http://schemas.microsoft.com/office/drawing/2010/main">
                <a:solidFill>
                  <a:srgbClr val="FFFFFF"/>
                </a:solidFill>
              </a14:hiddenFill>
            </a:ext>
          </a:extLst>
        </p:spPr>
      </p:pic>
      <p:sp>
        <p:nvSpPr>
          <p:cNvPr id="15" name="Arc 14">
            <a:extLst>
              <a:ext uri="{FF2B5EF4-FFF2-40B4-BE49-F238E27FC236}">
                <a16:creationId xmlns:a16="http://schemas.microsoft.com/office/drawing/2014/main" id="{A12B3137-A301-400D-A2F0-FBC454A344DC}"/>
              </a:ext>
            </a:extLst>
          </p:cNvPr>
          <p:cNvSpPr/>
          <p:nvPr/>
        </p:nvSpPr>
        <p:spPr>
          <a:xfrm rot="18540000" flipH="1" flipV="1">
            <a:off x="5705253" y="2639365"/>
            <a:ext cx="871245" cy="1219200"/>
          </a:xfrm>
          <a:prstGeom prst="arc">
            <a:avLst>
              <a:gd name="adj1" fmla="val 14140578"/>
              <a:gd name="adj2" fmla="val 1140966"/>
            </a:avLst>
          </a:prstGeom>
          <a:ln w="38100">
            <a:solidFill>
              <a:srgbClr val="01AAA4"/>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478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JD Consistency: Content</a:t>
            </a:r>
          </a:p>
        </p:txBody>
      </p:sp>
      <p:sp>
        <p:nvSpPr>
          <p:cNvPr id="3" name="Content Placeholder 2"/>
          <p:cNvSpPr>
            <a:spLocks noGrp="1"/>
          </p:cNvSpPr>
          <p:nvPr>
            <p:ph idx="4294967295"/>
          </p:nvPr>
        </p:nvSpPr>
        <p:spPr>
          <a:xfrm>
            <a:off x="609600" y="1383391"/>
            <a:ext cx="4629799" cy="4343400"/>
          </a:xfrm>
          <a:prstGeom prst="rect">
            <a:avLst/>
          </a:prstGeom>
        </p:spPr>
        <p:txBody>
          <a:bodyPr/>
          <a:lstStyle/>
          <a:p>
            <a:pPr>
              <a:buClr>
                <a:schemeClr val="accent5">
                  <a:lumMod val="50000"/>
                </a:schemeClr>
              </a:buClr>
            </a:pPr>
            <a:r>
              <a:rPr lang="en-US" sz="2300" dirty="0">
                <a:solidFill>
                  <a:srgbClr val="40CECE"/>
                </a:solidFill>
                <a:latin typeface="Century Gothic" panose="020B0502020202020204" pitchFamily="34" charset="0"/>
              </a:rPr>
              <a:t>Leverage content that Is known to be compliant</a:t>
            </a:r>
          </a:p>
          <a:p>
            <a:pPr>
              <a:buClr>
                <a:schemeClr val="accent5">
                  <a:lumMod val="50000"/>
                </a:schemeClr>
              </a:buClr>
            </a:pPr>
            <a:r>
              <a:rPr lang="en-US" sz="2300" dirty="0">
                <a:solidFill>
                  <a:srgbClr val="40CECE"/>
                </a:solidFill>
                <a:latin typeface="Century Gothic" panose="020B0502020202020204" pitchFamily="34" charset="0"/>
              </a:rPr>
              <a:t>Gain consistency by leveraging content from</a:t>
            </a:r>
          </a:p>
          <a:p>
            <a:pPr lvl="1">
              <a:buClr>
                <a:schemeClr val="accent5">
                  <a:lumMod val="50000"/>
                </a:schemeClr>
              </a:buClr>
              <a:buFont typeface="Wingdings" panose="05000000000000000000" pitchFamily="2" charset="2"/>
              <a:buChar char="§"/>
            </a:pPr>
            <a:r>
              <a:rPr lang="en-US" sz="2300" dirty="0">
                <a:latin typeface="Century Gothic" panose="020B0502020202020204" pitchFamily="34" charset="0"/>
              </a:rPr>
              <a:t>Job Descriptions of Similar Jobs</a:t>
            </a:r>
          </a:p>
          <a:p>
            <a:pPr lvl="1">
              <a:buClr>
                <a:schemeClr val="accent5">
                  <a:lumMod val="50000"/>
                </a:schemeClr>
              </a:buClr>
              <a:buFont typeface="Wingdings" panose="05000000000000000000" pitchFamily="2" charset="2"/>
              <a:buChar char="§"/>
            </a:pPr>
            <a:r>
              <a:rPr lang="en-US" sz="2300" dirty="0">
                <a:latin typeface="Century Gothic" panose="020B0502020202020204" pitchFamily="34" charset="0"/>
              </a:rPr>
              <a:t>Content Library/Standard Statements</a:t>
            </a:r>
          </a:p>
          <a:p>
            <a:pPr lvl="1">
              <a:buClr>
                <a:schemeClr val="accent5">
                  <a:lumMod val="50000"/>
                </a:schemeClr>
              </a:buClr>
              <a:buFont typeface="Wingdings" panose="05000000000000000000" pitchFamily="2" charset="2"/>
              <a:buChar char="§"/>
            </a:pPr>
            <a:r>
              <a:rPr lang="en-US" sz="2300" dirty="0">
                <a:latin typeface="Century Gothic" panose="020B0502020202020204" pitchFamily="34" charset="0"/>
              </a:rPr>
              <a:t>Repository allows for Intelligent content searching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15599" y="1757434"/>
            <a:ext cx="6509619" cy="365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78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014" y="300416"/>
            <a:ext cx="8229600" cy="990600"/>
          </a:xfrm>
        </p:spPr>
        <p:txBody>
          <a:bodyPr/>
          <a:lstStyle/>
          <a:p>
            <a:pPr lvl="0"/>
            <a:r>
              <a:rPr lang="en-US" dirty="0"/>
              <a:t>JD Consistency: Parent/Child</a:t>
            </a:r>
          </a:p>
        </p:txBody>
      </p:sp>
      <p:sp>
        <p:nvSpPr>
          <p:cNvPr id="3" name="Content Placeholder 2"/>
          <p:cNvSpPr>
            <a:spLocks noGrp="1"/>
          </p:cNvSpPr>
          <p:nvPr>
            <p:ph idx="4294967295"/>
          </p:nvPr>
        </p:nvSpPr>
        <p:spPr>
          <a:xfrm>
            <a:off x="818014" y="1371600"/>
            <a:ext cx="3898775" cy="4724400"/>
          </a:xfrm>
          <a:prstGeom prst="rect">
            <a:avLst/>
          </a:prstGeom>
        </p:spPr>
        <p:txBody>
          <a:bodyPr/>
          <a:lstStyle/>
          <a:p>
            <a:pPr marL="0" indent="0">
              <a:buNone/>
            </a:pPr>
            <a:r>
              <a:rPr lang="en-US" sz="2400" dirty="0">
                <a:solidFill>
                  <a:srgbClr val="21B3AE"/>
                </a:solidFill>
                <a:latin typeface="Century Gothic" panose="020B0502020202020204" pitchFamily="34" charset="0"/>
              </a:rPr>
              <a:t>Level Jobs become Parent Job Description</a:t>
            </a:r>
          </a:p>
          <a:p>
            <a:r>
              <a:rPr lang="en-US" sz="2400" dirty="0">
                <a:latin typeface="Century Gothic" panose="020B0502020202020204" pitchFamily="34" charset="0"/>
              </a:rPr>
              <a:t>Scope/Functions / Qualifications / Competencies Cascade to Children</a:t>
            </a:r>
          </a:p>
          <a:p>
            <a:r>
              <a:rPr lang="en-US" sz="2400" dirty="0">
                <a:latin typeface="Century Gothic" panose="020B0502020202020204" pitchFamily="34" charset="0"/>
              </a:rPr>
              <a:t>Children represent Positons that incumbents occupy</a:t>
            </a:r>
          </a:p>
          <a:p>
            <a:r>
              <a:rPr lang="en-US" sz="2400" dirty="0">
                <a:latin typeface="Century Gothic" panose="020B0502020202020204" pitchFamily="34" charset="0"/>
              </a:rPr>
              <a:t>Consistency is insured</a:t>
            </a:r>
          </a:p>
        </p:txBody>
      </p:sp>
      <p:grpSp>
        <p:nvGrpSpPr>
          <p:cNvPr id="7" name="Group 6"/>
          <p:cNvGrpSpPr/>
          <p:nvPr/>
        </p:nvGrpSpPr>
        <p:grpSpPr>
          <a:xfrm>
            <a:off x="4800600" y="1636108"/>
            <a:ext cx="7040510" cy="3890584"/>
            <a:chOff x="381000" y="2438400"/>
            <a:chExt cx="8412110" cy="441960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6077643" cy="31242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6932" y="3225496"/>
              <a:ext cx="5035977" cy="320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6492" y="3307356"/>
              <a:ext cx="5201093" cy="335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0347" y="3509036"/>
              <a:ext cx="5172763" cy="334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rot="1390284" flipV="1">
              <a:off x="2083761" y="4511006"/>
              <a:ext cx="2025419" cy="5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1401990" flipV="1">
              <a:off x="1848656" y="4728784"/>
              <a:ext cx="2166590" cy="60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04857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7819"/>
            <a:ext cx="8229600" cy="944562"/>
          </a:xfrm>
        </p:spPr>
        <p:txBody>
          <a:bodyPr/>
          <a:lstStyle/>
          <a:p>
            <a:r>
              <a:rPr lang="en-US" sz="4000" dirty="0"/>
              <a:t>JD Consistency: Career Architecture</a:t>
            </a:r>
          </a:p>
        </p:txBody>
      </p:sp>
      <p:sp>
        <p:nvSpPr>
          <p:cNvPr id="3" name="Content Placeholder 2"/>
          <p:cNvSpPr>
            <a:spLocks noGrp="1"/>
          </p:cNvSpPr>
          <p:nvPr>
            <p:ph sz="quarter" idx="10"/>
          </p:nvPr>
        </p:nvSpPr>
        <p:spPr>
          <a:xfrm>
            <a:off x="990600" y="1371600"/>
            <a:ext cx="9296400" cy="4419600"/>
          </a:xfrm>
        </p:spPr>
        <p:txBody>
          <a:bodyPr/>
          <a:lstStyle/>
          <a:p>
            <a:pPr marL="0" indent="0">
              <a:buNone/>
            </a:pPr>
            <a:r>
              <a:rPr lang="en-US" dirty="0"/>
              <a:t>Top Down Approach</a:t>
            </a:r>
          </a:p>
          <a:p>
            <a:pPr marL="0" indent="0">
              <a:buNone/>
            </a:pPr>
            <a:r>
              <a:rPr lang="en-US" dirty="0"/>
              <a:t>Define Groups of Jobs Hierarchically  </a:t>
            </a:r>
          </a:p>
        </p:txBody>
      </p:sp>
      <p:graphicFrame>
        <p:nvGraphicFramePr>
          <p:cNvPr id="4" name="Diagram 3"/>
          <p:cNvGraphicFramePr/>
          <p:nvPr>
            <p:extLst>
              <p:ext uri="{D42A27DB-BD31-4B8C-83A1-F6EECF244321}">
                <p14:modId xmlns:p14="http://schemas.microsoft.com/office/powerpoint/2010/main" val="3064068879"/>
              </p:ext>
            </p:extLst>
          </p:nvPr>
        </p:nvGraphicFramePr>
        <p:xfrm>
          <a:off x="3124200" y="2514600"/>
          <a:ext cx="5105400" cy="3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616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8867"/>
            <a:ext cx="11049000" cy="762000"/>
          </a:xfrm>
        </p:spPr>
        <p:txBody>
          <a:bodyPr/>
          <a:lstStyle/>
          <a:p>
            <a:pPr lvl="0"/>
            <a:r>
              <a:rPr lang="en-US" sz="3600" dirty="0"/>
              <a:t>JD Consistency: Evaluating Jobs Together as Groups</a:t>
            </a:r>
          </a:p>
        </p:txBody>
      </p:sp>
      <p:sp>
        <p:nvSpPr>
          <p:cNvPr id="3" name="Content Placeholder 2"/>
          <p:cNvSpPr>
            <a:spLocks noGrp="1"/>
          </p:cNvSpPr>
          <p:nvPr>
            <p:ph idx="4294967295"/>
          </p:nvPr>
        </p:nvSpPr>
        <p:spPr>
          <a:xfrm>
            <a:off x="838200" y="1220867"/>
            <a:ext cx="10744200" cy="971810"/>
          </a:xfrm>
          <a:prstGeom prst="rect">
            <a:avLst/>
          </a:prstGeom>
        </p:spPr>
        <p:txBody>
          <a:bodyPr/>
          <a:lstStyle/>
          <a:p>
            <a:pPr marL="0" indent="0">
              <a:buClr>
                <a:schemeClr val="accent5">
                  <a:lumMod val="50000"/>
                </a:schemeClr>
              </a:buClr>
              <a:buNone/>
            </a:pPr>
            <a:r>
              <a:rPr lang="en-US" sz="2000" dirty="0">
                <a:latin typeface="Century Gothic" panose="020B0502020202020204" pitchFamily="34" charset="0"/>
              </a:rPr>
              <a:t>Make decisions based on consistent job data across level instead of relying on the verbiage populated in individual Job Descriptions</a:t>
            </a:r>
          </a:p>
        </p:txBody>
      </p:sp>
      <p:pic>
        <p:nvPicPr>
          <p:cNvPr id="5" name="Picture 4">
            <a:extLst>
              <a:ext uri="{FF2B5EF4-FFF2-40B4-BE49-F238E27FC236}">
                <a16:creationId xmlns:a16="http://schemas.microsoft.com/office/drawing/2014/main" id="{ED565ABE-01E4-46CF-8F5A-13CE0247B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045" y="2048332"/>
            <a:ext cx="8201909" cy="3813865"/>
          </a:xfrm>
          <a:prstGeom prst="rect">
            <a:avLst/>
          </a:prstGeom>
        </p:spPr>
      </p:pic>
    </p:spTree>
    <p:extLst>
      <p:ext uri="{BB962C8B-B14F-4D97-AF65-F5344CB8AC3E}">
        <p14:creationId xmlns:p14="http://schemas.microsoft.com/office/powerpoint/2010/main" val="197252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ADA: The Regulation</a:t>
            </a:r>
          </a:p>
        </p:txBody>
      </p:sp>
      <p:sp>
        <p:nvSpPr>
          <p:cNvPr id="3" name="Content Placeholder 2"/>
          <p:cNvSpPr>
            <a:spLocks noGrp="1"/>
          </p:cNvSpPr>
          <p:nvPr>
            <p:ph idx="1"/>
          </p:nvPr>
        </p:nvSpPr>
        <p:spPr>
          <a:xfrm>
            <a:off x="609600" y="1445892"/>
            <a:ext cx="10972800" cy="4525963"/>
          </a:xfrm>
        </p:spPr>
        <p:txBody>
          <a:bodyPr/>
          <a:lstStyle/>
          <a:p>
            <a:pPr marL="0" indent="0">
              <a:buClr>
                <a:schemeClr val="accent5">
                  <a:lumMod val="50000"/>
                </a:schemeClr>
              </a:buClr>
              <a:buNone/>
            </a:pPr>
            <a:r>
              <a:rPr lang="en-US" sz="2800" b="1" dirty="0">
                <a:solidFill>
                  <a:srgbClr val="40CECE"/>
                </a:solidFill>
              </a:rPr>
              <a:t>Titles I</a:t>
            </a:r>
            <a:r>
              <a:rPr lang="en-US" sz="2800" dirty="0">
                <a:solidFill>
                  <a:srgbClr val="40CECE"/>
                </a:solidFill>
              </a:rPr>
              <a:t> of the Americans with Disabilities Act of 1990</a:t>
            </a:r>
            <a:endParaRPr lang="en-US" dirty="0">
              <a:solidFill>
                <a:srgbClr val="40CECE"/>
              </a:solidFill>
            </a:endParaRPr>
          </a:p>
          <a:p>
            <a:pPr lvl="1">
              <a:buFont typeface="Wingdings" panose="05000000000000000000" pitchFamily="2" charset="2"/>
              <a:buChar char="§"/>
            </a:pPr>
            <a:r>
              <a:rPr lang="en-US" sz="2400" dirty="0"/>
              <a:t>Addresses the rights of individuals with disabilities in employment settings</a:t>
            </a:r>
          </a:p>
          <a:p>
            <a:pPr lvl="1">
              <a:buFont typeface="Wingdings" panose="05000000000000000000" pitchFamily="2" charset="2"/>
              <a:buChar char="§"/>
            </a:pPr>
            <a:r>
              <a:rPr lang="en-US" sz="2400" dirty="0"/>
              <a:t>Title I is to ensure that </a:t>
            </a:r>
            <a:r>
              <a:rPr lang="en-US" sz="2400" b="1" u="sng" dirty="0"/>
              <a:t>qualified individuals </a:t>
            </a:r>
            <a:r>
              <a:rPr lang="en-US" sz="2400" dirty="0"/>
              <a:t>with disabilities are protected from discrimination based on their disability</a:t>
            </a:r>
          </a:p>
          <a:p>
            <a:pPr lvl="1">
              <a:buFont typeface="Wingdings" panose="05000000000000000000" pitchFamily="2" charset="2"/>
              <a:buChar char="§"/>
            </a:pPr>
            <a:r>
              <a:rPr lang="en-US" sz="2400" b="1" dirty="0"/>
              <a:t>SUBCHAPTER I – EMPLOYMENT, Sec. 12111. Definitions</a:t>
            </a:r>
          </a:p>
          <a:p>
            <a:pPr lvl="2"/>
            <a:r>
              <a:rPr lang="en-US" sz="2000" b="1" dirty="0"/>
              <a:t>(8) Qualified individual</a:t>
            </a:r>
            <a:br>
              <a:rPr lang="en-US" sz="2000" dirty="0"/>
            </a:br>
            <a:r>
              <a:rPr lang="en-US" sz="1600" dirty="0"/>
              <a:t>The term "qualified individual " means an individual who, with or without reasonable accommodation, can perform the </a:t>
            </a:r>
            <a:r>
              <a:rPr lang="en-US" sz="1600" i="1" u="sng" dirty="0"/>
              <a:t>essential functions </a:t>
            </a:r>
            <a:r>
              <a:rPr lang="en-US" sz="1600" dirty="0"/>
              <a:t>of the employment position that such individual holds or desires. For the purposes of this subchapter, consideration shall be given to the employer's judgment as to what functions of a job are essential, and if an employer has </a:t>
            </a:r>
            <a:r>
              <a:rPr lang="en-US" sz="1600" i="1" u="sng" dirty="0"/>
              <a:t>prepared a written description </a:t>
            </a:r>
            <a:r>
              <a:rPr lang="en-US" sz="1600" dirty="0"/>
              <a:t>before advertising or interviewing applicants for the job, this description shall be considered evidence of the essential functions of the job.</a:t>
            </a:r>
          </a:p>
          <a:p>
            <a:pPr lvl="1">
              <a:buFont typeface="Wingdings" panose="05000000000000000000" pitchFamily="2" charset="2"/>
              <a:buChar char="§"/>
            </a:pPr>
            <a:endParaRPr lang="en-US" sz="1400" dirty="0"/>
          </a:p>
        </p:txBody>
      </p:sp>
    </p:spTree>
    <p:extLst>
      <p:ext uri="{BB962C8B-B14F-4D97-AF65-F5344CB8AC3E}">
        <p14:creationId xmlns:p14="http://schemas.microsoft.com/office/powerpoint/2010/main" val="89072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ADA: An Overview</a:t>
            </a:r>
          </a:p>
        </p:txBody>
      </p:sp>
      <p:sp>
        <p:nvSpPr>
          <p:cNvPr id="3" name="Content Placeholder 2"/>
          <p:cNvSpPr>
            <a:spLocks noGrp="1"/>
          </p:cNvSpPr>
          <p:nvPr>
            <p:ph idx="1"/>
          </p:nvPr>
        </p:nvSpPr>
        <p:spPr>
          <a:xfrm>
            <a:off x="609600" y="1417638"/>
            <a:ext cx="10972800" cy="4525963"/>
          </a:xfrm>
        </p:spPr>
        <p:txBody>
          <a:bodyPr/>
          <a:lstStyle/>
          <a:p>
            <a:pPr>
              <a:buClr>
                <a:schemeClr val="accent5">
                  <a:lumMod val="50000"/>
                </a:schemeClr>
              </a:buClr>
            </a:pPr>
            <a:r>
              <a:rPr lang="en-US" sz="2200" dirty="0"/>
              <a:t>The Americans with Disabilities Act (ADA) was established to help protect those with disabilities from being discriminated against in the workplace</a:t>
            </a:r>
          </a:p>
          <a:p>
            <a:pPr>
              <a:buClr>
                <a:schemeClr val="accent5">
                  <a:lumMod val="50000"/>
                </a:schemeClr>
              </a:buClr>
            </a:pPr>
            <a:r>
              <a:rPr lang="en-US" sz="2200" dirty="0"/>
              <a:t>Enforced By the EEOC</a:t>
            </a:r>
          </a:p>
          <a:p>
            <a:pPr>
              <a:buClr>
                <a:schemeClr val="accent5">
                  <a:lumMod val="50000"/>
                </a:schemeClr>
              </a:buClr>
            </a:pPr>
            <a:r>
              <a:rPr lang="en-US" sz="2200" dirty="0"/>
              <a:t>Under the ADA it is unlawful for any employer with </a:t>
            </a:r>
            <a:r>
              <a:rPr lang="en-US" sz="2200" dirty="0">
                <a:solidFill>
                  <a:srgbClr val="FF0000"/>
                </a:solidFill>
              </a:rPr>
              <a:t>15 or more employees</a:t>
            </a:r>
            <a:r>
              <a:rPr lang="en-US" sz="2200" dirty="0"/>
              <a:t> to discriminate against a qualified applicant or employee because of a disability</a:t>
            </a:r>
          </a:p>
          <a:p>
            <a:pPr>
              <a:buClr>
                <a:schemeClr val="accent5">
                  <a:lumMod val="50000"/>
                </a:schemeClr>
              </a:buClr>
            </a:pPr>
            <a:r>
              <a:rPr lang="en-US" sz="2200" dirty="0"/>
              <a:t>The ADA defines an individual with a disability as a person with a “physical or mental impairment that substantially limits one or more major life activities.” </a:t>
            </a:r>
          </a:p>
          <a:p>
            <a:pPr>
              <a:buClr>
                <a:schemeClr val="accent5">
                  <a:lumMod val="50000"/>
                </a:schemeClr>
              </a:buClr>
            </a:pPr>
            <a:r>
              <a:rPr lang="en-US" sz="2200" dirty="0"/>
              <a:t>Those “associated with a person with a disability” are also protected under the ADA but employers </a:t>
            </a:r>
            <a:r>
              <a:rPr lang="en-US" sz="2200" i="1" u="sng" dirty="0"/>
              <a:t>are not</a:t>
            </a:r>
            <a:r>
              <a:rPr lang="en-US" sz="2200" dirty="0"/>
              <a:t> required to provide reasonable accommodations to a person without a disability due to that person's association with someone with a disability.</a:t>
            </a:r>
          </a:p>
        </p:txBody>
      </p:sp>
    </p:spTree>
    <p:extLst>
      <p:ext uri="{BB962C8B-B14F-4D97-AF65-F5344CB8AC3E}">
        <p14:creationId xmlns:p14="http://schemas.microsoft.com/office/powerpoint/2010/main" val="3384119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The ADA &amp; Job Descriptions</a:t>
            </a:r>
          </a:p>
        </p:txBody>
      </p:sp>
      <p:sp>
        <p:nvSpPr>
          <p:cNvPr id="3" name="Content Placeholder 2"/>
          <p:cNvSpPr>
            <a:spLocks noGrp="1"/>
          </p:cNvSpPr>
          <p:nvPr>
            <p:ph idx="1"/>
          </p:nvPr>
        </p:nvSpPr>
        <p:spPr/>
        <p:txBody>
          <a:bodyPr/>
          <a:lstStyle/>
          <a:p>
            <a:pPr>
              <a:buClr>
                <a:schemeClr val="accent5">
                  <a:lumMod val="50000"/>
                </a:schemeClr>
              </a:buClr>
            </a:pPr>
            <a:r>
              <a:rPr lang="en-US" sz="2800" dirty="0"/>
              <a:t>Although the ADA does not require job descriptions, it does require that applicants and employees are able to perform the “essential functions” of the job, with or without reasonable accommodation. </a:t>
            </a:r>
          </a:p>
          <a:p>
            <a:pPr>
              <a:buClr>
                <a:schemeClr val="accent5">
                  <a:lumMod val="50000"/>
                </a:schemeClr>
              </a:buClr>
            </a:pPr>
            <a:r>
              <a:rPr lang="en-US" sz="2800" dirty="0"/>
              <a:t>The Equal Employment Opportunity Commission (EEOC) has said that one of the documents the agency will look at when determining essential functions are job descriptions </a:t>
            </a:r>
            <a:r>
              <a:rPr lang="en-US" sz="2800" b="1" dirty="0"/>
              <a:t>written before an employer advertises to fill a job opening</a:t>
            </a:r>
            <a:r>
              <a:rPr lang="en-US" sz="2800" dirty="0"/>
              <a:t>. </a:t>
            </a:r>
          </a:p>
        </p:txBody>
      </p:sp>
    </p:spTree>
    <p:extLst>
      <p:ext uri="{BB962C8B-B14F-4D97-AF65-F5344CB8AC3E}">
        <p14:creationId xmlns:p14="http://schemas.microsoft.com/office/powerpoint/2010/main" val="569615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The ADA &amp; Job Descriptions</a:t>
            </a:r>
          </a:p>
        </p:txBody>
      </p:sp>
      <p:sp>
        <p:nvSpPr>
          <p:cNvPr id="3" name="Content Placeholder 2"/>
          <p:cNvSpPr>
            <a:spLocks noGrp="1"/>
          </p:cNvSpPr>
          <p:nvPr>
            <p:ph idx="1"/>
          </p:nvPr>
        </p:nvSpPr>
        <p:spPr>
          <a:xfrm>
            <a:off x="609600" y="1435619"/>
            <a:ext cx="4495800" cy="4431782"/>
          </a:xfrm>
        </p:spPr>
        <p:txBody>
          <a:bodyPr/>
          <a:lstStyle/>
          <a:p>
            <a:pPr marL="0" indent="0">
              <a:buClr>
                <a:schemeClr val="accent5">
                  <a:lumMod val="50000"/>
                </a:schemeClr>
              </a:buClr>
              <a:buNone/>
            </a:pPr>
            <a:r>
              <a:rPr lang="en-US" sz="2800" dirty="0">
                <a:solidFill>
                  <a:srgbClr val="40CECE"/>
                </a:solidFill>
              </a:rPr>
              <a:t>You will use job descriptions to:</a:t>
            </a:r>
          </a:p>
          <a:p>
            <a:pPr lvl="1">
              <a:buFont typeface="Wingdings" panose="05000000000000000000" pitchFamily="2" charset="2"/>
              <a:buChar char="§"/>
            </a:pPr>
            <a:r>
              <a:rPr lang="en-US" sz="2400" dirty="0"/>
              <a:t>Determine whether an employee/applicant will be able to perform in the job</a:t>
            </a:r>
          </a:p>
          <a:p>
            <a:pPr lvl="1">
              <a:buFont typeface="Wingdings" panose="05000000000000000000" pitchFamily="2" charset="2"/>
              <a:buChar char="§"/>
            </a:pPr>
            <a:r>
              <a:rPr lang="en-US" sz="2400" dirty="0"/>
              <a:t>Arrive at acceptable accommodations</a:t>
            </a:r>
          </a:p>
          <a:p>
            <a:pPr lvl="1">
              <a:buFont typeface="Wingdings" panose="05000000000000000000" pitchFamily="2" charset="2"/>
              <a:buChar char="§"/>
            </a:pPr>
            <a:r>
              <a:rPr lang="en-US" sz="2400" dirty="0"/>
              <a:t>Defend a claim of disability discrimination</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0" y="1524000"/>
            <a:ext cx="6587460"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06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a:xfrm>
            <a:off x="1981200" y="1143000"/>
            <a:ext cx="9448800" cy="3886200"/>
          </a:xfrm>
        </p:spPr>
        <p:txBody>
          <a:bodyPr/>
          <a:lstStyle/>
          <a:p>
            <a:pPr algn="r"/>
            <a:r>
              <a:rPr lang="en-US" sz="4800" dirty="0"/>
              <a:t>Best Practices for Compliant Job Descriptions</a:t>
            </a:r>
            <a:br>
              <a:rPr lang="en-US" sz="3600" dirty="0"/>
            </a:br>
            <a:br>
              <a:rPr lang="en-US" sz="3600" dirty="0"/>
            </a:br>
            <a:r>
              <a:rPr lang="en-US" sz="2800" dirty="0">
                <a:solidFill>
                  <a:srgbClr val="00B0F0"/>
                </a:solidFill>
                <a:latin typeface="Century Gothic" panose="020B0502020202020204" pitchFamily="34" charset="0"/>
              </a:rPr>
              <a:t>presented by Jennifer Peacock</a:t>
            </a:r>
          </a:p>
        </p:txBody>
      </p:sp>
    </p:spTree>
    <p:extLst>
      <p:ext uri="{BB962C8B-B14F-4D97-AF65-F5344CB8AC3E}">
        <p14:creationId xmlns:p14="http://schemas.microsoft.com/office/powerpoint/2010/main" val="224405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380"/>
            <a:ext cx="8229600" cy="1143000"/>
          </a:xfrm>
        </p:spPr>
        <p:txBody>
          <a:bodyPr/>
          <a:lstStyle/>
          <a:p>
            <a:r>
              <a:rPr lang="en-US" dirty="0"/>
              <a:t>Writing Essential Functions</a:t>
            </a:r>
          </a:p>
        </p:txBody>
      </p:sp>
      <p:sp>
        <p:nvSpPr>
          <p:cNvPr id="3" name="Content Placeholder 2"/>
          <p:cNvSpPr>
            <a:spLocks noGrp="1"/>
          </p:cNvSpPr>
          <p:nvPr>
            <p:ph idx="4294967295"/>
          </p:nvPr>
        </p:nvSpPr>
        <p:spPr>
          <a:xfrm>
            <a:off x="914400" y="1313380"/>
            <a:ext cx="10896600" cy="4343400"/>
          </a:xfrm>
          <a:prstGeom prst="rect">
            <a:avLst/>
          </a:prstGeom>
        </p:spPr>
        <p:txBody>
          <a:bodyPr/>
          <a:lstStyle/>
          <a:p>
            <a:pPr>
              <a:buClr>
                <a:schemeClr val="accent5">
                  <a:lumMod val="50000"/>
                </a:schemeClr>
              </a:buClr>
            </a:pPr>
            <a:r>
              <a:rPr lang="en-US" sz="2400" dirty="0">
                <a:latin typeface="Century Gothic" panose="020B0502020202020204" pitchFamily="34" charset="0"/>
              </a:rPr>
              <a:t>Employer decides what the job is and what functions are required</a:t>
            </a:r>
          </a:p>
          <a:p>
            <a:pPr>
              <a:buClr>
                <a:schemeClr val="accent5">
                  <a:lumMod val="50000"/>
                </a:schemeClr>
              </a:buClr>
            </a:pPr>
            <a:r>
              <a:rPr lang="en-US" sz="2400" dirty="0">
                <a:latin typeface="Century Gothic" panose="020B0502020202020204" pitchFamily="34" charset="0"/>
              </a:rPr>
              <a:t>Employers can set standards and do not have to justify them</a:t>
            </a:r>
          </a:p>
          <a:p>
            <a:pPr>
              <a:buClr>
                <a:schemeClr val="accent5">
                  <a:lumMod val="50000"/>
                </a:schemeClr>
              </a:buClr>
            </a:pPr>
            <a:r>
              <a:rPr lang="en-US" sz="2400" b="1" dirty="0">
                <a:solidFill>
                  <a:srgbClr val="40CECE"/>
                </a:solidFill>
                <a:latin typeface="Century Gothic" panose="020B0502020202020204" pitchFamily="34" charset="0"/>
              </a:rPr>
              <a:t>Why a function could be considered Essential</a:t>
            </a:r>
          </a:p>
          <a:p>
            <a:pPr lvl="1">
              <a:buClr>
                <a:schemeClr val="accent5">
                  <a:lumMod val="50000"/>
                </a:schemeClr>
              </a:buClr>
              <a:buFont typeface="Wingdings" panose="05000000000000000000" pitchFamily="2" charset="2"/>
              <a:buChar char="§"/>
            </a:pPr>
            <a:r>
              <a:rPr lang="en-US" sz="2000" i="1" dirty="0">
                <a:latin typeface="Century Gothic" panose="020B0502020202020204" pitchFamily="34" charset="0"/>
              </a:rPr>
              <a:t>The position exists to perform the function.</a:t>
            </a:r>
          </a:p>
          <a:p>
            <a:pPr lvl="1">
              <a:buClr>
                <a:schemeClr val="accent5">
                  <a:lumMod val="50000"/>
                </a:schemeClr>
              </a:buClr>
              <a:buFont typeface="Wingdings" panose="05000000000000000000" pitchFamily="2" charset="2"/>
              <a:buChar char="§"/>
            </a:pPr>
            <a:r>
              <a:rPr lang="en-US" sz="2000" i="1" dirty="0">
                <a:latin typeface="Century Gothic" panose="020B0502020202020204" pitchFamily="34" charset="0"/>
              </a:rPr>
              <a:t>There are a limited number of other employees available to perform the function, or among whom the function can be distributed. </a:t>
            </a:r>
          </a:p>
          <a:p>
            <a:pPr lvl="1">
              <a:buClr>
                <a:schemeClr val="accent5">
                  <a:lumMod val="50000"/>
                </a:schemeClr>
              </a:buClr>
              <a:buFont typeface="Wingdings" panose="05000000000000000000" pitchFamily="2" charset="2"/>
              <a:buChar char="§"/>
            </a:pPr>
            <a:r>
              <a:rPr lang="en-US" sz="2000" i="1" dirty="0">
                <a:latin typeface="Century Gothic" panose="020B0502020202020204" pitchFamily="34" charset="0"/>
              </a:rPr>
              <a:t>A function is highly specialized, and the person in the position is hired for special expertise or ability to perform it. </a:t>
            </a:r>
          </a:p>
          <a:p>
            <a:pPr lvl="1">
              <a:buClr>
                <a:schemeClr val="accent5">
                  <a:lumMod val="50000"/>
                </a:schemeClr>
              </a:buClr>
              <a:buFont typeface="Wingdings" panose="05000000000000000000" pitchFamily="2" charset="2"/>
              <a:buChar char="§"/>
            </a:pPr>
            <a:r>
              <a:rPr lang="en-US" sz="2000" i="1" dirty="0">
                <a:latin typeface="Century Gothic" panose="020B0502020202020204" pitchFamily="34" charset="0"/>
              </a:rPr>
              <a:t>A large percent of time is spent performing the function.</a:t>
            </a:r>
          </a:p>
          <a:p>
            <a:pPr lvl="1">
              <a:buClr>
                <a:schemeClr val="accent5">
                  <a:lumMod val="50000"/>
                </a:schemeClr>
              </a:buClr>
              <a:buFont typeface="Wingdings" panose="05000000000000000000" pitchFamily="2" charset="2"/>
              <a:buChar char="§"/>
            </a:pPr>
            <a:r>
              <a:rPr lang="en-US" sz="2000" i="1" dirty="0">
                <a:latin typeface="Century Gothic" panose="020B0502020202020204" pitchFamily="34" charset="0"/>
              </a:rPr>
              <a:t>Serious consequences if a function is not performed.</a:t>
            </a:r>
          </a:p>
          <a:p>
            <a:pPr lvl="1">
              <a:buClr>
                <a:schemeClr val="accent5">
                  <a:lumMod val="50000"/>
                </a:schemeClr>
              </a:buClr>
              <a:buFont typeface="Wingdings" panose="05000000000000000000" pitchFamily="2" charset="2"/>
              <a:buChar char="§"/>
            </a:pPr>
            <a:r>
              <a:rPr lang="en-US" sz="2000" i="1" dirty="0">
                <a:latin typeface="Century Gothic" panose="020B0502020202020204" pitchFamily="34" charset="0"/>
              </a:rPr>
              <a:t>Functions are listed in a collective bargaining agreement</a:t>
            </a:r>
          </a:p>
          <a:p>
            <a:pPr lvl="1">
              <a:buClr>
                <a:schemeClr val="accent5">
                  <a:lumMod val="50000"/>
                </a:schemeClr>
              </a:buClr>
              <a:buFont typeface="Wingdings" panose="05000000000000000000" pitchFamily="2" charset="2"/>
              <a:buChar char="§"/>
            </a:pPr>
            <a:r>
              <a:rPr lang="en-US" sz="2000" i="1" dirty="0">
                <a:latin typeface="Century Gothic" panose="020B0502020202020204" pitchFamily="34" charset="0"/>
              </a:rPr>
              <a:t>Nature and scope of work.</a:t>
            </a:r>
          </a:p>
        </p:txBody>
      </p:sp>
    </p:spTree>
    <p:extLst>
      <p:ext uri="{BB962C8B-B14F-4D97-AF65-F5344CB8AC3E}">
        <p14:creationId xmlns:p14="http://schemas.microsoft.com/office/powerpoint/2010/main" val="444141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05600" y="1372066"/>
            <a:ext cx="4460697" cy="453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73302" y="319349"/>
            <a:ext cx="10175697" cy="1143000"/>
          </a:xfrm>
        </p:spPr>
        <p:txBody>
          <a:bodyPr/>
          <a:lstStyle/>
          <a:p>
            <a:r>
              <a:rPr lang="en-US" dirty="0"/>
              <a:t>Physical Demands/Working Conditions</a:t>
            </a:r>
          </a:p>
        </p:txBody>
      </p:sp>
      <p:sp>
        <p:nvSpPr>
          <p:cNvPr id="3" name="Content Placeholder 2"/>
          <p:cNvSpPr>
            <a:spLocks noGrp="1"/>
          </p:cNvSpPr>
          <p:nvPr>
            <p:ph idx="4294967295"/>
          </p:nvPr>
        </p:nvSpPr>
        <p:spPr>
          <a:xfrm>
            <a:off x="990600" y="1371600"/>
            <a:ext cx="5597702" cy="4678362"/>
          </a:xfrm>
          <a:prstGeom prst="rect">
            <a:avLst/>
          </a:prstGeom>
        </p:spPr>
        <p:txBody>
          <a:bodyPr/>
          <a:lstStyle/>
          <a:p>
            <a:pPr marL="0" indent="0">
              <a:buNone/>
            </a:pPr>
            <a:r>
              <a:rPr lang="en-US" sz="2400" dirty="0">
                <a:solidFill>
                  <a:srgbClr val="40CECE"/>
                </a:solidFill>
                <a:latin typeface="Century Gothic" panose="020B0502020202020204" pitchFamily="34" charset="0"/>
              </a:rPr>
              <a:t>Used for ADA situations to determine if an employee  is capable of performing in </a:t>
            </a:r>
            <a:br>
              <a:rPr lang="en-US" sz="2400" dirty="0">
                <a:solidFill>
                  <a:srgbClr val="40CECE"/>
                </a:solidFill>
                <a:latin typeface="Century Gothic" panose="020B0502020202020204" pitchFamily="34" charset="0"/>
              </a:rPr>
            </a:br>
            <a:r>
              <a:rPr lang="en-US" sz="2400" dirty="0">
                <a:solidFill>
                  <a:srgbClr val="40CECE"/>
                </a:solidFill>
                <a:latin typeface="Century Gothic" panose="020B0502020202020204" pitchFamily="34" charset="0"/>
              </a:rPr>
              <a:t>the job</a:t>
            </a:r>
          </a:p>
          <a:p>
            <a:pPr>
              <a:spcBef>
                <a:spcPts val="0"/>
              </a:spcBef>
              <a:buClr>
                <a:schemeClr val="accent5">
                  <a:lumMod val="50000"/>
                </a:schemeClr>
              </a:buClr>
            </a:pPr>
            <a:r>
              <a:rPr lang="en-US" sz="2400" dirty="0">
                <a:latin typeface="Century Gothic" panose="020B0502020202020204" pitchFamily="34" charset="0"/>
              </a:rPr>
              <a:t>Provides the physical details for</a:t>
            </a:r>
            <a:br>
              <a:rPr lang="en-US" sz="2400" dirty="0">
                <a:latin typeface="Century Gothic" panose="020B0502020202020204" pitchFamily="34" charset="0"/>
              </a:rPr>
            </a:br>
            <a:r>
              <a:rPr lang="en-US" sz="2400" dirty="0">
                <a:latin typeface="Century Gothic" panose="020B0502020202020204" pitchFamily="34" charset="0"/>
              </a:rPr>
              <a:t>Essential Functions</a:t>
            </a:r>
          </a:p>
          <a:p>
            <a:pPr>
              <a:spcBef>
                <a:spcPts val="0"/>
              </a:spcBef>
              <a:buClr>
                <a:schemeClr val="accent5">
                  <a:lumMod val="50000"/>
                </a:schemeClr>
              </a:buClr>
            </a:pPr>
            <a:r>
              <a:rPr lang="en-US" sz="2400" dirty="0">
                <a:latin typeface="Century Gothic" panose="020B0502020202020204" pitchFamily="34" charset="0"/>
              </a:rPr>
              <a:t>Used to determine what </a:t>
            </a:r>
            <a:br>
              <a:rPr lang="en-US" sz="2400" dirty="0">
                <a:latin typeface="Century Gothic" panose="020B0502020202020204" pitchFamily="34" charset="0"/>
              </a:rPr>
            </a:br>
            <a:r>
              <a:rPr lang="en-US" sz="2400" dirty="0">
                <a:latin typeface="Century Gothic" panose="020B0502020202020204" pitchFamily="34" charset="0"/>
              </a:rPr>
              <a:t>accommodations can be made</a:t>
            </a:r>
          </a:p>
          <a:p>
            <a:pPr>
              <a:spcBef>
                <a:spcPts val="0"/>
              </a:spcBef>
              <a:buClr>
                <a:schemeClr val="accent5">
                  <a:lumMod val="50000"/>
                </a:schemeClr>
              </a:buClr>
            </a:pPr>
            <a:r>
              <a:rPr lang="en-US" sz="2400" dirty="0">
                <a:latin typeface="Century Gothic" panose="020B0502020202020204" pitchFamily="34" charset="0"/>
              </a:rPr>
              <a:t>For ADA Need:</a:t>
            </a:r>
            <a:endParaRPr lang="en-US" sz="2400" i="1" dirty="0">
              <a:latin typeface="Century Gothic" panose="020B0502020202020204" pitchFamily="34" charset="0"/>
            </a:endParaRPr>
          </a:p>
          <a:p>
            <a:pPr lvl="1">
              <a:spcBef>
                <a:spcPts val="0"/>
              </a:spcBef>
              <a:buClr>
                <a:schemeClr val="accent5">
                  <a:lumMod val="50000"/>
                </a:schemeClr>
              </a:buClr>
              <a:buFont typeface="Wingdings" panose="05000000000000000000" pitchFamily="2" charset="2"/>
              <a:buChar char="§"/>
            </a:pPr>
            <a:r>
              <a:rPr lang="en-US" sz="1800" dirty="0">
                <a:latin typeface="Century Gothic" panose="020B0502020202020204" pitchFamily="34" charset="0"/>
              </a:rPr>
              <a:t>Physical Demand/Working </a:t>
            </a:r>
            <a:br>
              <a:rPr lang="en-US" sz="1800" dirty="0">
                <a:latin typeface="Century Gothic" panose="020B0502020202020204" pitchFamily="34" charset="0"/>
              </a:rPr>
            </a:br>
            <a:r>
              <a:rPr lang="en-US" sz="1800" dirty="0">
                <a:latin typeface="Century Gothic" panose="020B0502020202020204" pitchFamily="34" charset="0"/>
              </a:rPr>
              <a:t>Condition Description</a:t>
            </a:r>
          </a:p>
          <a:p>
            <a:pPr lvl="1">
              <a:spcBef>
                <a:spcPts val="0"/>
              </a:spcBef>
              <a:buClr>
                <a:schemeClr val="accent5">
                  <a:lumMod val="50000"/>
                </a:schemeClr>
              </a:buClr>
              <a:buFont typeface="Wingdings" panose="05000000000000000000" pitchFamily="2" charset="2"/>
              <a:buChar char="§"/>
            </a:pPr>
            <a:r>
              <a:rPr lang="en-US" sz="1800" dirty="0">
                <a:latin typeface="Century Gothic" panose="020B0502020202020204" pitchFamily="34" charset="0"/>
              </a:rPr>
              <a:t>Frequency</a:t>
            </a:r>
          </a:p>
          <a:p>
            <a:pPr lvl="1">
              <a:spcBef>
                <a:spcPts val="0"/>
              </a:spcBef>
              <a:buClr>
                <a:schemeClr val="accent5">
                  <a:lumMod val="50000"/>
                </a:schemeClr>
              </a:buClr>
              <a:buFont typeface="Wingdings" panose="05000000000000000000" pitchFamily="2" charset="2"/>
              <a:buChar char="§"/>
            </a:pPr>
            <a:r>
              <a:rPr lang="en-US" sz="1800" dirty="0">
                <a:latin typeface="Century Gothic" panose="020B0502020202020204" pitchFamily="34" charset="0"/>
              </a:rPr>
              <a:t>Weight (for weight related items)</a:t>
            </a:r>
          </a:p>
          <a:p>
            <a:pPr marL="457200" lvl="1" indent="0">
              <a:buNone/>
            </a:pPr>
            <a:endParaRPr lang="en-US" sz="2000" dirty="0"/>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103520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847" y="228600"/>
            <a:ext cx="8229600" cy="1143000"/>
          </a:xfrm>
        </p:spPr>
        <p:txBody>
          <a:bodyPr/>
          <a:lstStyle/>
          <a:p>
            <a:r>
              <a:rPr lang="en-US" b="0" dirty="0"/>
              <a:t>Physical Demands: ADA Wording</a:t>
            </a:r>
          </a:p>
        </p:txBody>
      </p:sp>
      <p:graphicFrame>
        <p:nvGraphicFramePr>
          <p:cNvPr id="7" name="Table 6"/>
          <p:cNvGraphicFramePr>
            <a:graphicFrameLocks noGrp="1"/>
          </p:cNvGraphicFramePr>
          <p:nvPr>
            <p:extLst>
              <p:ext uri="{D42A27DB-BD31-4B8C-83A1-F6EECF244321}">
                <p14:modId xmlns:p14="http://schemas.microsoft.com/office/powerpoint/2010/main" val="1490323111"/>
              </p:ext>
            </p:extLst>
          </p:nvPr>
        </p:nvGraphicFramePr>
        <p:xfrm>
          <a:off x="1828800" y="1195154"/>
          <a:ext cx="8534400" cy="4467692"/>
        </p:xfrm>
        <a:graphic>
          <a:graphicData uri="http://schemas.openxmlformats.org/drawingml/2006/table">
            <a:tbl>
              <a:tblPr firstRow="1" bandRow="1">
                <a:tableStyleId>{FABFCF23-3B69-468F-B69F-88F6DE6A72F2}</a:tableStyleId>
              </a:tblPr>
              <a:tblGrid>
                <a:gridCol w="2035728">
                  <a:extLst>
                    <a:ext uri="{9D8B030D-6E8A-4147-A177-3AD203B41FA5}">
                      <a16:colId xmlns:a16="http://schemas.microsoft.com/office/drawing/2014/main" val="20000"/>
                    </a:ext>
                  </a:extLst>
                </a:gridCol>
                <a:gridCol w="2307672">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260296">
                <a:tc>
                  <a:txBody>
                    <a:bodyPr/>
                    <a:lstStyle/>
                    <a:p>
                      <a:pPr marL="0" marR="0">
                        <a:lnSpc>
                          <a:spcPct val="115000"/>
                        </a:lnSpc>
                        <a:spcBef>
                          <a:spcPts val="0"/>
                        </a:spcBef>
                        <a:spcAft>
                          <a:spcPts val="0"/>
                        </a:spcAft>
                      </a:pPr>
                      <a:r>
                        <a:rPr lang="en-US" sz="1050" b="1" dirty="0">
                          <a:effectLst/>
                          <a:latin typeface="Century Gothic"/>
                          <a:ea typeface="Calibri"/>
                          <a:cs typeface="Times New Roman"/>
                        </a:rPr>
                        <a:t>Physical Demand</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50" b="1">
                          <a:effectLst/>
                          <a:latin typeface="Century Gothic"/>
                          <a:ea typeface="Calibri"/>
                          <a:cs typeface="Times New Roman"/>
                        </a:rPr>
                        <a:t>ADA-Compliance Words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50" b="1">
                          <a:effectLst/>
                          <a:latin typeface="Century Gothic"/>
                          <a:ea typeface="Calibri"/>
                          <a:cs typeface="Times New Roman"/>
                        </a:rPr>
                        <a:t>Job Description Language Example</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73103">
                <a:tc>
                  <a:txBody>
                    <a:bodyPr/>
                    <a:lstStyle/>
                    <a:p>
                      <a:pPr marL="0" marR="0">
                        <a:lnSpc>
                          <a:spcPct val="115000"/>
                        </a:lnSpc>
                        <a:spcBef>
                          <a:spcPts val="0"/>
                        </a:spcBef>
                        <a:spcAft>
                          <a:spcPts val="0"/>
                        </a:spcAft>
                      </a:pPr>
                      <a:r>
                        <a:rPr lang="en-US" sz="1000" b="1" dirty="0">
                          <a:effectLst/>
                          <a:latin typeface="Century Gothic"/>
                          <a:ea typeface="Calibri"/>
                          <a:cs typeface="Times New Roman"/>
                        </a:rPr>
                        <a:t>Stand or Sit</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entury Gothic"/>
                          <a:ea typeface="Calibri"/>
                          <a:cs typeface="Times New Roman"/>
                        </a:rPr>
                        <a:t>Stationary position</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entury Gothic"/>
                          <a:ea typeface="Calibri"/>
                          <a:cs typeface="Times New Roman"/>
                        </a:rPr>
                        <a:t>Must be able to remain in a stationary position 50% of the time.</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51628">
                <a:tc>
                  <a:txBody>
                    <a:bodyPr/>
                    <a:lstStyle/>
                    <a:p>
                      <a:pPr marL="0" marR="0">
                        <a:lnSpc>
                          <a:spcPct val="115000"/>
                        </a:lnSpc>
                        <a:spcBef>
                          <a:spcPts val="0"/>
                        </a:spcBef>
                        <a:spcAft>
                          <a:spcPts val="0"/>
                        </a:spcAft>
                      </a:pPr>
                      <a:r>
                        <a:rPr lang="en-US" sz="1000" b="1" dirty="0">
                          <a:effectLst/>
                          <a:latin typeface="Century Gothic"/>
                          <a:ea typeface="Calibri"/>
                          <a:cs typeface="Times New Roman"/>
                        </a:rPr>
                        <a:t>Walk</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entury Gothic"/>
                          <a:ea typeface="Calibri"/>
                          <a:cs typeface="Times New Roman"/>
                        </a:rPr>
                        <a:t>Move, Traverse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entury Gothic"/>
                          <a:ea typeface="Calibri"/>
                          <a:cs typeface="Times New Roman"/>
                        </a:rPr>
                        <a:t>The person in this position needs to occasionally move about inside the office to access file cabinets, office machinery, etc.</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27678">
                <a:tc>
                  <a:txBody>
                    <a:bodyPr/>
                    <a:lstStyle/>
                    <a:p>
                      <a:pPr marL="0" marR="0">
                        <a:lnSpc>
                          <a:spcPct val="115000"/>
                        </a:lnSpc>
                        <a:spcBef>
                          <a:spcPts val="0"/>
                        </a:spcBef>
                        <a:spcAft>
                          <a:spcPts val="0"/>
                        </a:spcAft>
                      </a:pPr>
                      <a:r>
                        <a:rPr lang="en-US" sz="1000" b="1">
                          <a:effectLst/>
                          <a:latin typeface="Century Gothic"/>
                          <a:ea typeface="Calibri"/>
                          <a:cs typeface="Times New Roman"/>
                        </a:rPr>
                        <a:t>Use hands/fingers to handle or feel</a:t>
                      </a:r>
                      <a:endParaRPr lang="en-US" sz="14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entury Gothic"/>
                          <a:ea typeface="Calibri"/>
                          <a:cs typeface="Times New Roman"/>
                        </a:rPr>
                        <a:t>Operation, Activate, Use, Prepare, Inspect, Place, Detect, Position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entury Gothic"/>
                          <a:ea typeface="Calibri"/>
                          <a:cs typeface="Times New Roman"/>
                        </a:rPr>
                        <a:t>Constantly operates a computer and other office machinery such as a calculator, copy machine, and printer.</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36163">
                <a:tc>
                  <a:txBody>
                    <a:bodyPr/>
                    <a:lstStyle/>
                    <a:p>
                      <a:pPr marL="0" marR="0">
                        <a:lnSpc>
                          <a:spcPct val="115000"/>
                        </a:lnSpc>
                        <a:spcBef>
                          <a:spcPts val="0"/>
                        </a:spcBef>
                        <a:spcAft>
                          <a:spcPts val="0"/>
                        </a:spcAft>
                      </a:pPr>
                      <a:r>
                        <a:rPr lang="en-US" sz="1000" b="1">
                          <a:effectLst/>
                          <a:latin typeface="Century Gothic"/>
                          <a:ea typeface="Calibri"/>
                          <a:cs typeface="Times New Roman"/>
                        </a:rPr>
                        <a:t>Climb (stairs/ladders) or balance</a:t>
                      </a:r>
                      <a:endParaRPr lang="en-US" sz="14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entury Gothic"/>
                          <a:ea typeface="Calibri"/>
                          <a:cs typeface="Times New Roman"/>
                        </a:rPr>
                        <a:t>Ascend/Descend, Work atop, Traverse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entury Gothic"/>
                          <a:ea typeface="Calibri"/>
                          <a:cs typeface="Times New Roman"/>
                        </a:rPr>
                        <a:t>Occasionally ascends/descends a ladder to service the lights and ceiling fans.</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18013">
                <a:tc>
                  <a:txBody>
                    <a:bodyPr/>
                    <a:lstStyle/>
                    <a:p>
                      <a:pPr marL="0" marR="0">
                        <a:lnSpc>
                          <a:spcPct val="115000"/>
                        </a:lnSpc>
                        <a:spcBef>
                          <a:spcPts val="0"/>
                        </a:spcBef>
                        <a:spcAft>
                          <a:spcPts val="0"/>
                        </a:spcAft>
                      </a:pPr>
                      <a:r>
                        <a:rPr lang="en-US" sz="1000" b="1">
                          <a:effectLst/>
                          <a:latin typeface="Century Gothic"/>
                          <a:ea typeface="Calibri"/>
                          <a:cs typeface="Times New Roman"/>
                        </a:rPr>
                        <a:t>Stoop, kneel, crouch, or crawl</a:t>
                      </a:r>
                      <a:endParaRPr lang="en-US" sz="14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entury Gothic"/>
                          <a:ea typeface="Calibri"/>
                          <a:cs typeface="Times New Roman"/>
                        </a:rPr>
                        <a:t>Position self (to), Move</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entury Gothic"/>
                          <a:ea typeface="Calibri"/>
                          <a:cs typeface="Times New Roman"/>
                        </a:rPr>
                        <a:t>Constantly positions self to maintain computers in the lab, including under the desks and in the server closet.</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97035">
                <a:tc>
                  <a:txBody>
                    <a:bodyPr/>
                    <a:lstStyle/>
                    <a:p>
                      <a:pPr marL="0" marR="0">
                        <a:lnSpc>
                          <a:spcPct val="115000"/>
                        </a:lnSpc>
                        <a:spcBef>
                          <a:spcPts val="0"/>
                        </a:spcBef>
                        <a:spcAft>
                          <a:spcPts val="0"/>
                        </a:spcAft>
                      </a:pPr>
                      <a:r>
                        <a:rPr lang="en-US" sz="1000" b="1" dirty="0">
                          <a:effectLst/>
                          <a:latin typeface="Century Gothic"/>
                          <a:ea typeface="Calibri"/>
                          <a:cs typeface="Times New Roman"/>
                        </a:rPr>
                        <a:t>Talk/hear</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entury Gothic"/>
                          <a:ea typeface="Calibri"/>
                          <a:cs typeface="Times New Roman"/>
                        </a:rPr>
                        <a:t>Communicate, Detect, Converse with, Express oneself, Exchange information</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entury Gothic"/>
                          <a:ea typeface="Calibri"/>
                          <a:cs typeface="Times New Roman"/>
                        </a:rPr>
                        <a:t>The person in this position frequently communicates with students who have inquires about their tuition bill. Must be able to exchange accurate information in these situations.</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586148">
                <a:tc>
                  <a:txBody>
                    <a:bodyPr/>
                    <a:lstStyle/>
                    <a:p>
                      <a:pPr marL="0" marR="0">
                        <a:lnSpc>
                          <a:spcPct val="115000"/>
                        </a:lnSpc>
                        <a:spcBef>
                          <a:spcPts val="0"/>
                        </a:spcBef>
                        <a:spcAft>
                          <a:spcPts val="0"/>
                        </a:spcAft>
                      </a:pPr>
                      <a:r>
                        <a:rPr lang="en-US" sz="1000" b="1" dirty="0">
                          <a:effectLst/>
                          <a:latin typeface="Century Gothic"/>
                          <a:ea typeface="Calibri"/>
                          <a:cs typeface="Times New Roman"/>
                        </a:rPr>
                        <a:t>See</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entury Gothic"/>
                          <a:ea typeface="Calibri"/>
                          <a:cs typeface="Times New Roman"/>
                        </a:rPr>
                        <a:t>Detect, Determine, Perceive, Identify, Recognize, Judge, Observe, Inspect, Estimate, Assess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entury Gothic"/>
                          <a:ea typeface="Calibri"/>
                          <a:cs typeface="Times New Roman"/>
                        </a:rPr>
                        <a:t>Must be able to detect funnel clouds from long distances.</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418013">
                <a:tc>
                  <a:txBody>
                    <a:bodyPr/>
                    <a:lstStyle/>
                    <a:p>
                      <a:pPr marL="0" marR="0">
                        <a:lnSpc>
                          <a:spcPct val="115000"/>
                        </a:lnSpc>
                        <a:spcBef>
                          <a:spcPts val="0"/>
                        </a:spcBef>
                        <a:spcAft>
                          <a:spcPts val="0"/>
                        </a:spcAft>
                      </a:pPr>
                      <a:r>
                        <a:rPr lang="en-US" sz="1000" b="1">
                          <a:effectLst/>
                          <a:latin typeface="Century Gothic"/>
                          <a:ea typeface="Calibri"/>
                          <a:cs typeface="Times New Roman"/>
                        </a:rPr>
                        <a:t>Taste/Smell</a:t>
                      </a:r>
                      <a:endParaRPr lang="en-US" sz="14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entury Gothic"/>
                          <a:ea typeface="Calibri"/>
                          <a:cs typeface="Times New Roman"/>
                        </a:rPr>
                        <a:t>Detect, Distinguish, Determine</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entury Gothic"/>
                          <a:ea typeface="Calibri"/>
                          <a:cs typeface="Times New Roman"/>
                        </a:rPr>
                        <a:t>Occasionally must be able to distinguish sweet and bitter flavors when creating desserts for customers.</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418013">
                <a:tc>
                  <a:txBody>
                    <a:bodyPr/>
                    <a:lstStyle/>
                    <a:p>
                      <a:pPr marL="0" marR="0">
                        <a:lnSpc>
                          <a:spcPct val="115000"/>
                        </a:lnSpc>
                        <a:spcBef>
                          <a:spcPts val="0"/>
                        </a:spcBef>
                        <a:spcAft>
                          <a:spcPts val="0"/>
                        </a:spcAft>
                      </a:pPr>
                      <a:r>
                        <a:rPr lang="en-US" sz="1000" b="1">
                          <a:effectLst/>
                          <a:latin typeface="Century Gothic"/>
                          <a:ea typeface="Calibri"/>
                          <a:cs typeface="Times New Roman"/>
                        </a:rPr>
                        <a:t>Carry weight, lift</a:t>
                      </a:r>
                      <a:endParaRPr lang="en-US" sz="14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entury Gothic"/>
                          <a:ea typeface="Calibri"/>
                          <a:cs typeface="Times New Roman"/>
                        </a:rPr>
                        <a:t>Move, Transport, Position, Put, Install, Remove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entury Gothic"/>
                          <a:ea typeface="Calibri"/>
                          <a:cs typeface="Times New Roman"/>
                        </a:rPr>
                        <a:t>Frequently moves Audio/Visual equipment weighing up to 50 pounds across campus for various classroom and event needs</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78675">
                <a:tc>
                  <a:txBody>
                    <a:bodyPr/>
                    <a:lstStyle/>
                    <a:p>
                      <a:pPr marL="0" marR="0">
                        <a:lnSpc>
                          <a:spcPct val="115000"/>
                        </a:lnSpc>
                        <a:spcBef>
                          <a:spcPts val="0"/>
                        </a:spcBef>
                        <a:spcAft>
                          <a:spcPts val="0"/>
                        </a:spcAft>
                      </a:pPr>
                      <a:r>
                        <a:rPr lang="en-US" sz="1000" b="1" dirty="0">
                          <a:effectLst/>
                          <a:latin typeface="Century Gothic"/>
                          <a:ea typeface="Calibri"/>
                          <a:cs typeface="Times New Roman"/>
                        </a:rPr>
                        <a:t>Exposure to work</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entury Gothic"/>
                          <a:ea typeface="Calibri"/>
                          <a:cs typeface="Times New Roman"/>
                        </a:rPr>
                        <a:t>Exposed, Work around</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entury Gothic"/>
                          <a:ea typeface="Calibri"/>
                          <a:cs typeface="Times New Roman"/>
                        </a:rPr>
                        <a:t>Constantly works in outdoor weather conditions.</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
        <p:nvSpPr>
          <p:cNvPr id="4" name="TextBox 3"/>
          <p:cNvSpPr txBox="1"/>
          <p:nvPr/>
        </p:nvSpPr>
        <p:spPr>
          <a:xfrm>
            <a:off x="3411276" y="5791200"/>
            <a:ext cx="5715000" cy="230832"/>
          </a:xfrm>
          <a:prstGeom prst="rect">
            <a:avLst/>
          </a:prstGeom>
          <a:noFill/>
        </p:spPr>
        <p:txBody>
          <a:bodyPr wrap="square" rtlCol="0">
            <a:spAutoFit/>
          </a:bodyPr>
          <a:lstStyle/>
          <a:p>
            <a:r>
              <a:rPr lang="en-US" sz="900" dirty="0">
                <a:latin typeface="Century Gothic" panose="020B0502020202020204" pitchFamily="34" charset="0"/>
                <a:hlinkClick r:id="rId3"/>
              </a:rPr>
              <a:t>http://hrdailyadvisor.blr.com/2009/03/18/non-prejudicial-language-for-ada-job-descriptions/#</a:t>
            </a:r>
            <a:r>
              <a:rPr lang="en-US" sz="900" dirty="0">
                <a:latin typeface="Century Gothic" panose="020B0502020202020204" pitchFamily="34" charset="0"/>
              </a:rPr>
              <a:t> </a:t>
            </a:r>
          </a:p>
        </p:txBody>
      </p:sp>
    </p:spTree>
    <p:extLst>
      <p:ext uri="{BB962C8B-B14F-4D97-AF65-F5344CB8AC3E}">
        <p14:creationId xmlns:p14="http://schemas.microsoft.com/office/powerpoint/2010/main" val="217573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0219"/>
            <a:ext cx="9906000" cy="715962"/>
          </a:xfrm>
        </p:spPr>
        <p:txBody>
          <a:bodyPr/>
          <a:lstStyle/>
          <a:p>
            <a:r>
              <a:rPr lang="en-US" sz="4400" dirty="0"/>
              <a:t>Physical Demands/Working Conditions</a:t>
            </a:r>
            <a:endParaRPr lang="en-US" sz="3600" dirty="0"/>
          </a:p>
        </p:txBody>
      </p:sp>
      <p:sp>
        <p:nvSpPr>
          <p:cNvPr id="3" name="Content Placeholder 2"/>
          <p:cNvSpPr>
            <a:spLocks noGrp="1"/>
          </p:cNvSpPr>
          <p:nvPr>
            <p:ph idx="4294967295"/>
          </p:nvPr>
        </p:nvSpPr>
        <p:spPr>
          <a:xfrm>
            <a:off x="914400" y="1368169"/>
            <a:ext cx="4267200" cy="4880231"/>
          </a:xfrm>
          <a:prstGeom prst="rect">
            <a:avLst/>
          </a:prstGeom>
        </p:spPr>
        <p:txBody>
          <a:bodyPr/>
          <a:lstStyle/>
          <a:p>
            <a:pPr>
              <a:buClr>
                <a:schemeClr val="accent5">
                  <a:lumMod val="50000"/>
                </a:schemeClr>
              </a:buClr>
            </a:pPr>
            <a:r>
              <a:rPr lang="en-US" sz="2400" dirty="0">
                <a:latin typeface="Century Gothic" panose="020B0502020202020204" pitchFamily="34" charset="0"/>
              </a:rPr>
              <a:t>Best practice is to select from List</a:t>
            </a:r>
          </a:p>
          <a:p>
            <a:pPr>
              <a:buClr>
                <a:schemeClr val="accent5">
                  <a:lumMod val="50000"/>
                </a:schemeClr>
              </a:buClr>
            </a:pPr>
            <a:r>
              <a:rPr lang="en-US" sz="2400" dirty="0">
                <a:latin typeface="Century Gothic" panose="020B0502020202020204" pitchFamily="34" charset="0"/>
              </a:rPr>
              <a:t>Lists of physical demand/working conditions may vary depending on the environment in which the job is performed. </a:t>
            </a:r>
            <a:endParaRPr lang="en-US" sz="2000" dirty="0">
              <a:latin typeface="Century Gothic" panose="020B0502020202020204" pitchFamily="34" charset="0"/>
            </a:endParaRPr>
          </a:p>
          <a:p>
            <a:endParaRPr lang="en-US" sz="2400" dirty="0"/>
          </a:p>
          <a:p>
            <a:pPr marL="457200" lvl="1" indent="0">
              <a:buNone/>
            </a:pPr>
            <a:endParaRPr lang="en-US" sz="2000" dirty="0"/>
          </a:p>
          <a:p>
            <a:pPr marL="0" indent="0">
              <a:buNone/>
            </a:pPr>
            <a:endParaRPr lang="en-US" sz="2400" dirty="0"/>
          </a:p>
          <a:p>
            <a:endParaRPr lang="en-US" sz="2400" dirty="0"/>
          </a:p>
          <a:p>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400" y="1368169"/>
            <a:ext cx="6415087" cy="4403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368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2617"/>
            <a:ext cx="10972800" cy="1143000"/>
          </a:xfrm>
        </p:spPr>
        <p:txBody>
          <a:bodyPr/>
          <a:lstStyle/>
          <a:p>
            <a:r>
              <a:rPr lang="en-US" sz="4000" dirty="0"/>
              <a:t>Qualifications</a:t>
            </a:r>
            <a:endParaRPr lang="en-US" sz="3200" dirty="0"/>
          </a:p>
        </p:txBody>
      </p:sp>
      <p:sp>
        <p:nvSpPr>
          <p:cNvPr id="3" name="Content Placeholder 2"/>
          <p:cNvSpPr>
            <a:spLocks noGrp="1"/>
          </p:cNvSpPr>
          <p:nvPr>
            <p:ph idx="4294967295"/>
          </p:nvPr>
        </p:nvSpPr>
        <p:spPr>
          <a:xfrm>
            <a:off x="914400" y="1295400"/>
            <a:ext cx="4572000" cy="4800600"/>
          </a:xfrm>
          <a:prstGeom prst="rect">
            <a:avLst/>
          </a:prstGeom>
        </p:spPr>
        <p:txBody>
          <a:bodyPr/>
          <a:lstStyle/>
          <a:p>
            <a:pPr>
              <a:buClr>
                <a:schemeClr val="accent5">
                  <a:lumMod val="50000"/>
                </a:schemeClr>
              </a:buClr>
              <a:buFont typeface="Arial" panose="020B0604020202020204" pitchFamily="34" charset="0"/>
              <a:buChar char="•"/>
            </a:pPr>
            <a:r>
              <a:rPr lang="en-US" sz="2400" dirty="0">
                <a:latin typeface="Century Gothic" panose="020B0502020202020204" pitchFamily="34" charset="0"/>
              </a:rPr>
              <a:t>Education </a:t>
            </a:r>
          </a:p>
          <a:p>
            <a:pPr>
              <a:buClr>
                <a:schemeClr val="accent5">
                  <a:lumMod val="50000"/>
                </a:schemeClr>
              </a:buClr>
              <a:buFont typeface="Arial" panose="020B0604020202020204" pitchFamily="34" charset="0"/>
              <a:buChar char="•"/>
            </a:pPr>
            <a:r>
              <a:rPr lang="en-US" sz="2400" dirty="0">
                <a:latin typeface="Century Gothic" panose="020B0502020202020204" pitchFamily="34" charset="0"/>
              </a:rPr>
              <a:t>Experience</a:t>
            </a:r>
          </a:p>
          <a:p>
            <a:pPr>
              <a:buClr>
                <a:schemeClr val="accent5">
                  <a:lumMod val="50000"/>
                </a:schemeClr>
              </a:buClr>
              <a:buFont typeface="Arial" panose="020B0604020202020204" pitchFamily="34" charset="0"/>
              <a:buChar char="•"/>
            </a:pPr>
            <a:r>
              <a:rPr lang="en-US" sz="2400" dirty="0">
                <a:latin typeface="Century Gothic" panose="020B0502020202020204" pitchFamily="34" charset="0"/>
              </a:rPr>
              <a:t>Skills</a:t>
            </a:r>
            <a:endParaRPr lang="en-US" sz="2400" b="1" dirty="0">
              <a:latin typeface="Century Gothic" panose="020B0502020202020204" pitchFamily="34" charset="0"/>
            </a:endParaRPr>
          </a:p>
          <a:p>
            <a:pPr>
              <a:buClr>
                <a:schemeClr val="accent5">
                  <a:lumMod val="50000"/>
                </a:schemeClr>
              </a:buClr>
              <a:buFont typeface="Arial" panose="020B0604020202020204" pitchFamily="34" charset="0"/>
              <a:buChar char="•"/>
            </a:pPr>
            <a:r>
              <a:rPr lang="en-US" sz="2400" dirty="0">
                <a:latin typeface="Century Gothic" panose="020B0502020202020204" pitchFamily="34" charset="0"/>
              </a:rPr>
              <a:t>Licenses/Certifications</a:t>
            </a:r>
            <a:r>
              <a:rPr lang="en-US" sz="2400" b="1" dirty="0">
                <a:latin typeface="Century Gothic" panose="020B0502020202020204" pitchFamily="34" charset="0"/>
              </a:rPr>
              <a:t> </a:t>
            </a:r>
          </a:p>
          <a:p>
            <a:pPr lvl="1">
              <a:buClr>
                <a:schemeClr val="accent5">
                  <a:lumMod val="50000"/>
                </a:schemeClr>
              </a:buClr>
              <a:buFont typeface="Wingdings" panose="05000000000000000000" pitchFamily="2" charset="2"/>
              <a:buChar char="§"/>
            </a:pPr>
            <a:r>
              <a:rPr lang="en-US" sz="2000" dirty="0">
                <a:latin typeface="Century Gothic" panose="020B0502020202020204" pitchFamily="34" charset="0"/>
              </a:rPr>
              <a:t>Avoid “Driver’s license” If not necessary</a:t>
            </a:r>
          </a:p>
          <a:p>
            <a:pPr lvl="1">
              <a:buClr>
                <a:schemeClr val="accent5">
                  <a:lumMod val="50000"/>
                </a:schemeClr>
              </a:buClr>
              <a:buFont typeface="Wingdings" panose="05000000000000000000" pitchFamily="2" charset="2"/>
              <a:buChar char="§"/>
            </a:pPr>
            <a:r>
              <a:rPr lang="en-US" sz="2000" dirty="0">
                <a:latin typeface="Century Gothic" panose="020B0502020202020204" pitchFamily="34" charset="0"/>
              </a:rPr>
              <a:t>Include </a:t>
            </a:r>
            <a:r>
              <a:rPr lang="en-US" sz="2000" dirty="0" err="1">
                <a:latin typeface="Century Gothic" panose="020B0502020202020204" pitchFamily="34" charset="0"/>
              </a:rPr>
              <a:t>Lic</a:t>
            </a:r>
            <a:r>
              <a:rPr lang="en-US" sz="2000" dirty="0">
                <a:latin typeface="Century Gothic" panose="020B0502020202020204" pitchFamily="34" charset="0"/>
              </a:rPr>
              <a:t>/Certifications required by disability, safety and health laws</a:t>
            </a:r>
          </a:p>
          <a:p>
            <a:pPr lvl="1">
              <a:buClr>
                <a:schemeClr val="accent5">
                  <a:lumMod val="50000"/>
                </a:schemeClr>
              </a:buClr>
              <a:buFont typeface="Wingdings" panose="05000000000000000000" pitchFamily="2" charset="2"/>
              <a:buChar char="§"/>
            </a:pPr>
            <a:endParaRPr lang="en-US" sz="2000" dirty="0">
              <a:latin typeface="Century Gothic" panose="020B0502020202020204" pitchFamily="34" charset="0"/>
            </a:endParaRPr>
          </a:p>
          <a:p>
            <a:pPr marL="457200" lvl="1" indent="0">
              <a:buClr>
                <a:schemeClr val="accent5">
                  <a:lumMod val="50000"/>
                </a:schemeClr>
              </a:buClr>
              <a:buNone/>
            </a:pPr>
            <a:r>
              <a:rPr lang="en-US" sz="2000" dirty="0">
                <a:latin typeface="Century Gothic" panose="020B0502020202020204" pitchFamily="34" charset="0"/>
              </a:rPr>
              <a:t>     </a:t>
            </a:r>
            <a:endParaRPr lang="en-US" sz="2400" dirty="0"/>
          </a:p>
          <a:p>
            <a:endParaRPr lang="en-US" sz="2400" dirty="0"/>
          </a:p>
          <a:p>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2397" y="1417637"/>
            <a:ext cx="5780003" cy="4476387"/>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8061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Job Descriptions and Job Posting</a:t>
            </a:r>
          </a:p>
        </p:txBody>
      </p:sp>
      <p:sp>
        <p:nvSpPr>
          <p:cNvPr id="3" name="Content Placeholder 2"/>
          <p:cNvSpPr>
            <a:spLocks noGrp="1"/>
          </p:cNvSpPr>
          <p:nvPr>
            <p:ph idx="4294967295"/>
          </p:nvPr>
        </p:nvSpPr>
        <p:spPr>
          <a:xfrm>
            <a:off x="623299" y="1417638"/>
            <a:ext cx="5105400" cy="4800600"/>
          </a:xfrm>
          <a:prstGeom prst="rect">
            <a:avLst/>
          </a:prstGeom>
        </p:spPr>
        <p:txBody>
          <a:bodyPr/>
          <a:lstStyle/>
          <a:p>
            <a:pPr lvl="0">
              <a:buClr>
                <a:schemeClr val="accent5">
                  <a:lumMod val="50000"/>
                </a:schemeClr>
              </a:buClr>
            </a:pPr>
            <a:r>
              <a:rPr lang="en-US" sz="2800" dirty="0">
                <a:latin typeface="Century Gothic" panose="020B0502020202020204" pitchFamily="34" charset="0"/>
              </a:rPr>
              <a:t>For ADA, Job Description and posting are both at issue</a:t>
            </a:r>
          </a:p>
          <a:p>
            <a:pPr lvl="0">
              <a:buClr>
                <a:schemeClr val="accent5">
                  <a:lumMod val="50000"/>
                </a:schemeClr>
              </a:buClr>
            </a:pPr>
            <a:r>
              <a:rPr lang="en-US" sz="2800" dirty="0">
                <a:latin typeface="Century Gothic" panose="020B0502020202020204" pitchFamily="34" charset="0"/>
              </a:rPr>
              <a:t>Automated Integration between JDs and ATS – easy win</a:t>
            </a:r>
          </a:p>
          <a:p>
            <a:pPr lvl="1">
              <a:buClr>
                <a:schemeClr val="accent5">
                  <a:lumMod val="50000"/>
                </a:schemeClr>
              </a:buClr>
              <a:buFont typeface="Courier New" panose="02070309020205020404" pitchFamily="49" charset="0"/>
              <a:buChar char="o"/>
            </a:pPr>
            <a:r>
              <a:rPr lang="en-US" sz="2000" dirty="0">
                <a:latin typeface="Century Gothic" panose="020B0502020202020204" pitchFamily="34" charset="0"/>
              </a:rPr>
              <a:t>Force consistency between JD and Posting</a:t>
            </a:r>
          </a:p>
        </p:txBody>
      </p:sp>
      <p:pic>
        <p:nvPicPr>
          <p:cNvPr id="4" name="Picture 3">
            <a:extLst>
              <a:ext uri="{FF2B5EF4-FFF2-40B4-BE49-F238E27FC236}">
                <a16:creationId xmlns:a16="http://schemas.microsoft.com/office/drawing/2014/main" id="{AB84881E-09FF-4F2E-B897-E278906BE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140" y="1600200"/>
            <a:ext cx="6407897" cy="3581400"/>
          </a:xfrm>
          <a:prstGeom prst="rect">
            <a:avLst/>
          </a:prstGeom>
        </p:spPr>
      </p:pic>
    </p:spTree>
    <p:extLst>
      <p:ext uri="{BB962C8B-B14F-4D97-AF65-F5344CB8AC3E}">
        <p14:creationId xmlns:p14="http://schemas.microsoft.com/office/powerpoint/2010/main" val="3874177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ADA: Reasonable Accommodations</a:t>
            </a:r>
          </a:p>
        </p:txBody>
      </p:sp>
      <p:sp>
        <p:nvSpPr>
          <p:cNvPr id="3" name="Content Placeholder 2"/>
          <p:cNvSpPr>
            <a:spLocks noGrp="1"/>
          </p:cNvSpPr>
          <p:nvPr>
            <p:ph idx="1"/>
          </p:nvPr>
        </p:nvSpPr>
        <p:spPr>
          <a:xfrm>
            <a:off x="642135" y="1295400"/>
            <a:ext cx="11049000" cy="4754563"/>
          </a:xfrm>
        </p:spPr>
        <p:txBody>
          <a:bodyPr/>
          <a:lstStyle/>
          <a:p>
            <a:pPr>
              <a:buClr>
                <a:schemeClr val="accent5">
                  <a:lumMod val="50000"/>
                </a:schemeClr>
              </a:buClr>
            </a:pPr>
            <a:r>
              <a:rPr lang="en-US" sz="1800" dirty="0"/>
              <a:t>A reasonable accommodation is “any modification or adjustment to a job or the work environment that will enable a qualified applicant or employee with a disability to participate in the application process or to perform essential job functions.”</a:t>
            </a:r>
          </a:p>
          <a:p>
            <a:pPr>
              <a:buClr>
                <a:schemeClr val="accent5">
                  <a:lumMod val="50000"/>
                </a:schemeClr>
              </a:buClr>
            </a:pPr>
            <a:r>
              <a:rPr lang="en-US" sz="1800" dirty="0"/>
              <a:t>Common accommodations may include: </a:t>
            </a:r>
          </a:p>
          <a:p>
            <a:pPr lvl="1">
              <a:buClr>
                <a:schemeClr val="accent5">
                  <a:lumMod val="50000"/>
                </a:schemeClr>
              </a:buClr>
              <a:buFont typeface="Wingdings" panose="05000000000000000000" pitchFamily="2" charset="2"/>
              <a:buChar char="§"/>
            </a:pPr>
            <a:r>
              <a:rPr lang="en-US" sz="1600" dirty="0"/>
              <a:t>making a facility accessible to individuals with disabilities</a:t>
            </a:r>
          </a:p>
          <a:p>
            <a:pPr lvl="1">
              <a:buClr>
                <a:schemeClr val="accent5">
                  <a:lumMod val="50000"/>
                </a:schemeClr>
              </a:buClr>
              <a:buFont typeface="Wingdings" panose="05000000000000000000" pitchFamily="2" charset="2"/>
              <a:buChar char="§"/>
            </a:pPr>
            <a:r>
              <a:rPr lang="en-US" sz="1600" dirty="0"/>
              <a:t>restructure a job or work schedule</a:t>
            </a:r>
          </a:p>
          <a:p>
            <a:pPr lvl="1">
              <a:buClr>
                <a:schemeClr val="accent5">
                  <a:lumMod val="50000"/>
                </a:schemeClr>
              </a:buClr>
              <a:buFont typeface="Wingdings" panose="05000000000000000000" pitchFamily="2" charset="2"/>
              <a:buChar char="§"/>
            </a:pPr>
            <a:r>
              <a:rPr lang="en-US" sz="1600" dirty="0"/>
              <a:t>modify equipment, tools, training procedures or other programs</a:t>
            </a:r>
          </a:p>
          <a:p>
            <a:pPr lvl="1">
              <a:buClr>
                <a:schemeClr val="accent5">
                  <a:lumMod val="50000"/>
                </a:schemeClr>
              </a:buClr>
              <a:buFont typeface="Wingdings" panose="05000000000000000000" pitchFamily="2" charset="2"/>
              <a:buChar char="§"/>
            </a:pPr>
            <a:r>
              <a:rPr lang="en-US" sz="1600" dirty="0"/>
              <a:t>provide qualified readers or interpreters</a:t>
            </a:r>
          </a:p>
          <a:p>
            <a:pPr>
              <a:buClr>
                <a:schemeClr val="accent5">
                  <a:lumMod val="50000"/>
                </a:schemeClr>
              </a:buClr>
            </a:pPr>
            <a:r>
              <a:rPr lang="en-US" sz="1800" dirty="0"/>
              <a:t>An employer does not have to provide reasonable accommodations if it would impose an “undue hardship.”</a:t>
            </a:r>
          </a:p>
          <a:p>
            <a:pPr>
              <a:buClr>
                <a:schemeClr val="accent5">
                  <a:lumMod val="50000"/>
                </a:schemeClr>
              </a:buClr>
            </a:pPr>
            <a:r>
              <a:rPr lang="en-US" sz="1800" dirty="0"/>
              <a:t>Undue Hardship is defined as an “action requiring significant difficulty or expense when considered in light of factors such as an employer’s size, financial resources, and the nature and structure of its operation.”</a:t>
            </a:r>
          </a:p>
          <a:p>
            <a:pPr>
              <a:buClr>
                <a:schemeClr val="accent5">
                  <a:lumMod val="50000"/>
                </a:schemeClr>
              </a:buClr>
            </a:pPr>
            <a:r>
              <a:rPr lang="en-US" sz="1800" dirty="0"/>
              <a:t>Employers do not have to sacrifice quality or lower production standards to make accommodations; nor do they have to provide the individual with personal use items such as glasses, hearing aids, walkers, etc.</a:t>
            </a:r>
          </a:p>
        </p:txBody>
      </p:sp>
    </p:spTree>
    <p:extLst>
      <p:ext uri="{BB962C8B-B14F-4D97-AF65-F5344CB8AC3E}">
        <p14:creationId xmlns:p14="http://schemas.microsoft.com/office/powerpoint/2010/main" val="3631201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ADA: Accommodation Examples</a:t>
            </a:r>
            <a:r>
              <a:rPr lang="en-US" sz="2800" dirty="0"/>
              <a:t>*</a:t>
            </a:r>
            <a:endParaRPr lang="en-US" sz="4000" dirty="0"/>
          </a:p>
        </p:txBody>
      </p:sp>
      <p:sp>
        <p:nvSpPr>
          <p:cNvPr id="3" name="Content Placeholder 2"/>
          <p:cNvSpPr>
            <a:spLocks noGrp="1"/>
          </p:cNvSpPr>
          <p:nvPr>
            <p:ph idx="1"/>
          </p:nvPr>
        </p:nvSpPr>
        <p:spPr>
          <a:xfrm>
            <a:off x="609600" y="1371601"/>
            <a:ext cx="9601200" cy="4754563"/>
          </a:xfrm>
        </p:spPr>
        <p:txBody>
          <a:bodyPr/>
          <a:lstStyle/>
          <a:p>
            <a:pPr>
              <a:buClr>
                <a:schemeClr val="accent5">
                  <a:lumMod val="50000"/>
                </a:schemeClr>
              </a:buClr>
            </a:pPr>
            <a:endParaRPr lang="en-US" sz="1600" dirty="0"/>
          </a:p>
          <a:p>
            <a:pPr>
              <a:buClr>
                <a:schemeClr val="accent5">
                  <a:lumMod val="50000"/>
                </a:schemeClr>
              </a:buClr>
            </a:pPr>
            <a:r>
              <a:rPr lang="en-US" dirty="0"/>
              <a:t>Computer Programmer with Diabetes</a:t>
            </a:r>
          </a:p>
          <a:p>
            <a:pPr>
              <a:buClr>
                <a:schemeClr val="accent5">
                  <a:lumMod val="50000"/>
                </a:schemeClr>
              </a:buClr>
            </a:pPr>
            <a:endParaRPr lang="en-US" dirty="0"/>
          </a:p>
          <a:p>
            <a:pPr>
              <a:buClr>
                <a:schemeClr val="accent5">
                  <a:lumMod val="50000"/>
                </a:schemeClr>
              </a:buClr>
            </a:pPr>
            <a:r>
              <a:rPr lang="en-US" dirty="0"/>
              <a:t>Food Services Manager with MS</a:t>
            </a:r>
          </a:p>
          <a:p>
            <a:pPr>
              <a:buClr>
                <a:schemeClr val="accent5">
                  <a:lumMod val="50000"/>
                </a:schemeClr>
              </a:buClr>
            </a:pPr>
            <a:endParaRPr lang="en-US" dirty="0"/>
          </a:p>
          <a:p>
            <a:pPr>
              <a:buClr>
                <a:schemeClr val="accent5">
                  <a:lumMod val="50000"/>
                </a:schemeClr>
              </a:buClr>
            </a:pPr>
            <a:r>
              <a:rPr lang="en-US" dirty="0"/>
              <a:t>A Sheet Metal Worker has a speech impairment. </a:t>
            </a:r>
          </a:p>
          <a:p>
            <a:pPr>
              <a:buClr>
                <a:schemeClr val="accent5">
                  <a:lumMod val="50000"/>
                </a:schemeClr>
              </a:buClr>
            </a:pPr>
            <a:endParaRPr lang="en-US" dirty="0"/>
          </a:p>
          <a:p>
            <a:pPr>
              <a:buClr>
                <a:schemeClr val="accent5">
                  <a:lumMod val="50000"/>
                </a:schemeClr>
              </a:buClr>
            </a:pPr>
            <a:endParaRPr lang="en-US" sz="1600" dirty="0"/>
          </a:p>
          <a:p>
            <a:pPr marL="0" indent="0" algn="r">
              <a:buNone/>
            </a:pPr>
            <a:endParaRPr lang="en-US" sz="1600" dirty="0"/>
          </a:p>
          <a:p>
            <a:pPr marL="0" indent="0" algn="r">
              <a:buNone/>
            </a:pPr>
            <a:endParaRPr lang="en-US" sz="1600" dirty="0"/>
          </a:p>
          <a:p>
            <a:pPr marL="0" indent="0" algn="r">
              <a:buNone/>
            </a:pPr>
            <a:endParaRPr lang="en-US" sz="1600" dirty="0"/>
          </a:p>
          <a:p>
            <a:pPr marL="0" indent="0" algn="r">
              <a:buNone/>
            </a:pPr>
            <a:r>
              <a:rPr lang="en-US" sz="1400" i="1" dirty="0"/>
              <a:t>*Job Accommodation Network http://Askjan.org</a:t>
            </a:r>
          </a:p>
        </p:txBody>
      </p:sp>
    </p:spTree>
    <p:extLst>
      <p:ext uri="{BB962C8B-B14F-4D97-AF65-F5344CB8AC3E}">
        <p14:creationId xmlns:p14="http://schemas.microsoft.com/office/powerpoint/2010/main" val="2661059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ADA: Client Results</a:t>
            </a:r>
          </a:p>
        </p:txBody>
      </p:sp>
      <p:sp>
        <p:nvSpPr>
          <p:cNvPr id="3" name="Content Placeholder 2"/>
          <p:cNvSpPr>
            <a:spLocks noGrp="1"/>
          </p:cNvSpPr>
          <p:nvPr>
            <p:ph idx="4294967295"/>
          </p:nvPr>
        </p:nvSpPr>
        <p:spPr>
          <a:xfrm>
            <a:off x="762000" y="1371600"/>
            <a:ext cx="10820400" cy="4495800"/>
          </a:xfrm>
          <a:prstGeom prst="rect">
            <a:avLst/>
          </a:prstGeom>
        </p:spPr>
        <p:txBody>
          <a:bodyPr/>
          <a:lstStyle/>
          <a:p>
            <a:r>
              <a:rPr lang="en-US" sz="2000" dirty="0">
                <a:latin typeface="Century Gothic" panose="020B0502020202020204" pitchFamily="34" charset="0"/>
              </a:rPr>
              <a:t>Provide written documentation of company’s efforts to be in compliance with ADA regulations</a:t>
            </a:r>
          </a:p>
          <a:p>
            <a:r>
              <a:rPr lang="en-US" sz="2000" dirty="0">
                <a:latin typeface="Century Gothic" panose="020B0502020202020204" pitchFamily="34" charset="0"/>
              </a:rPr>
              <a:t>Assist with conducting legally defensible job analysis</a:t>
            </a:r>
          </a:p>
          <a:p>
            <a:r>
              <a:rPr lang="en-US" sz="2000" dirty="0">
                <a:latin typeface="Century Gothic" panose="020B0502020202020204" pitchFamily="34" charset="0"/>
              </a:rPr>
              <a:t>Ensure completion of job description is consistent regardless of individual completing</a:t>
            </a:r>
          </a:p>
          <a:p>
            <a:r>
              <a:rPr lang="en-US" sz="2000" dirty="0">
                <a:latin typeface="Century Gothic" panose="020B0502020202020204" pitchFamily="34" charset="0"/>
              </a:rPr>
              <a:t>Assist in writing accurate job descriptions by providing examples that meet compliance standards</a:t>
            </a:r>
          </a:p>
          <a:p>
            <a:r>
              <a:rPr lang="en-US" sz="2000" dirty="0">
                <a:latin typeface="Century Gothic" panose="020B0502020202020204" pitchFamily="34" charset="0"/>
              </a:rPr>
              <a:t>Insure that all JDs are up to date and complete</a:t>
            </a:r>
          </a:p>
          <a:p>
            <a:r>
              <a:rPr lang="en-US" sz="2000" dirty="0">
                <a:latin typeface="Century Gothic" panose="020B0502020202020204" pitchFamily="34" charset="0"/>
              </a:rPr>
              <a:t>Standard Checklists for Physical Demands and working conditions</a:t>
            </a:r>
          </a:p>
          <a:p>
            <a:r>
              <a:rPr lang="en-US" sz="2000" dirty="0">
                <a:latin typeface="Century Gothic" panose="020B0502020202020204" pitchFamily="34" charset="0"/>
              </a:rPr>
              <a:t>Reporting to find missing data, gaps and/or outliers</a:t>
            </a:r>
          </a:p>
          <a:p>
            <a:r>
              <a:rPr lang="en-US" sz="2000" dirty="0">
                <a:latin typeface="Century Gothic" panose="020B0502020202020204" pitchFamily="34" charset="0"/>
              </a:rPr>
              <a:t>Mass updates to ensure consistency if changes to documentation are required</a:t>
            </a:r>
          </a:p>
          <a:p>
            <a:r>
              <a:rPr lang="en-US" sz="2000" dirty="0">
                <a:latin typeface="Century Gothic" panose="020B0502020202020204" pitchFamily="34" charset="0"/>
              </a:rPr>
              <a:t>Audit trail for changes and approvals</a:t>
            </a:r>
          </a:p>
          <a:p>
            <a:pPr>
              <a:defRPr/>
            </a:pPr>
            <a:endParaRPr lang="en-US" sz="2800" dirty="0">
              <a:solidFill>
                <a:srgbClr val="C00000"/>
              </a:solidFill>
            </a:endParaRPr>
          </a:p>
        </p:txBody>
      </p:sp>
    </p:spTree>
    <p:extLst>
      <p:ext uri="{BB962C8B-B14F-4D97-AF65-F5344CB8AC3E}">
        <p14:creationId xmlns:p14="http://schemas.microsoft.com/office/powerpoint/2010/main" val="22708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A9FE-0BD1-4399-8825-713C2F51CCB0}"/>
              </a:ext>
            </a:extLst>
          </p:cNvPr>
          <p:cNvSpPr>
            <a:spLocks noGrp="1"/>
          </p:cNvSpPr>
          <p:nvPr>
            <p:ph type="title"/>
          </p:nvPr>
        </p:nvSpPr>
        <p:spPr/>
        <p:txBody>
          <a:bodyPr/>
          <a:lstStyle/>
          <a:p>
            <a:r>
              <a:rPr lang="en-US" dirty="0"/>
              <a:t>FLSA: What’s The Risk</a:t>
            </a:r>
          </a:p>
        </p:txBody>
      </p:sp>
      <p:sp>
        <p:nvSpPr>
          <p:cNvPr id="3" name="Content Placeholder 2">
            <a:extLst>
              <a:ext uri="{FF2B5EF4-FFF2-40B4-BE49-F238E27FC236}">
                <a16:creationId xmlns:a16="http://schemas.microsoft.com/office/drawing/2014/main" id="{B102E174-84DE-4927-8085-2CF68D6C78B8}"/>
              </a:ext>
            </a:extLst>
          </p:cNvPr>
          <p:cNvSpPr>
            <a:spLocks noGrp="1"/>
          </p:cNvSpPr>
          <p:nvPr>
            <p:ph idx="1"/>
          </p:nvPr>
        </p:nvSpPr>
        <p:spPr>
          <a:xfrm>
            <a:off x="613881" y="1524000"/>
            <a:ext cx="11241974" cy="4343204"/>
          </a:xfrm>
        </p:spPr>
        <p:txBody>
          <a:bodyPr/>
          <a:lstStyle/>
          <a:p>
            <a:r>
              <a:rPr lang="en-US" sz="2800" dirty="0"/>
              <a:t>2016 had the second-highest number of wage and hour cases ever filed</a:t>
            </a:r>
          </a:p>
          <a:p>
            <a:r>
              <a:rPr lang="en-US" sz="2800" dirty="0"/>
              <a:t>AND the settlement valuation has </a:t>
            </a:r>
            <a:r>
              <a:rPr lang="en-US" sz="2800" b="1" dirty="0"/>
              <a:t>more than tripled over the last two years.</a:t>
            </a:r>
          </a:p>
          <a:p>
            <a:pPr lvl="1"/>
            <a:r>
              <a:rPr lang="en-US" sz="2400" dirty="0"/>
              <a:t>The value of the top 10 settlements hit </a:t>
            </a:r>
            <a:r>
              <a:rPr lang="en-US" sz="2400" b="1" dirty="0"/>
              <a:t>$695.5 million in 2016</a:t>
            </a:r>
            <a:r>
              <a:rPr lang="en-US" sz="2400" dirty="0"/>
              <a:t> </a:t>
            </a:r>
          </a:p>
          <a:p>
            <a:r>
              <a:rPr lang="en-US" sz="2800" dirty="0"/>
              <a:t>Make sure you classify employees properly </a:t>
            </a:r>
          </a:p>
        </p:txBody>
      </p:sp>
    </p:spTree>
    <p:extLst>
      <p:ext uri="{BB962C8B-B14F-4D97-AF65-F5344CB8AC3E}">
        <p14:creationId xmlns:p14="http://schemas.microsoft.com/office/powerpoint/2010/main" val="473428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75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50A4D3-9B02-4298-A58A-B72F96FF959D}"/>
              </a:ext>
            </a:extLst>
          </p:cNvPr>
          <p:cNvSpPr>
            <a:spLocks noGrp="1"/>
          </p:cNvSpPr>
          <p:nvPr>
            <p:ph type="title"/>
          </p:nvPr>
        </p:nvSpPr>
        <p:spPr>
          <a:xfrm>
            <a:off x="852263" y="602900"/>
            <a:ext cx="10515600" cy="994880"/>
          </a:xfrm>
        </p:spPr>
        <p:txBody>
          <a:bodyPr>
            <a:normAutofit fontScale="90000"/>
          </a:bodyPr>
          <a:lstStyle/>
          <a:p>
            <a:r>
              <a:rPr lang="en-US" sz="4900" dirty="0"/>
              <a:t>Why Managing Job Descriptions</a:t>
            </a:r>
            <a:br>
              <a:rPr lang="en-US" sz="2800" dirty="0"/>
            </a:br>
            <a:r>
              <a:rPr lang="en-US" sz="2400" dirty="0"/>
              <a:t>A Critical Issue for Strategic HR/Compensation</a:t>
            </a:r>
            <a:endParaRPr lang="en-US" dirty="0"/>
          </a:p>
        </p:txBody>
      </p:sp>
      <p:grpSp>
        <p:nvGrpSpPr>
          <p:cNvPr id="2" name="Group 1">
            <a:extLst>
              <a:ext uri="{FF2B5EF4-FFF2-40B4-BE49-F238E27FC236}">
                <a16:creationId xmlns:a16="http://schemas.microsoft.com/office/drawing/2014/main" id="{828F1F92-56F0-42B9-B1AD-B6E7482242DE}"/>
              </a:ext>
            </a:extLst>
          </p:cNvPr>
          <p:cNvGrpSpPr/>
          <p:nvPr/>
        </p:nvGrpSpPr>
        <p:grpSpPr>
          <a:xfrm>
            <a:off x="3458165" y="3440941"/>
            <a:ext cx="5011308" cy="2306777"/>
            <a:chOff x="3458165" y="3941685"/>
            <a:chExt cx="5011308" cy="2306777"/>
          </a:xfrm>
        </p:grpSpPr>
        <p:pic>
          <p:nvPicPr>
            <p:cNvPr id="6" name="Picture 5">
              <a:extLst>
                <a:ext uri="{FF2B5EF4-FFF2-40B4-BE49-F238E27FC236}">
                  <a16:creationId xmlns:a16="http://schemas.microsoft.com/office/drawing/2014/main" id="{D83A65C9-1419-4B01-A11E-7BF1A4282791}"/>
                </a:ext>
              </a:extLst>
            </p:cNvPr>
            <p:cNvPicPr>
              <a:picLocks noChangeAspect="1"/>
            </p:cNvPicPr>
            <p:nvPr/>
          </p:nvPicPr>
          <p:blipFill>
            <a:blip r:embed="rId4">
              <a:duotone>
                <a:prstClr val="black"/>
                <a:srgbClr val="01AAA4">
                  <a:tint val="45000"/>
                  <a:satMod val="400000"/>
                </a:srgbClr>
              </a:duotone>
              <a:extLst>
                <a:ext uri="{28A0092B-C50C-407E-A947-70E740481C1C}">
                  <a14:useLocalDpi xmlns:a14="http://schemas.microsoft.com/office/drawing/2010/main" val="0"/>
                </a:ext>
              </a:extLst>
            </a:blip>
            <a:stretch>
              <a:fillRect/>
            </a:stretch>
          </p:blipFill>
          <p:spPr>
            <a:xfrm>
              <a:off x="4905547" y="3941685"/>
              <a:ext cx="2044375" cy="2044376"/>
            </a:xfrm>
            <a:prstGeom prst="rect">
              <a:avLst/>
            </a:prstGeom>
          </p:spPr>
        </p:pic>
        <p:sp>
          <p:nvSpPr>
            <p:cNvPr id="7" name="TextBox 6">
              <a:extLst>
                <a:ext uri="{FF2B5EF4-FFF2-40B4-BE49-F238E27FC236}">
                  <a16:creationId xmlns:a16="http://schemas.microsoft.com/office/drawing/2014/main" id="{27FC9D2C-C760-42C4-A504-BAA83727CA3D}"/>
                </a:ext>
              </a:extLst>
            </p:cNvPr>
            <p:cNvSpPr txBox="1"/>
            <p:nvPr/>
          </p:nvSpPr>
          <p:spPr>
            <a:xfrm>
              <a:off x="3458165" y="5879130"/>
              <a:ext cx="501130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clear understanding of the Job is </a:t>
              </a:r>
              <a:r>
                <a:rPr kumimoji="0" lang="en-US" sz="1800" b="1" i="1" u="none" strike="noStrike" kern="1200" cap="none" spc="0" normalizeH="0" baseline="0" noProof="0" dirty="0">
                  <a:ln>
                    <a:noFill/>
                  </a:ln>
                  <a:solidFill>
                    <a:srgbClr val="E6505B"/>
                  </a:solidFill>
                  <a:effectLst/>
                  <a:uLnTx/>
                  <a:uFillTx/>
                  <a:latin typeface="Century Gothic" panose="020B0502020202020204" pitchFamily="34" charset="0"/>
                  <a:ea typeface="+mn-ea"/>
                  <a:cs typeface="+mn-cs"/>
                </a:rPr>
                <a:t>Required</a:t>
              </a:r>
              <a:r>
                <a:rPr kumimoji="0" lang="en-US" sz="16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a:t>
              </a:r>
            </a:p>
          </p:txBody>
        </p:sp>
      </p:grpSp>
      <p:grpSp>
        <p:nvGrpSpPr>
          <p:cNvPr id="8" name="Group 7">
            <a:extLst>
              <a:ext uri="{FF2B5EF4-FFF2-40B4-BE49-F238E27FC236}">
                <a16:creationId xmlns:a16="http://schemas.microsoft.com/office/drawing/2014/main" id="{44E036E3-10B7-4227-9339-527CEBAFB899}"/>
              </a:ext>
            </a:extLst>
          </p:cNvPr>
          <p:cNvGrpSpPr/>
          <p:nvPr/>
        </p:nvGrpSpPr>
        <p:grpSpPr>
          <a:xfrm>
            <a:off x="1473091" y="4751576"/>
            <a:ext cx="1538425" cy="899122"/>
            <a:chOff x="7970" y="4539253"/>
            <a:chExt cx="2198268" cy="1284763"/>
          </a:xfrm>
        </p:grpSpPr>
        <p:sp>
          <p:nvSpPr>
            <p:cNvPr id="9" name="TextBox 8">
              <a:extLst>
                <a:ext uri="{FF2B5EF4-FFF2-40B4-BE49-F238E27FC236}">
                  <a16:creationId xmlns:a16="http://schemas.microsoft.com/office/drawing/2014/main" id="{A236689A-423C-4F8F-AC4C-4825A2611336}"/>
                </a:ext>
              </a:extLst>
            </p:cNvPr>
            <p:cNvSpPr txBox="1"/>
            <p:nvPr/>
          </p:nvSpPr>
          <p:spPr>
            <a:xfrm>
              <a:off x="7970" y="5496816"/>
              <a:ext cx="2198268" cy="3272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Recruit the right people</a:t>
              </a:r>
            </a:p>
          </p:txBody>
        </p:sp>
        <p:pic>
          <p:nvPicPr>
            <p:cNvPr id="10" name="Picture 9">
              <a:extLst>
                <a:ext uri="{FF2B5EF4-FFF2-40B4-BE49-F238E27FC236}">
                  <a16:creationId xmlns:a16="http://schemas.microsoft.com/office/drawing/2014/main" id="{70EBEBB8-9D22-4341-847C-89A2BAFB942A}"/>
                </a:ext>
              </a:extLst>
            </p:cNvPr>
            <p:cNvPicPr>
              <a:picLocks noChangeAspect="1"/>
            </p:cNvPicPr>
            <p:nvPr/>
          </p:nvPicPr>
          <p:blipFill>
            <a:blip r:embed="rId5" cstate="print">
              <a:duotone>
                <a:prstClr val="black"/>
                <a:srgbClr val="01AAA4">
                  <a:tint val="45000"/>
                  <a:satMod val="400000"/>
                </a:srgbClr>
              </a:duotone>
              <a:extLst>
                <a:ext uri="{28A0092B-C50C-407E-A947-70E740481C1C}">
                  <a14:useLocalDpi xmlns:a14="http://schemas.microsoft.com/office/drawing/2010/main" val="0"/>
                </a:ext>
              </a:extLst>
            </a:blip>
            <a:stretch>
              <a:fillRect/>
            </a:stretch>
          </p:blipFill>
          <p:spPr>
            <a:xfrm>
              <a:off x="559456" y="4539253"/>
              <a:ext cx="1074122" cy="1074122"/>
            </a:xfrm>
            <a:prstGeom prst="rect">
              <a:avLst/>
            </a:prstGeom>
          </p:spPr>
        </p:pic>
      </p:grpSp>
      <p:grpSp>
        <p:nvGrpSpPr>
          <p:cNvPr id="11" name="Group 10">
            <a:extLst>
              <a:ext uri="{FF2B5EF4-FFF2-40B4-BE49-F238E27FC236}">
                <a16:creationId xmlns:a16="http://schemas.microsoft.com/office/drawing/2014/main" id="{9A2081CF-A6FE-4E0F-9BAE-16919405AA85}"/>
              </a:ext>
            </a:extLst>
          </p:cNvPr>
          <p:cNvGrpSpPr/>
          <p:nvPr/>
        </p:nvGrpSpPr>
        <p:grpSpPr>
          <a:xfrm>
            <a:off x="1502270" y="3949126"/>
            <a:ext cx="2070854" cy="862435"/>
            <a:chOff x="346209" y="3665778"/>
            <a:chExt cx="3121880" cy="1300147"/>
          </a:xfrm>
        </p:grpSpPr>
        <p:pic>
          <p:nvPicPr>
            <p:cNvPr id="12" name="Picture 11">
              <a:extLst>
                <a:ext uri="{FF2B5EF4-FFF2-40B4-BE49-F238E27FC236}">
                  <a16:creationId xmlns:a16="http://schemas.microsoft.com/office/drawing/2014/main" id="{010ED3D1-9CA3-46AC-8219-22D78A5F643E}"/>
                </a:ext>
              </a:extLst>
            </p:cNvPr>
            <p:cNvPicPr>
              <a:picLocks noChangeAspect="1"/>
            </p:cNvPicPr>
            <p:nvPr/>
          </p:nvPicPr>
          <p:blipFill>
            <a:blip r:embed="rId6" cstate="print">
              <a:duotone>
                <a:prstClr val="black"/>
                <a:srgbClr val="01AAA4">
                  <a:tint val="45000"/>
                  <a:satMod val="400000"/>
                </a:srgbClr>
              </a:duotone>
              <a:extLst>
                <a:ext uri="{28A0092B-C50C-407E-A947-70E740481C1C}">
                  <a14:useLocalDpi xmlns:a14="http://schemas.microsoft.com/office/drawing/2010/main" val="0"/>
                </a:ext>
              </a:extLst>
            </a:blip>
            <a:stretch>
              <a:fillRect/>
            </a:stretch>
          </p:blipFill>
          <p:spPr>
            <a:xfrm>
              <a:off x="1530213" y="3665778"/>
              <a:ext cx="822284" cy="822282"/>
            </a:xfrm>
            <a:prstGeom prst="rect">
              <a:avLst/>
            </a:prstGeom>
          </p:spPr>
        </p:pic>
        <p:sp>
          <p:nvSpPr>
            <p:cNvPr id="13" name="TextBox 12">
              <a:extLst>
                <a:ext uri="{FF2B5EF4-FFF2-40B4-BE49-F238E27FC236}">
                  <a16:creationId xmlns:a16="http://schemas.microsoft.com/office/drawing/2014/main" id="{A0E25FB5-23EC-4365-ACE8-D9B379C5B692}"/>
                </a:ext>
              </a:extLst>
            </p:cNvPr>
            <p:cNvSpPr txBox="1"/>
            <p:nvPr/>
          </p:nvSpPr>
          <p:spPr>
            <a:xfrm>
              <a:off x="346209" y="4339549"/>
              <a:ext cx="3121880" cy="626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Evaluate employee productivity &amp; performance</a:t>
              </a:r>
            </a:p>
          </p:txBody>
        </p:sp>
      </p:grpSp>
      <p:grpSp>
        <p:nvGrpSpPr>
          <p:cNvPr id="14" name="Group 13">
            <a:extLst>
              <a:ext uri="{FF2B5EF4-FFF2-40B4-BE49-F238E27FC236}">
                <a16:creationId xmlns:a16="http://schemas.microsoft.com/office/drawing/2014/main" id="{AA82286D-965D-4D67-834C-E41483C64F9E}"/>
              </a:ext>
            </a:extLst>
          </p:cNvPr>
          <p:cNvGrpSpPr/>
          <p:nvPr/>
        </p:nvGrpSpPr>
        <p:grpSpPr>
          <a:xfrm>
            <a:off x="4511956" y="1871681"/>
            <a:ext cx="1781899" cy="1041779"/>
            <a:chOff x="1173288" y="3496128"/>
            <a:chExt cx="2555552" cy="1494093"/>
          </a:xfrm>
        </p:grpSpPr>
        <p:pic>
          <p:nvPicPr>
            <p:cNvPr id="15" name="Picture 14">
              <a:extLst>
                <a:ext uri="{FF2B5EF4-FFF2-40B4-BE49-F238E27FC236}">
                  <a16:creationId xmlns:a16="http://schemas.microsoft.com/office/drawing/2014/main" id="{C0250D71-DE0C-407D-B0BB-6AB39ED88226}"/>
                </a:ext>
              </a:extLst>
            </p:cNvPr>
            <p:cNvPicPr>
              <a:picLocks noChangeAspect="1"/>
            </p:cNvPicPr>
            <p:nvPr/>
          </p:nvPicPr>
          <p:blipFill rotWithShape="1">
            <a:blip r:embed="rId7" cstate="print">
              <a:duotone>
                <a:prstClr val="black"/>
                <a:srgbClr val="01AAA4">
                  <a:tint val="45000"/>
                  <a:satMod val="400000"/>
                </a:srgbClr>
              </a:duotone>
              <a:extLst>
                <a:ext uri="{28A0092B-C50C-407E-A947-70E740481C1C}">
                  <a14:useLocalDpi xmlns:a14="http://schemas.microsoft.com/office/drawing/2010/main" val="0"/>
                </a:ext>
              </a:extLst>
            </a:blip>
            <a:srcRect l="19314" t="24247" r="22074" b="20406"/>
            <a:stretch/>
          </p:blipFill>
          <p:spPr>
            <a:xfrm>
              <a:off x="2122967" y="3496128"/>
              <a:ext cx="760987" cy="718595"/>
            </a:xfrm>
            <a:prstGeom prst="rect">
              <a:avLst/>
            </a:prstGeom>
          </p:spPr>
        </p:pic>
        <p:sp>
          <p:nvSpPr>
            <p:cNvPr id="16" name="TextBox 15">
              <a:extLst>
                <a:ext uri="{FF2B5EF4-FFF2-40B4-BE49-F238E27FC236}">
                  <a16:creationId xmlns:a16="http://schemas.microsoft.com/office/drawing/2014/main" id="{188FADDA-709E-4385-87FD-837AA16282CB}"/>
                </a:ext>
              </a:extLst>
            </p:cNvPr>
            <p:cNvSpPr txBox="1"/>
            <p:nvPr/>
          </p:nvSpPr>
          <p:spPr>
            <a:xfrm>
              <a:off x="1173288" y="4162586"/>
              <a:ext cx="2555552" cy="827635"/>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Protect your company from regulatory sanction </a:t>
              </a:r>
              <a:b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FLSA, ADA, Equal Pay</a:t>
              </a:r>
            </a:p>
          </p:txBody>
        </p:sp>
      </p:grpSp>
      <p:grpSp>
        <p:nvGrpSpPr>
          <p:cNvPr id="17" name="Group 16">
            <a:extLst>
              <a:ext uri="{FF2B5EF4-FFF2-40B4-BE49-F238E27FC236}">
                <a16:creationId xmlns:a16="http://schemas.microsoft.com/office/drawing/2014/main" id="{7340AA75-1CA4-492C-88EF-CFF1705126A2}"/>
              </a:ext>
            </a:extLst>
          </p:cNvPr>
          <p:cNvGrpSpPr/>
          <p:nvPr/>
        </p:nvGrpSpPr>
        <p:grpSpPr>
          <a:xfrm>
            <a:off x="2352793" y="2874134"/>
            <a:ext cx="1596202" cy="1146470"/>
            <a:chOff x="2775050" y="1234580"/>
            <a:chExt cx="2209471" cy="1586950"/>
          </a:xfrm>
        </p:grpSpPr>
        <p:pic>
          <p:nvPicPr>
            <p:cNvPr id="18" name="Picture 17">
              <a:extLst>
                <a:ext uri="{FF2B5EF4-FFF2-40B4-BE49-F238E27FC236}">
                  <a16:creationId xmlns:a16="http://schemas.microsoft.com/office/drawing/2014/main" id="{98B8955F-2730-4F79-AB88-3899A31C5A43}"/>
                </a:ext>
              </a:extLst>
            </p:cNvPr>
            <p:cNvPicPr>
              <a:picLocks noChangeAspect="1"/>
            </p:cNvPicPr>
            <p:nvPr/>
          </p:nvPicPr>
          <p:blipFill>
            <a:blip r:embed="rId8" cstate="print">
              <a:duotone>
                <a:prstClr val="black"/>
                <a:srgbClr val="01AAA4">
                  <a:tint val="45000"/>
                  <a:satMod val="400000"/>
                </a:srgbClr>
              </a:duotone>
              <a:extLst>
                <a:ext uri="{28A0092B-C50C-407E-A947-70E740481C1C}">
                  <a14:useLocalDpi xmlns:a14="http://schemas.microsoft.com/office/drawing/2010/main" val="0"/>
                </a:ext>
              </a:extLst>
            </a:blip>
            <a:stretch>
              <a:fillRect/>
            </a:stretch>
          </p:blipFill>
          <p:spPr>
            <a:xfrm flipH="1">
              <a:off x="3298760" y="1234580"/>
              <a:ext cx="1162050" cy="1162050"/>
            </a:xfrm>
            <a:prstGeom prst="rect">
              <a:avLst/>
            </a:prstGeom>
          </p:spPr>
        </p:pic>
        <p:sp>
          <p:nvSpPr>
            <p:cNvPr id="19" name="TextBox 18">
              <a:extLst>
                <a:ext uri="{FF2B5EF4-FFF2-40B4-BE49-F238E27FC236}">
                  <a16:creationId xmlns:a16="http://schemas.microsoft.com/office/drawing/2014/main" id="{FB941D1B-E3B1-4134-B8FA-DE58271364BE}"/>
                </a:ext>
              </a:extLst>
            </p:cNvPr>
            <p:cNvSpPr txBox="1"/>
            <p:nvPr/>
          </p:nvSpPr>
          <p:spPr>
            <a:xfrm>
              <a:off x="2775050" y="2246396"/>
              <a:ext cx="2209471" cy="575134"/>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Identify and retain top performers</a:t>
              </a:r>
            </a:p>
          </p:txBody>
        </p:sp>
      </p:grpSp>
      <p:grpSp>
        <p:nvGrpSpPr>
          <p:cNvPr id="20" name="Group 19">
            <a:extLst>
              <a:ext uri="{FF2B5EF4-FFF2-40B4-BE49-F238E27FC236}">
                <a16:creationId xmlns:a16="http://schemas.microsoft.com/office/drawing/2014/main" id="{A7737026-2DB6-448E-B90C-547C9663D749}"/>
              </a:ext>
            </a:extLst>
          </p:cNvPr>
          <p:cNvGrpSpPr/>
          <p:nvPr/>
        </p:nvGrpSpPr>
        <p:grpSpPr>
          <a:xfrm>
            <a:off x="3268922" y="2211519"/>
            <a:ext cx="1596202" cy="1055037"/>
            <a:chOff x="4288077" y="2153319"/>
            <a:chExt cx="2253074" cy="1489209"/>
          </a:xfrm>
        </p:grpSpPr>
        <p:pic>
          <p:nvPicPr>
            <p:cNvPr id="21" name="Picture 20">
              <a:extLst>
                <a:ext uri="{FF2B5EF4-FFF2-40B4-BE49-F238E27FC236}">
                  <a16:creationId xmlns:a16="http://schemas.microsoft.com/office/drawing/2014/main" id="{ACA1FCB8-1129-41CE-86C5-A73261DD7057}"/>
                </a:ext>
              </a:extLst>
            </p:cNvPr>
            <p:cNvPicPr>
              <a:picLocks noChangeAspect="1"/>
            </p:cNvPicPr>
            <p:nvPr/>
          </p:nvPicPr>
          <p:blipFill rotWithShape="1">
            <a:blip r:embed="rId9" cstate="print">
              <a:duotone>
                <a:prstClr val="black"/>
                <a:srgbClr val="01AAA4">
                  <a:tint val="45000"/>
                  <a:satMod val="400000"/>
                </a:srgbClr>
              </a:duotone>
              <a:extLst>
                <a:ext uri="{28A0092B-C50C-407E-A947-70E740481C1C}">
                  <a14:useLocalDpi xmlns:a14="http://schemas.microsoft.com/office/drawing/2010/main" val="0"/>
                </a:ext>
              </a:extLst>
            </a:blip>
            <a:srcRect l="15391" t="11886" r="21202" b="3052"/>
            <a:stretch/>
          </p:blipFill>
          <p:spPr>
            <a:xfrm flipH="1">
              <a:off x="4948820" y="2153319"/>
              <a:ext cx="766705" cy="990600"/>
            </a:xfrm>
            <a:prstGeom prst="rect">
              <a:avLst/>
            </a:prstGeom>
          </p:spPr>
        </p:pic>
        <p:sp>
          <p:nvSpPr>
            <p:cNvPr id="22" name="TextBox 21">
              <a:extLst>
                <a:ext uri="{FF2B5EF4-FFF2-40B4-BE49-F238E27FC236}">
                  <a16:creationId xmlns:a16="http://schemas.microsoft.com/office/drawing/2014/main" id="{78C89A4C-5B21-4703-8CB1-F2C69693B063}"/>
                </a:ext>
              </a:extLst>
            </p:cNvPr>
            <p:cNvSpPr txBox="1"/>
            <p:nvPr/>
          </p:nvSpPr>
          <p:spPr>
            <a:xfrm>
              <a:off x="4288077" y="3056043"/>
              <a:ext cx="2253074" cy="586485"/>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Identify and manage bottom performers</a:t>
              </a:r>
            </a:p>
          </p:txBody>
        </p:sp>
      </p:grpSp>
      <p:grpSp>
        <p:nvGrpSpPr>
          <p:cNvPr id="23" name="Group 22">
            <a:extLst>
              <a:ext uri="{FF2B5EF4-FFF2-40B4-BE49-F238E27FC236}">
                <a16:creationId xmlns:a16="http://schemas.microsoft.com/office/drawing/2014/main" id="{1EF096B9-D58E-49CE-8FF0-2B40AED5D2A1}"/>
              </a:ext>
            </a:extLst>
          </p:cNvPr>
          <p:cNvGrpSpPr/>
          <p:nvPr/>
        </p:nvGrpSpPr>
        <p:grpSpPr>
          <a:xfrm>
            <a:off x="6058973" y="1851815"/>
            <a:ext cx="1781899" cy="1003444"/>
            <a:chOff x="5964862" y="2798317"/>
            <a:chExt cx="2215349" cy="1416851"/>
          </a:xfrm>
        </p:grpSpPr>
        <p:pic>
          <p:nvPicPr>
            <p:cNvPr id="24" name="Picture 23">
              <a:extLst>
                <a:ext uri="{FF2B5EF4-FFF2-40B4-BE49-F238E27FC236}">
                  <a16:creationId xmlns:a16="http://schemas.microsoft.com/office/drawing/2014/main" id="{0B388266-5BAD-4B55-8596-25BA2BF8939B}"/>
                </a:ext>
              </a:extLst>
            </p:cNvPr>
            <p:cNvPicPr>
              <a:picLocks noChangeAspect="1"/>
            </p:cNvPicPr>
            <p:nvPr/>
          </p:nvPicPr>
          <p:blipFill rotWithShape="1">
            <a:blip r:embed="rId10" cstate="print">
              <a:duotone>
                <a:prstClr val="black"/>
                <a:srgbClr val="01AAA4">
                  <a:tint val="45000"/>
                  <a:satMod val="400000"/>
                </a:srgbClr>
              </a:duotone>
              <a:extLst>
                <a:ext uri="{28A0092B-C50C-407E-A947-70E740481C1C}">
                  <a14:useLocalDpi xmlns:a14="http://schemas.microsoft.com/office/drawing/2010/main" val="0"/>
                </a:ext>
              </a:extLst>
            </a:blip>
            <a:srcRect l="14800" t="29530" r="17833" b="13034"/>
            <a:stretch/>
          </p:blipFill>
          <p:spPr>
            <a:xfrm>
              <a:off x="6630265" y="2798317"/>
              <a:ext cx="718504" cy="651342"/>
            </a:xfrm>
            <a:prstGeom prst="rect">
              <a:avLst/>
            </a:prstGeom>
          </p:spPr>
        </p:pic>
        <p:sp>
          <p:nvSpPr>
            <p:cNvPr id="25" name="TextBox 24">
              <a:extLst>
                <a:ext uri="{FF2B5EF4-FFF2-40B4-BE49-F238E27FC236}">
                  <a16:creationId xmlns:a16="http://schemas.microsoft.com/office/drawing/2014/main" id="{F68C436F-4E28-4E81-99E1-598F455D239B}"/>
                </a:ext>
              </a:extLst>
            </p:cNvPr>
            <p:cNvSpPr txBox="1"/>
            <p:nvPr/>
          </p:nvSpPr>
          <p:spPr>
            <a:xfrm>
              <a:off x="5964862" y="3400338"/>
              <a:ext cx="2215349" cy="814830"/>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Benchmark/Evaluate jobs to compensate employees fairly </a:t>
              </a:r>
            </a:p>
          </p:txBody>
        </p:sp>
      </p:grpSp>
      <p:grpSp>
        <p:nvGrpSpPr>
          <p:cNvPr id="26" name="Group 25">
            <a:extLst>
              <a:ext uri="{FF2B5EF4-FFF2-40B4-BE49-F238E27FC236}">
                <a16:creationId xmlns:a16="http://schemas.microsoft.com/office/drawing/2014/main" id="{448EB877-975C-4FD8-8CEF-341FC9999722}"/>
              </a:ext>
            </a:extLst>
          </p:cNvPr>
          <p:cNvGrpSpPr/>
          <p:nvPr/>
        </p:nvGrpSpPr>
        <p:grpSpPr>
          <a:xfrm>
            <a:off x="7262588" y="2404397"/>
            <a:ext cx="1596202" cy="837570"/>
            <a:chOff x="6273365" y="4137542"/>
            <a:chExt cx="2544070" cy="1334941"/>
          </a:xfrm>
        </p:grpSpPr>
        <p:pic>
          <p:nvPicPr>
            <p:cNvPr id="27" name="Picture 26">
              <a:extLst>
                <a:ext uri="{FF2B5EF4-FFF2-40B4-BE49-F238E27FC236}">
                  <a16:creationId xmlns:a16="http://schemas.microsoft.com/office/drawing/2014/main" id="{A1C0F1A0-7273-4E79-A120-9576D2B43519}"/>
                </a:ext>
              </a:extLst>
            </p:cNvPr>
            <p:cNvPicPr>
              <a:picLocks noChangeAspect="1"/>
            </p:cNvPicPr>
            <p:nvPr/>
          </p:nvPicPr>
          <p:blipFill rotWithShape="1">
            <a:blip r:embed="rId11" cstate="print">
              <a:duotone>
                <a:prstClr val="black"/>
                <a:srgbClr val="01AAA4">
                  <a:tint val="45000"/>
                  <a:satMod val="400000"/>
                </a:srgbClr>
              </a:duotone>
              <a:extLst>
                <a:ext uri="{28A0092B-C50C-407E-A947-70E740481C1C}">
                  <a14:useLocalDpi xmlns:a14="http://schemas.microsoft.com/office/drawing/2010/main" val="0"/>
                </a:ext>
              </a:extLst>
            </a:blip>
            <a:srcRect l="27000" t="21986" r="27959" b="23257"/>
            <a:stretch/>
          </p:blipFill>
          <p:spPr>
            <a:xfrm>
              <a:off x="7141298" y="4137542"/>
              <a:ext cx="591087" cy="718594"/>
            </a:xfrm>
            <a:prstGeom prst="rect">
              <a:avLst/>
            </a:prstGeom>
          </p:spPr>
        </p:pic>
        <p:sp>
          <p:nvSpPr>
            <p:cNvPr id="28" name="TextBox 27">
              <a:extLst>
                <a:ext uri="{FF2B5EF4-FFF2-40B4-BE49-F238E27FC236}">
                  <a16:creationId xmlns:a16="http://schemas.microsoft.com/office/drawing/2014/main" id="{124D209C-8371-40A0-AAAD-B0955EF8518C}"/>
                </a:ext>
              </a:extLst>
            </p:cNvPr>
            <p:cNvSpPr txBox="1"/>
            <p:nvPr/>
          </p:nvSpPr>
          <p:spPr>
            <a:xfrm>
              <a:off x="6273365" y="4810251"/>
              <a:ext cx="2544070" cy="662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Develop an equitable salary structure</a:t>
              </a:r>
            </a:p>
          </p:txBody>
        </p:sp>
      </p:grpSp>
      <p:grpSp>
        <p:nvGrpSpPr>
          <p:cNvPr id="29" name="Group 28">
            <a:extLst>
              <a:ext uri="{FF2B5EF4-FFF2-40B4-BE49-F238E27FC236}">
                <a16:creationId xmlns:a16="http://schemas.microsoft.com/office/drawing/2014/main" id="{2A8B2D70-A534-40B8-8A0D-5170F03FA174}"/>
              </a:ext>
            </a:extLst>
          </p:cNvPr>
          <p:cNvGrpSpPr/>
          <p:nvPr/>
        </p:nvGrpSpPr>
        <p:grpSpPr>
          <a:xfrm>
            <a:off x="7861166" y="3042237"/>
            <a:ext cx="1992837" cy="858756"/>
            <a:chOff x="6435613" y="4248262"/>
            <a:chExt cx="2209800" cy="952249"/>
          </a:xfrm>
        </p:grpSpPr>
        <p:pic>
          <p:nvPicPr>
            <p:cNvPr id="30" name="Picture 29">
              <a:extLst>
                <a:ext uri="{FF2B5EF4-FFF2-40B4-BE49-F238E27FC236}">
                  <a16:creationId xmlns:a16="http://schemas.microsoft.com/office/drawing/2014/main" id="{53DCBDD7-E486-4D13-A1AE-27E488FFE84E}"/>
                </a:ext>
              </a:extLst>
            </p:cNvPr>
            <p:cNvPicPr>
              <a:picLocks noChangeAspect="1"/>
            </p:cNvPicPr>
            <p:nvPr/>
          </p:nvPicPr>
          <p:blipFill rotWithShape="1">
            <a:blip r:embed="rId12" cstate="print">
              <a:duotone>
                <a:prstClr val="black"/>
                <a:srgbClr val="01AAA4">
                  <a:tint val="45000"/>
                  <a:satMod val="400000"/>
                </a:srgbClr>
              </a:duotone>
              <a:extLst>
                <a:ext uri="{28A0092B-C50C-407E-A947-70E740481C1C}">
                  <a14:useLocalDpi xmlns:a14="http://schemas.microsoft.com/office/drawing/2010/main" val="0"/>
                </a:ext>
              </a:extLst>
            </a:blip>
            <a:srcRect l="21200" t="26465" r="24031" b="14031"/>
            <a:stretch/>
          </p:blipFill>
          <p:spPr>
            <a:xfrm>
              <a:off x="7218290" y="4248262"/>
              <a:ext cx="533400" cy="579507"/>
            </a:xfrm>
            <a:prstGeom prst="rect">
              <a:avLst/>
            </a:prstGeom>
          </p:spPr>
        </p:pic>
        <p:sp>
          <p:nvSpPr>
            <p:cNvPr id="31" name="TextBox 30">
              <a:extLst>
                <a:ext uri="{FF2B5EF4-FFF2-40B4-BE49-F238E27FC236}">
                  <a16:creationId xmlns:a16="http://schemas.microsoft.com/office/drawing/2014/main" id="{887ABADC-22D9-40B9-9C25-7EDC711F968E}"/>
                </a:ext>
              </a:extLst>
            </p:cNvPr>
            <p:cNvSpPr txBox="1"/>
            <p:nvPr/>
          </p:nvSpPr>
          <p:spPr>
            <a:xfrm>
              <a:off x="6435613" y="4785013"/>
              <a:ext cx="2209800" cy="415498"/>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Protect your future with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effective succession plans </a:t>
              </a:r>
            </a:p>
          </p:txBody>
        </p:sp>
      </p:grpSp>
      <p:grpSp>
        <p:nvGrpSpPr>
          <p:cNvPr id="32" name="Group 31">
            <a:extLst>
              <a:ext uri="{FF2B5EF4-FFF2-40B4-BE49-F238E27FC236}">
                <a16:creationId xmlns:a16="http://schemas.microsoft.com/office/drawing/2014/main" id="{AFBC9586-976F-4288-A392-19EDD5EC4CF4}"/>
              </a:ext>
            </a:extLst>
          </p:cNvPr>
          <p:cNvGrpSpPr/>
          <p:nvPr/>
        </p:nvGrpSpPr>
        <p:grpSpPr>
          <a:xfrm>
            <a:off x="8460438" y="3949127"/>
            <a:ext cx="1992837" cy="795538"/>
            <a:chOff x="6620485" y="3490147"/>
            <a:chExt cx="1899277" cy="870171"/>
          </a:xfrm>
        </p:grpSpPr>
        <p:pic>
          <p:nvPicPr>
            <p:cNvPr id="33" name="Picture 32">
              <a:extLst>
                <a:ext uri="{FF2B5EF4-FFF2-40B4-BE49-F238E27FC236}">
                  <a16:creationId xmlns:a16="http://schemas.microsoft.com/office/drawing/2014/main" id="{B0B1E052-F4A6-4567-9321-3735676B8F22}"/>
                </a:ext>
              </a:extLst>
            </p:cNvPr>
            <p:cNvPicPr>
              <a:picLocks noChangeAspect="1"/>
            </p:cNvPicPr>
            <p:nvPr/>
          </p:nvPicPr>
          <p:blipFill rotWithShape="1">
            <a:blip r:embed="rId13" cstate="print">
              <a:duotone>
                <a:prstClr val="black"/>
                <a:srgbClr val="01AAA4">
                  <a:tint val="45000"/>
                  <a:satMod val="400000"/>
                </a:srgbClr>
              </a:duotone>
              <a:extLst>
                <a:ext uri="{28A0092B-C50C-407E-A947-70E740481C1C}">
                  <a14:useLocalDpi xmlns:a14="http://schemas.microsoft.com/office/drawing/2010/main" val="0"/>
                </a:ext>
              </a:extLst>
            </a:blip>
            <a:srcRect l="19081" t="22823" r="26810" b="27545"/>
            <a:stretch/>
          </p:blipFill>
          <p:spPr>
            <a:xfrm>
              <a:off x="7315543" y="3490147"/>
              <a:ext cx="509162" cy="467038"/>
            </a:xfrm>
            <a:prstGeom prst="rect">
              <a:avLst/>
            </a:prstGeom>
          </p:spPr>
        </p:pic>
        <p:sp>
          <p:nvSpPr>
            <p:cNvPr id="34" name="TextBox 33">
              <a:extLst>
                <a:ext uri="{FF2B5EF4-FFF2-40B4-BE49-F238E27FC236}">
                  <a16:creationId xmlns:a16="http://schemas.microsoft.com/office/drawing/2014/main" id="{4FFA0B61-9662-44D3-80F4-3D05B10DF779}"/>
                </a:ext>
              </a:extLst>
            </p:cNvPr>
            <p:cNvSpPr txBox="1"/>
            <p:nvPr/>
          </p:nvSpPr>
          <p:spPr>
            <a:xfrm>
              <a:off x="6620485" y="3944820"/>
              <a:ext cx="1899277" cy="415498"/>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Motivate employees with engaging Career Paths</a:t>
              </a:r>
            </a:p>
          </p:txBody>
        </p:sp>
      </p:grpSp>
      <p:grpSp>
        <p:nvGrpSpPr>
          <p:cNvPr id="35" name="Group 34">
            <a:extLst>
              <a:ext uri="{FF2B5EF4-FFF2-40B4-BE49-F238E27FC236}">
                <a16:creationId xmlns:a16="http://schemas.microsoft.com/office/drawing/2014/main" id="{60DE40CD-04A4-4F31-9137-A1268D5008C1}"/>
              </a:ext>
            </a:extLst>
          </p:cNvPr>
          <p:cNvGrpSpPr/>
          <p:nvPr/>
        </p:nvGrpSpPr>
        <p:grpSpPr>
          <a:xfrm>
            <a:off x="8955083" y="4826217"/>
            <a:ext cx="1526226" cy="926453"/>
            <a:chOff x="7174229" y="4920926"/>
            <a:chExt cx="1692389" cy="1027318"/>
          </a:xfrm>
        </p:grpSpPr>
        <p:pic>
          <p:nvPicPr>
            <p:cNvPr id="36" name="Picture 35">
              <a:extLst>
                <a:ext uri="{FF2B5EF4-FFF2-40B4-BE49-F238E27FC236}">
                  <a16:creationId xmlns:a16="http://schemas.microsoft.com/office/drawing/2014/main" id="{D4498A47-BFEF-44C1-8E3C-E09B83880C39}"/>
                </a:ext>
              </a:extLst>
            </p:cNvPr>
            <p:cNvPicPr>
              <a:picLocks noChangeAspect="1"/>
            </p:cNvPicPr>
            <p:nvPr/>
          </p:nvPicPr>
          <p:blipFill rotWithShape="1">
            <a:blip r:embed="rId14" cstate="print">
              <a:duotone>
                <a:prstClr val="black"/>
                <a:srgbClr val="01AAA4">
                  <a:tint val="45000"/>
                  <a:satMod val="400000"/>
                </a:srgbClr>
              </a:duotone>
              <a:extLst>
                <a:ext uri="{28A0092B-C50C-407E-A947-70E740481C1C}">
                  <a14:useLocalDpi xmlns:a14="http://schemas.microsoft.com/office/drawing/2010/main" val="0"/>
                </a:ext>
              </a:extLst>
            </a:blip>
            <a:srcRect l="13080" r="13548" b="1370"/>
            <a:stretch/>
          </p:blipFill>
          <p:spPr>
            <a:xfrm>
              <a:off x="7698700" y="4920926"/>
              <a:ext cx="578427" cy="583929"/>
            </a:xfrm>
            <a:prstGeom prst="rect">
              <a:avLst/>
            </a:prstGeom>
          </p:spPr>
        </p:pic>
        <p:sp>
          <p:nvSpPr>
            <p:cNvPr id="37" name="TextBox 36">
              <a:extLst>
                <a:ext uri="{FF2B5EF4-FFF2-40B4-BE49-F238E27FC236}">
                  <a16:creationId xmlns:a16="http://schemas.microsoft.com/office/drawing/2014/main" id="{FDD307EC-D5B7-42CA-8FC2-A1C89DDEC87E}"/>
                </a:ext>
              </a:extLst>
            </p:cNvPr>
            <p:cNvSpPr txBox="1"/>
            <p:nvPr/>
          </p:nvSpPr>
          <p:spPr>
            <a:xfrm>
              <a:off x="7174229" y="5487510"/>
              <a:ext cx="1692389" cy="460734"/>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Identify Employee Training Gaps </a:t>
              </a:r>
            </a:p>
          </p:txBody>
        </p:sp>
      </p:grpSp>
    </p:spTree>
    <p:extLst>
      <p:ext uri="{BB962C8B-B14F-4D97-AF65-F5344CB8AC3E}">
        <p14:creationId xmlns:p14="http://schemas.microsoft.com/office/powerpoint/2010/main" val="1312175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FLSA: An Overview</a:t>
            </a:r>
          </a:p>
        </p:txBody>
      </p:sp>
      <p:sp>
        <p:nvSpPr>
          <p:cNvPr id="3" name="Content Placeholder 2"/>
          <p:cNvSpPr>
            <a:spLocks noGrp="1"/>
          </p:cNvSpPr>
          <p:nvPr>
            <p:ph idx="1"/>
          </p:nvPr>
        </p:nvSpPr>
        <p:spPr>
          <a:xfrm>
            <a:off x="685800" y="1394521"/>
            <a:ext cx="10972800" cy="4525963"/>
          </a:xfrm>
        </p:spPr>
        <p:txBody>
          <a:bodyPr/>
          <a:lstStyle/>
          <a:p>
            <a:r>
              <a:rPr lang="en-US" dirty="0"/>
              <a:t>The FLSA establishes minimum wage, overtime pay, recordkeeping, and youth employment standards affecting employees in the private sector and in Federal, State, and local governments. </a:t>
            </a:r>
          </a:p>
          <a:p>
            <a:r>
              <a:rPr lang="en-US" dirty="0"/>
              <a:t>The FLSA was designed to protect workers from being required to work long hours without extra payment.</a:t>
            </a:r>
          </a:p>
          <a:p>
            <a:r>
              <a:rPr lang="en-US" dirty="0"/>
              <a:t>Exempt and non-exempt simply refers to what employees are to receive overtime pay and which employees do not. </a:t>
            </a:r>
          </a:p>
          <a:p>
            <a:pPr lvl="1">
              <a:buFont typeface="Wingdings" panose="05000000000000000000" pitchFamily="2" charset="2"/>
              <a:buChar char="§"/>
            </a:pPr>
            <a:r>
              <a:rPr lang="en-US" b="1" dirty="0"/>
              <a:t>Exempt employees are exempt from overtime regulations </a:t>
            </a:r>
            <a:r>
              <a:rPr lang="en-US" dirty="0"/>
              <a:t>as well as minimum wage laws </a:t>
            </a:r>
          </a:p>
          <a:p>
            <a:pPr lvl="1">
              <a:buFont typeface="Wingdings" panose="05000000000000000000" pitchFamily="2" charset="2"/>
              <a:buChar char="§"/>
            </a:pPr>
            <a:r>
              <a:rPr lang="en-US" dirty="0"/>
              <a:t>Non exempt employees </a:t>
            </a:r>
            <a:r>
              <a:rPr lang="en-US" b="1" dirty="0"/>
              <a:t>must be paid for any overtime </a:t>
            </a:r>
            <a:r>
              <a:rPr lang="en-US" dirty="0"/>
              <a:t>they work</a:t>
            </a:r>
          </a:p>
        </p:txBody>
      </p:sp>
    </p:spTree>
    <p:extLst>
      <p:ext uri="{BB962C8B-B14F-4D97-AF65-F5344CB8AC3E}">
        <p14:creationId xmlns:p14="http://schemas.microsoft.com/office/powerpoint/2010/main" val="2453970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84" y="304800"/>
            <a:ext cx="8229600" cy="1143000"/>
          </a:xfrm>
        </p:spPr>
        <p:txBody>
          <a:bodyPr/>
          <a:lstStyle/>
          <a:p>
            <a:r>
              <a:rPr lang="en-US" dirty="0"/>
              <a:t>FLSA: Exempt/Non Exempt</a:t>
            </a:r>
          </a:p>
        </p:txBody>
      </p:sp>
      <p:sp>
        <p:nvSpPr>
          <p:cNvPr id="3" name="Content Placeholder 2"/>
          <p:cNvSpPr>
            <a:spLocks noGrp="1"/>
          </p:cNvSpPr>
          <p:nvPr>
            <p:ph idx="1"/>
          </p:nvPr>
        </p:nvSpPr>
        <p:spPr>
          <a:xfrm>
            <a:off x="762000" y="1313765"/>
            <a:ext cx="10972800" cy="5029200"/>
          </a:xfrm>
        </p:spPr>
        <p:txBody>
          <a:bodyPr/>
          <a:lstStyle/>
          <a:p>
            <a:r>
              <a:rPr lang="en-US" sz="2000" b="1" i="1" dirty="0"/>
              <a:t>Employees classified as nonexempt:</a:t>
            </a:r>
            <a:endParaRPr lang="en-US" sz="2000" dirty="0"/>
          </a:p>
          <a:p>
            <a:pPr lvl="1">
              <a:buFont typeface="Wingdings" panose="05000000000000000000" pitchFamily="2" charset="2"/>
              <a:buChar char="§"/>
            </a:pPr>
            <a:r>
              <a:rPr lang="en-US" sz="1500" dirty="0"/>
              <a:t>Are paid for all hours worked, including overtime pay</a:t>
            </a:r>
          </a:p>
          <a:p>
            <a:pPr lvl="1">
              <a:buFont typeface="Wingdings" panose="05000000000000000000" pitchFamily="2" charset="2"/>
              <a:buChar char="§"/>
            </a:pPr>
            <a:r>
              <a:rPr lang="en-US" sz="1500" dirty="0"/>
              <a:t>Must be </a:t>
            </a:r>
            <a:r>
              <a:rPr lang="en-US" sz="1500" b="1" dirty="0"/>
              <a:t>paid no less than the federal minimum wage (or a state’s minimum wage, whichever is greater)</a:t>
            </a:r>
            <a:r>
              <a:rPr lang="en-US" sz="1500" dirty="0"/>
              <a:t> and at an overtime rate no less than one and one-half times his/her regular rate of pay if working beyond a certain number of hours in a day or week</a:t>
            </a:r>
          </a:p>
          <a:p>
            <a:pPr lvl="1">
              <a:buFont typeface="Wingdings" panose="05000000000000000000" pitchFamily="2" charset="2"/>
              <a:buChar char="§"/>
            </a:pPr>
            <a:r>
              <a:rPr lang="en-US" sz="1500" dirty="0"/>
              <a:t>Are paid more frequently</a:t>
            </a:r>
          </a:p>
          <a:p>
            <a:pPr lvl="1">
              <a:buFont typeface="Wingdings" panose="05000000000000000000" pitchFamily="2" charset="2"/>
              <a:buChar char="§"/>
            </a:pPr>
            <a:r>
              <a:rPr lang="en-US" sz="1500" dirty="0"/>
              <a:t>All employers covered by the FLSA must comply with the Act's </a:t>
            </a:r>
            <a:r>
              <a:rPr lang="en-US" sz="1500" u="sng" dirty="0">
                <a:hlinkClick r:id="rId3"/>
              </a:rPr>
              <a:t>break time for nursing mothers provision</a:t>
            </a:r>
            <a:r>
              <a:rPr lang="en-US" sz="1500" dirty="0"/>
              <a:t> which requires employers provide nonexempt mothers with the time and space to express breast milk for one year after the birth of a child.</a:t>
            </a:r>
          </a:p>
          <a:p>
            <a:pPr lvl="1"/>
            <a:endParaRPr lang="en-US" sz="1600" dirty="0"/>
          </a:p>
          <a:p>
            <a:r>
              <a:rPr lang="en-US" sz="2000" b="1" i="1" dirty="0"/>
              <a:t>Employees classified as exempt:</a:t>
            </a:r>
            <a:endParaRPr lang="en-US" sz="2000" dirty="0"/>
          </a:p>
          <a:p>
            <a:pPr lvl="1">
              <a:buFont typeface="Wingdings" panose="05000000000000000000" pitchFamily="2" charset="2"/>
              <a:buChar char="§"/>
            </a:pPr>
            <a:r>
              <a:rPr lang="en-US" sz="1500" dirty="0"/>
              <a:t>Are paid to get the job done regardless of hours worked</a:t>
            </a:r>
          </a:p>
          <a:p>
            <a:pPr lvl="1">
              <a:buFont typeface="Wingdings" panose="05000000000000000000" pitchFamily="2" charset="2"/>
              <a:buChar char="§"/>
            </a:pPr>
            <a:r>
              <a:rPr lang="en-US" sz="1500" dirty="0"/>
              <a:t>Are paid an established salary</a:t>
            </a:r>
          </a:p>
          <a:p>
            <a:pPr lvl="1">
              <a:buFont typeface="Wingdings" panose="05000000000000000000" pitchFamily="2" charset="2"/>
              <a:buChar char="§"/>
            </a:pPr>
            <a:r>
              <a:rPr lang="en-US" sz="1500" dirty="0"/>
              <a:t>Are not eligible for overtime pay  </a:t>
            </a:r>
            <a:r>
              <a:rPr lang="en-US" sz="1600" dirty="0"/>
              <a:t>      </a:t>
            </a:r>
            <a:endParaRPr lang="en-US" sz="1800" dirty="0"/>
          </a:p>
          <a:p>
            <a:endParaRPr lang="en-US" dirty="0"/>
          </a:p>
        </p:txBody>
      </p:sp>
    </p:spTree>
    <p:extLst>
      <p:ext uri="{BB962C8B-B14F-4D97-AF65-F5344CB8AC3E}">
        <p14:creationId xmlns:p14="http://schemas.microsoft.com/office/powerpoint/2010/main" val="3761637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350"/>
            <a:ext cx="8229600" cy="884238"/>
          </a:xfrm>
        </p:spPr>
        <p:txBody>
          <a:bodyPr/>
          <a:lstStyle/>
          <a:p>
            <a:r>
              <a:rPr lang="en-US" dirty="0"/>
              <a:t>How To Determine Status</a:t>
            </a:r>
          </a:p>
        </p:txBody>
      </p:sp>
      <p:sp>
        <p:nvSpPr>
          <p:cNvPr id="3" name="Content Placeholder 2"/>
          <p:cNvSpPr>
            <a:spLocks noGrp="1"/>
          </p:cNvSpPr>
          <p:nvPr>
            <p:ph idx="1"/>
          </p:nvPr>
        </p:nvSpPr>
        <p:spPr>
          <a:xfrm>
            <a:off x="914400" y="1149034"/>
            <a:ext cx="8839200" cy="4241958"/>
          </a:xfrm>
        </p:spPr>
        <p:txBody>
          <a:bodyPr/>
          <a:lstStyle/>
          <a:p>
            <a:pPr marL="0" indent="0">
              <a:buNone/>
            </a:pPr>
            <a:r>
              <a:rPr lang="en-US" sz="2200" dirty="0"/>
              <a:t>In general, there are three basic tests to help determine if an employee is exempt or nonexempt:</a:t>
            </a:r>
          </a:p>
          <a:p>
            <a:pPr lvl="1">
              <a:buFont typeface="Wingdings" panose="05000000000000000000" pitchFamily="2" charset="2"/>
              <a:buChar char="§"/>
            </a:pPr>
            <a:r>
              <a:rPr lang="en-US" dirty="0"/>
              <a:t>Salary level test</a:t>
            </a:r>
          </a:p>
          <a:p>
            <a:pPr lvl="1">
              <a:buFont typeface="Wingdings" panose="05000000000000000000" pitchFamily="2" charset="2"/>
              <a:buChar char="§"/>
            </a:pPr>
            <a:r>
              <a:rPr lang="en-US" dirty="0"/>
              <a:t>Salary basis test</a:t>
            </a:r>
          </a:p>
          <a:p>
            <a:pPr lvl="1">
              <a:buFont typeface="Wingdings" panose="05000000000000000000" pitchFamily="2" charset="2"/>
              <a:buChar char="§"/>
            </a:pPr>
            <a:r>
              <a:rPr lang="en-US" dirty="0"/>
              <a:t>Duties test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049518"/>
            <a:ext cx="7543800" cy="3638916"/>
          </a:xfrm>
          <a:prstGeom prst="rect">
            <a:avLst/>
          </a:prstGeom>
        </p:spPr>
      </p:pic>
      <p:sp>
        <p:nvSpPr>
          <p:cNvPr id="5" name="TextBox 4"/>
          <p:cNvSpPr txBox="1"/>
          <p:nvPr/>
        </p:nvSpPr>
        <p:spPr>
          <a:xfrm>
            <a:off x="1295400" y="3581400"/>
            <a:ext cx="2514600" cy="461665"/>
          </a:xfrm>
          <a:prstGeom prst="rect">
            <a:avLst/>
          </a:prstGeom>
          <a:noFill/>
        </p:spPr>
        <p:txBody>
          <a:bodyPr wrap="square" rtlCol="0">
            <a:spAutoFit/>
          </a:bodyPr>
          <a:lstStyle/>
          <a:p>
            <a:r>
              <a:rPr lang="en-US" sz="2400" dirty="0">
                <a:solidFill>
                  <a:srgbClr val="376092"/>
                </a:solidFill>
                <a:hlinkClick r:id="rId4"/>
              </a:rPr>
              <a:t>Read  the Regs</a:t>
            </a:r>
            <a:endParaRPr lang="en-US" sz="2400" dirty="0">
              <a:solidFill>
                <a:srgbClr val="376092"/>
              </a:solidFill>
            </a:endParaRPr>
          </a:p>
        </p:txBody>
      </p:sp>
    </p:spTree>
    <p:extLst>
      <p:ext uri="{BB962C8B-B14F-4D97-AF65-F5344CB8AC3E}">
        <p14:creationId xmlns:p14="http://schemas.microsoft.com/office/powerpoint/2010/main" val="1305084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Salary Level Test</a:t>
            </a:r>
          </a:p>
        </p:txBody>
      </p:sp>
      <p:sp>
        <p:nvSpPr>
          <p:cNvPr id="3" name="Content Placeholder 2"/>
          <p:cNvSpPr>
            <a:spLocks noGrp="1"/>
          </p:cNvSpPr>
          <p:nvPr>
            <p:ph idx="1"/>
          </p:nvPr>
        </p:nvSpPr>
        <p:spPr/>
        <p:txBody>
          <a:bodyPr/>
          <a:lstStyle/>
          <a:p>
            <a:r>
              <a:rPr lang="en-US" sz="2000" dirty="0"/>
              <a:t>If the employee makes less than $455 per week he/she is to be classified as nonexempt. </a:t>
            </a:r>
          </a:p>
          <a:p>
            <a:r>
              <a:rPr lang="en-US" sz="2000" dirty="0"/>
              <a:t>The employee is subject to FLSA regulations such as:</a:t>
            </a:r>
          </a:p>
          <a:p>
            <a:pPr lvl="1">
              <a:buFont typeface="Wingdings" panose="05000000000000000000" pitchFamily="2" charset="2"/>
              <a:buChar char="§"/>
            </a:pPr>
            <a:r>
              <a:rPr lang="en-US" sz="1800" dirty="0"/>
              <a:t>Paid an hourly rate no less than federal minimum wage (or a state’s minimum wage, whichever is greater)</a:t>
            </a:r>
          </a:p>
          <a:p>
            <a:pPr lvl="1">
              <a:buFont typeface="Wingdings" panose="05000000000000000000" pitchFamily="2" charset="2"/>
              <a:buChar char="§"/>
            </a:pPr>
            <a:r>
              <a:rPr lang="en-US" sz="1800" dirty="0"/>
              <a:t>No less than one and one-half times his/her regular rate of pay if working beyond 40 hours in a workweek</a:t>
            </a:r>
          </a:p>
          <a:p>
            <a:r>
              <a:rPr lang="en-US" sz="2000" dirty="0"/>
              <a:t>The employee makes $455/week or more, then move on to the salary basis test to see if they qualify for exempt status</a:t>
            </a:r>
          </a:p>
          <a:p>
            <a:endParaRPr lang="en-US" sz="2000" dirty="0"/>
          </a:p>
          <a:p>
            <a:r>
              <a:rPr lang="en-US" sz="2000" b="1" dirty="0"/>
              <a:t>NOTE: On September 24</a:t>
            </a:r>
            <a:r>
              <a:rPr lang="en-US" sz="2000" b="1" baseline="30000" dirty="0"/>
              <a:t>th</a:t>
            </a:r>
            <a:r>
              <a:rPr lang="en-US" sz="2000" b="1" dirty="0"/>
              <a:t>, the DOL announced that the minimum salary level will increase to $684 per week (equivalent to $35,568 per year for a full-year worker) effective January 1, 2020</a:t>
            </a:r>
          </a:p>
        </p:txBody>
      </p:sp>
    </p:spTree>
    <p:extLst>
      <p:ext uri="{BB962C8B-B14F-4D97-AF65-F5344CB8AC3E}">
        <p14:creationId xmlns:p14="http://schemas.microsoft.com/office/powerpoint/2010/main" val="3368847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Salary Basis Test</a:t>
            </a:r>
          </a:p>
        </p:txBody>
      </p:sp>
      <p:sp>
        <p:nvSpPr>
          <p:cNvPr id="3" name="Content Placeholder 2"/>
          <p:cNvSpPr>
            <a:spLocks noGrp="1"/>
          </p:cNvSpPr>
          <p:nvPr>
            <p:ph idx="1"/>
          </p:nvPr>
        </p:nvSpPr>
        <p:spPr/>
        <p:txBody>
          <a:bodyPr/>
          <a:lstStyle/>
          <a:p>
            <a:r>
              <a:rPr lang="en-US" dirty="0"/>
              <a:t>Next, determine if the </a:t>
            </a:r>
            <a:r>
              <a:rPr lang="en-US" b="1" dirty="0"/>
              <a:t>employee regularly receives a predetermined amount of compensation for each pay period </a:t>
            </a:r>
            <a:r>
              <a:rPr lang="en-US" dirty="0"/>
              <a:t>in which the employee performs any work, regardless if there is a variation in the quality or quantity of work performed.  </a:t>
            </a:r>
          </a:p>
          <a:p>
            <a:r>
              <a:rPr lang="en-US" dirty="0"/>
              <a:t>If the employee qualifies as exempt move on to the Job Duties Test</a:t>
            </a:r>
          </a:p>
        </p:txBody>
      </p:sp>
    </p:spTree>
    <p:extLst>
      <p:ext uri="{BB962C8B-B14F-4D97-AF65-F5344CB8AC3E}">
        <p14:creationId xmlns:p14="http://schemas.microsoft.com/office/powerpoint/2010/main" val="90838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Duties Test</a:t>
            </a:r>
          </a:p>
        </p:txBody>
      </p:sp>
      <p:sp>
        <p:nvSpPr>
          <p:cNvPr id="3" name="Content Placeholder 2"/>
          <p:cNvSpPr>
            <a:spLocks noGrp="1"/>
          </p:cNvSpPr>
          <p:nvPr>
            <p:ph idx="1"/>
          </p:nvPr>
        </p:nvSpPr>
        <p:spPr>
          <a:xfrm>
            <a:off x="1981200" y="1409053"/>
            <a:ext cx="8229600" cy="4525963"/>
          </a:xfrm>
        </p:spPr>
        <p:txBody>
          <a:bodyPr/>
          <a:lstStyle/>
          <a:p>
            <a:r>
              <a:rPr lang="en-US" dirty="0"/>
              <a:t>Categories of jobs that are typically, but not always, exempt:</a:t>
            </a:r>
          </a:p>
          <a:p>
            <a:pPr lvl="1">
              <a:buFont typeface="Wingdings" panose="05000000000000000000" pitchFamily="2" charset="2"/>
              <a:buChar char="§"/>
            </a:pPr>
            <a:r>
              <a:rPr lang="en-US" dirty="0"/>
              <a:t>Executives: supervisors, managers</a:t>
            </a:r>
          </a:p>
          <a:p>
            <a:pPr lvl="1">
              <a:buFont typeface="Wingdings" panose="05000000000000000000" pitchFamily="2" charset="2"/>
              <a:buChar char="§"/>
            </a:pPr>
            <a:r>
              <a:rPr lang="en-US" dirty="0"/>
              <a:t>Learned Professionals: registered nurses, lawyers </a:t>
            </a:r>
          </a:p>
          <a:p>
            <a:pPr lvl="1">
              <a:buFont typeface="Wingdings" panose="05000000000000000000" pitchFamily="2" charset="2"/>
              <a:buChar char="§"/>
            </a:pPr>
            <a:r>
              <a:rPr lang="en-US" dirty="0"/>
              <a:t>Creative Professionals: artists, actors</a:t>
            </a:r>
          </a:p>
          <a:p>
            <a:pPr lvl="1">
              <a:buFont typeface="Wingdings" panose="05000000000000000000" pitchFamily="2" charset="2"/>
              <a:buChar char="§"/>
            </a:pPr>
            <a:r>
              <a:rPr lang="en-US" dirty="0"/>
              <a:t>Administrative Professionals: accounting, marketing </a:t>
            </a:r>
          </a:p>
          <a:p>
            <a:pPr lvl="1">
              <a:buFont typeface="Wingdings" panose="05000000000000000000" pitchFamily="2" charset="2"/>
              <a:buChar char="§"/>
            </a:pPr>
            <a:r>
              <a:rPr lang="en-US" dirty="0"/>
              <a:t>Highly Compensated Employees</a:t>
            </a:r>
          </a:p>
          <a:p>
            <a:pPr lvl="1">
              <a:buFont typeface="Wingdings" panose="05000000000000000000" pitchFamily="2" charset="2"/>
              <a:buChar char="§"/>
            </a:pPr>
            <a:r>
              <a:rPr lang="en-US" dirty="0"/>
              <a:t>Outside sales representatives and certain computer employees may be exempt as well.</a:t>
            </a:r>
          </a:p>
          <a:p>
            <a:pPr marL="0" indent="0">
              <a:buNone/>
            </a:pPr>
            <a:endParaRPr lang="en-US" dirty="0"/>
          </a:p>
          <a:p>
            <a:pPr marL="0" indent="0">
              <a:buNone/>
            </a:pPr>
            <a:r>
              <a:rPr lang="en-US" sz="1800" b="1" i="1" dirty="0"/>
              <a:t>Help is available from the DOL: </a:t>
            </a:r>
            <a:r>
              <a:rPr lang="en-US" sz="1800" b="1" i="1" dirty="0">
                <a:hlinkClick r:id="rId3"/>
              </a:rPr>
              <a:t>FLSA Overtime Security Advisor </a:t>
            </a:r>
            <a:endParaRPr lang="en-US" sz="1800" b="1" i="1" dirty="0"/>
          </a:p>
          <a:p>
            <a:pPr marL="0" indent="0">
              <a:buNone/>
            </a:pPr>
            <a:r>
              <a:rPr lang="en-US" sz="1800" b="1" i="1" dirty="0"/>
              <a:t>And SHRM: </a:t>
            </a:r>
            <a:r>
              <a:rPr lang="en-US" sz="1800" b="1" i="1" dirty="0">
                <a:hlinkClick r:id="rId4"/>
              </a:rPr>
              <a:t>FLSA Exemption Questionnaire</a:t>
            </a:r>
            <a:endParaRPr lang="en-US" sz="1800" b="1" i="1" dirty="0"/>
          </a:p>
        </p:txBody>
      </p:sp>
    </p:spTree>
    <p:extLst>
      <p:ext uri="{BB962C8B-B14F-4D97-AF65-F5344CB8AC3E}">
        <p14:creationId xmlns:p14="http://schemas.microsoft.com/office/powerpoint/2010/main" val="141755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8229600" cy="715962"/>
          </a:xfrm>
        </p:spPr>
        <p:txBody>
          <a:bodyPr/>
          <a:lstStyle/>
          <a:p>
            <a:r>
              <a:rPr lang="en-US" sz="3600" dirty="0"/>
              <a:t>Highly-Compensated Employees (HCE)</a:t>
            </a:r>
          </a:p>
        </p:txBody>
      </p:sp>
      <p:sp>
        <p:nvSpPr>
          <p:cNvPr id="3" name="Content Placeholder 2"/>
          <p:cNvSpPr>
            <a:spLocks noGrp="1"/>
          </p:cNvSpPr>
          <p:nvPr>
            <p:ph idx="1"/>
          </p:nvPr>
        </p:nvSpPr>
        <p:spPr>
          <a:xfrm>
            <a:off x="304800" y="1249362"/>
            <a:ext cx="11582400" cy="4495799"/>
          </a:xfrm>
        </p:spPr>
        <p:txBody>
          <a:bodyPr/>
          <a:lstStyle/>
          <a:p>
            <a:pPr marL="0" indent="0">
              <a:buNone/>
            </a:pPr>
            <a:r>
              <a:rPr lang="en-US" sz="2300" dirty="0"/>
              <a:t>Special rule for workers who are paid total annual compensation of $100,000 or more are deemed exempt under Section 13(a)(1) if: </a:t>
            </a:r>
          </a:p>
          <a:p>
            <a:pPr marL="457200" indent="-457200">
              <a:buFont typeface="+mj-lt"/>
              <a:buAutoNum type="arabicPeriod"/>
            </a:pPr>
            <a:r>
              <a:rPr lang="en-US" sz="2300" dirty="0"/>
              <a:t>Employee earns total annual compensation of $100,000 or more (will increase to $107,432/year Jan 1, 2020) , which includes at least $455 per week ($684 as of Jan 1, 2020) paid on a salary basis; </a:t>
            </a:r>
          </a:p>
          <a:p>
            <a:pPr marL="457200" indent="-457200">
              <a:buFont typeface="+mj-lt"/>
              <a:buAutoNum type="arabicPeriod"/>
            </a:pPr>
            <a:r>
              <a:rPr lang="en-US" sz="2300" dirty="0"/>
              <a:t>Employee’s primary duty includes office or non-manual work</a:t>
            </a:r>
          </a:p>
          <a:p>
            <a:pPr marL="457200" indent="-457200">
              <a:buFont typeface="+mj-lt"/>
              <a:buAutoNum type="arabicPeriod"/>
            </a:pPr>
            <a:r>
              <a:rPr lang="en-US" sz="2300" dirty="0"/>
              <a:t>The employee customarily and regularly performs at least one of the exempt duties or responsibilities of an exempt executive, administrative or professional employee.</a:t>
            </a:r>
          </a:p>
          <a:p>
            <a:pPr marL="0" indent="0">
              <a:buNone/>
            </a:pPr>
            <a:endParaRPr lang="en-US" sz="1400" i="1" dirty="0"/>
          </a:p>
          <a:p>
            <a:pPr marL="0" indent="0" algn="ctr">
              <a:buNone/>
            </a:pPr>
            <a:r>
              <a:rPr lang="en-US" sz="1800" i="1" dirty="0"/>
              <a:t>For example, an employee may qualify as an exempt highly-compensated executive if the employee customarily and regularly directs the work of two or more other employees, even though the employee does not meet all of the other requirements in the standard test for exemption as an executive</a:t>
            </a:r>
            <a:r>
              <a:rPr lang="en-US" sz="1800" dirty="0"/>
              <a:t>. </a:t>
            </a:r>
          </a:p>
        </p:txBody>
      </p:sp>
    </p:spTree>
    <p:extLst>
      <p:ext uri="{BB962C8B-B14F-4D97-AF65-F5344CB8AC3E}">
        <p14:creationId xmlns:p14="http://schemas.microsoft.com/office/powerpoint/2010/main" val="3582386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The FLSA &amp; Job Descriptions</a:t>
            </a:r>
          </a:p>
        </p:txBody>
      </p:sp>
      <p:sp>
        <p:nvSpPr>
          <p:cNvPr id="3" name="Content Placeholder 2"/>
          <p:cNvSpPr>
            <a:spLocks noGrp="1"/>
          </p:cNvSpPr>
          <p:nvPr>
            <p:ph idx="1"/>
          </p:nvPr>
        </p:nvSpPr>
        <p:spPr/>
        <p:txBody>
          <a:bodyPr/>
          <a:lstStyle/>
          <a:p>
            <a:pPr>
              <a:spcBef>
                <a:spcPts val="600"/>
              </a:spcBef>
              <a:buFont typeface="Arial" panose="020B0604020202020204" pitchFamily="34" charset="0"/>
              <a:buChar char="•"/>
            </a:pPr>
            <a:r>
              <a:rPr lang="en-US" sz="2000" dirty="0"/>
              <a:t>Although job descriptions are not a requirement of the FLSA, they are the a widely accepted exhibit that can prove the essential functions of a job</a:t>
            </a:r>
          </a:p>
          <a:p>
            <a:pPr>
              <a:spcBef>
                <a:spcPts val="600"/>
              </a:spcBef>
              <a:buFont typeface="Arial" panose="020B0604020202020204" pitchFamily="34" charset="0"/>
              <a:buChar char="•"/>
            </a:pPr>
            <a:r>
              <a:rPr lang="en-US" sz="2000" b="1" i="1" dirty="0"/>
              <a:t>Accurate</a:t>
            </a:r>
            <a:r>
              <a:rPr lang="en-US" sz="2000" i="1" dirty="0"/>
              <a:t> </a:t>
            </a:r>
            <a:r>
              <a:rPr lang="en-US" sz="2000" dirty="0"/>
              <a:t>job descriptions are essential when determining whether an employee is exempt or non-exempt</a:t>
            </a:r>
          </a:p>
          <a:p>
            <a:pPr>
              <a:spcBef>
                <a:spcPts val="600"/>
              </a:spcBef>
              <a:buFont typeface="Arial" panose="020B0604020202020204" pitchFamily="34" charset="0"/>
              <a:buChar char="•"/>
            </a:pPr>
            <a:r>
              <a:rPr lang="en-US" sz="2000" dirty="0"/>
              <a:t>Don’t just look at an employee’s job title, but also look at their duties and day-to-day responsibilities</a:t>
            </a:r>
          </a:p>
          <a:p>
            <a:pPr>
              <a:spcBef>
                <a:spcPts val="600"/>
              </a:spcBef>
              <a:buFont typeface="Arial" panose="020B0604020202020204" pitchFamily="34" charset="0"/>
              <a:buChar char="•"/>
            </a:pPr>
            <a:r>
              <a:rPr lang="en-US" sz="2000" dirty="0"/>
              <a:t>Since duties/responsibilities change often, it’s important to periodically review job descriptions to verify if they are still current</a:t>
            </a:r>
          </a:p>
          <a:p>
            <a:pPr>
              <a:spcBef>
                <a:spcPts val="600"/>
              </a:spcBef>
              <a:buFont typeface="Arial" panose="020B0604020202020204" pitchFamily="34" charset="0"/>
              <a:buChar char="•"/>
            </a:pPr>
            <a:r>
              <a:rPr lang="en-US" sz="2000" dirty="0"/>
              <a:t>Keep diligent records about your employees’ status, hours worked, responsibilities, overtime paid, and more</a:t>
            </a:r>
            <a:endParaRPr lang="en-US" dirty="0"/>
          </a:p>
        </p:txBody>
      </p:sp>
    </p:spTree>
    <p:extLst>
      <p:ext uri="{BB962C8B-B14F-4D97-AF65-F5344CB8AC3E}">
        <p14:creationId xmlns:p14="http://schemas.microsoft.com/office/powerpoint/2010/main" val="1363367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456156"/>
            <a:ext cx="7772400" cy="685800"/>
          </a:xfrm>
        </p:spPr>
        <p:txBody>
          <a:bodyPr/>
          <a:lstStyle/>
          <a:p>
            <a:r>
              <a:rPr lang="en-US" altLang="en-US" dirty="0"/>
              <a:t>Essential Functions</a:t>
            </a:r>
          </a:p>
        </p:txBody>
      </p:sp>
      <p:sp>
        <p:nvSpPr>
          <p:cNvPr id="11267" name="Content Placeholder 2"/>
          <p:cNvSpPr>
            <a:spLocks noGrp="1"/>
          </p:cNvSpPr>
          <p:nvPr>
            <p:ph idx="4294967295"/>
          </p:nvPr>
        </p:nvSpPr>
        <p:spPr>
          <a:xfrm>
            <a:off x="1066801" y="1295400"/>
            <a:ext cx="3047999" cy="4252912"/>
          </a:xfrm>
          <a:prstGeom prst="rect">
            <a:avLst/>
          </a:prstGeom>
        </p:spPr>
        <p:txBody>
          <a:bodyPr/>
          <a:lstStyle/>
          <a:p>
            <a:pPr>
              <a:spcBef>
                <a:spcPts val="600"/>
              </a:spcBef>
              <a:spcAft>
                <a:spcPts val="600"/>
              </a:spcAft>
              <a:buClr>
                <a:schemeClr val="accent5">
                  <a:lumMod val="50000"/>
                </a:schemeClr>
              </a:buClr>
              <a:defRPr/>
            </a:pPr>
            <a:r>
              <a:rPr lang="en-US" altLang="en-US" sz="2400" dirty="0">
                <a:latin typeface="Century Gothic" panose="020B0502020202020204" pitchFamily="34" charset="0"/>
              </a:rPr>
              <a:t>Primary Input to Job Duties Test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67200" y="1260297"/>
            <a:ext cx="7430777" cy="469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630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0" y="415925"/>
            <a:ext cx="7772400" cy="685800"/>
          </a:xfrm>
        </p:spPr>
        <p:txBody>
          <a:bodyPr/>
          <a:lstStyle/>
          <a:p>
            <a:r>
              <a:rPr lang="en-US" altLang="en-US" dirty="0"/>
              <a:t>Scope</a:t>
            </a: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7611"/>
          <a:stretch/>
        </p:blipFill>
        <p:spPr bwMode="auto">
          <a:xfrm>
            <a:off x="5644990" y="464727"/>
            <a:ext cx="5785010" cy="534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781692" y="1284068"/>
            <a:ext cx="4830763"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spcBef>
                <a:spcPts val="200"/>
              </a:spcBef>
              <a:buClr>
                <a:schemeClr val="accent5">
                  <a:lumMod val="50000"/>
                </a:schemeClr>
              </a:buClr>
              <a:buNone/>
              <a:defRPr/>
            </a:pPr>
            <a:r>
              <a:rPr lang="en-US" altLang="en-US" sz="2400" dirty="0">
                <a:solidFill>
                  <a:srgbClr val="40CECE"/>
                </a:solidFill>
                <a:latin typeface="Century Gothic" panose="020B0502020202020204" pitchFamily="34" charset="0"/>
              </a:rPr>
              <a:t>Additional factors </a:t>
            </a:r>
          </a:p>
          <a:p>
            <a:pPr>
              <a:spcBef>
                <a:spcPts val="200"/>
              </a:spcBef>
              <a:buClr>
                <a:schemeClr val="accent5">
                  <a:lumMod val="50000"/>
                </a:schemeClr>
              </a:buClr>
              <a:buFont typeface="Arial" panose="020B0604020202020204" pitchFamily="34" charset="0"/>
              <a:buChar char="•"/>
              <a:defRPr/>
            </a:pPr>
            <a:r>
              <a:rPr lang="en-US" sz="2000" kern="0" dirty="0">
                <a:latin typeface="Century Gothic" panose="020B0502020202020204" pitchFamily="34" charset="0"/>
              </a:rPr>
              <a:t>Freedom to Act</a:t>
            </a:r>
          </a:p>
          <a:p>
            <a:pPr>
              <a:spcBef>
                <a:spcPts val="200"/>
              </a:spcBef>
              <a:buClr>
                <a:schemeClr val="accent5">
                  <a:lumMod val="50000"/>
                </a:schemeClr>
              </a:buClr>
              <a:buFont typeface="Arial" panose="020B0604020202020204" pitchFamily="34" charset="0"/>
              <a:buChar char="•"/>
              <a:defRPr/>
            </a:pPr>
            <a:r>
              <a:rPr lang="en-US" sz="2000" kern="0" dirty="0">
                <a:latin typeface="Century Gothic" panose="020B0502020202020204" pitchFamily="34" charset="0"/>
              </a:rPr>
              <a:t>Problem Complexity</a:t>
            </a:r>
          </a:p>
          <a:p>
            <a:pPr>
              <a:spcBef>
                <a:spcPts val="200"/>
              </a:spcBef>
              <a:buClr>
                <a:schemeClr val="accent5">
                  <a:lumMod val="50000"/>
                </a:schemeClr>
              </a:buClr>
              <a:buFont typeface="Arial" panose="020B0604020202020204" pitchFamily="34" charset="0"/>
              <a:buChar char="•"/>
              <a:defRPr/>
            </a:pPr>
            <a:r>
              <a:rPr lang="en-US" sz="2000" kern="0" dirty="0">
                <a:latin typeface="Century Gothic" panose="020B0502020202020204" pitchFamily="34" charset="0"/>
              </a:rPr>
              <a:t>Impact</a:t>
            </a:r>
          </a:p>
          <a:p>
            <a:pPr>
              <a:spcBef>
                <a:spcPts val="200"/>
              </a:spcBef>
              <a:buClr>
                <a:schemeClr val="accent5">
                  <a:lumMod val="50000"/>
                </a:schemeClr>
              </a:buClr>
              <a:buFont typeface="Arial" panose="020B0604020202020204" pitchFamily="34" charset="0"/>
              <a:buChar char="•"/>
              <a:defRPr/>
            </a:pPr>
            <a:r>
              <a:rPr lang="en-US" sz="2000" kern="0" dirty="0">
                <a:latin typeface="Century Gothic" panose="020B0502020202020204" pitchFamily="34" charset="0"/>
              </a:rPr>
              <a:t>Supervision Exercised/</a:t>
            </a:r>
            <a:br>
              <a:rPr lang="en-US" sz="2000" kern="0" dirty="0">
                <a:latin typeface="Century Gothic" panose="020B0502020202020204" pitchFamily="34" charset="0"/>
              </a:rPr>
            </a:br>
            <a:r>
              <a:rPr lang="en-US" sz="2000" kern="0" dirty="0">
                <a:latin typeface="Century Gothic" panose="020B0502020202020204" pitchFamily="34" charset="0"/>
              </a:rPr>
              <a:t>Received</a:t>
            </a:r>
          </a:p>
          <a:p>
            <a:pPr>
              <a:spcBef>
                <a:spcPts val="200"/>
              </a:spcBef>
              <a:buClr>
                <a:schemeClr val="accent5">
                  <a:lumMod val="50000"/>
                </a:schemeClr>
              </a:buClr>
              <a:buFont typeface="Arial" panose="020B0604020202020204" pitchFamily="34" charset="0"/>
              <a:buChar char="•"/>
              <a:defRPr/>
            </a:pPr>
            <a:r>
              <a:rPr lang="en-US" sz="2000" kern="0" dirty="0">
                <a:latin typeface="Century Gothic" panose="020B0502020202020204" pitchFamily="34" charset="0"/>
              </a:rPr>
              <a:t>Financial Responsibility</a:t>
            </a:r>
          </a:p>
          <a:p>
            <a:pPr>
              <a:spcBef>
                <a:spcPts val="200"/>
              </a:spcBef>
              <a:buClr>
                <a:schemeClr val="accent5">
                  <a:lumMod val="50000"/>
                </a:schemeClr>
              </a:buClr>
              <a:buFont typeface="Arial" panose="020B0604020202020204" pitchFamily="34" charset="0"/>
              <a:buChar char="•"/>
              <a:defRPr/>
            </a:pPr>
            <a:r>
              <a:rPr lang="en-US" sz="2000" kern="0" dirty="0">
                <a:latin typeface="Century Gothic" panose="020B0502020202020204" pitchFamily="34" charset="0"/>
              </a:rPr>
              <a:t>Budget Responsibility</a:t>
            </a:r>
          </a:p>
          <a:p>
            <a:pPr lvl="1">
              <a:spcBef>
                <a:spcPts val="0"/>
              </a:spcBef>
              <a:buClr>
                <a:schemeClr val="accent5">
                  <a:lumMod val="50000"/>
                </a:schemeClr>
              </a:buClr>
              <a:buFont typeface="Wingdings" panose="05000000000000000000" pitchFamily="2" charset="2"/>
              <a:buChar char="§"/>
              <a:defRPr/>
            </a:pPr>
            <a:endParaRPr lang="en-US" sz="1600" kern="0" dirty="0">
              <a:latin typeface="Century Gothic" panose="020B0502020202020204" pitchFamily="34" charset="0"/>
            </a:endParaRPr>
          </a:p>
          <a:p>
            <a:pPr lvl="2">
              <a:buClr>
                <a:schemeClr val="accent5">
                  <a:lumMod val="50000"/>
                </a:schemeClr>
              </a:buClr>
              <a:buFont typeface="Wingdings" panose="05000000000000000000" pitchFamily="2" charset="2"/>
              <a:buChar char="§"/>
              <a:defRPr/>
            </a:pPr>
            <a:endParaRPr lang="en-US" sz="1600" kern="0" dirty="0">
              <a:latin typeface="Century Gothic" panose="020B0502020202020204" pitchFamily="34" charset="0"/>
            </a:endParaRPr>
          </a:p>
          <a:p>
            <a:pPr>
              <a:buClr>
                <a:schemeClr val="accent5">
                  <a:lumMod val="50000"/>
                </a:schemeClr>
              </a:buClr>
              <a:buFont typeface="Wingdings" panose="05000000000000000000" pitchFamily="2" charset="2"/>
              <a:buChar char="§"/>
              <a:defRPr/>
            </a:pPr>
            <a:endParaRPr lang="en-US" sz="1600" kern="0" dirty="0">
              <a:latin typeface="Century Gothic" panose="020B0502020202020204" pitchFamily="34" charset="0"/>
            </a:endParaRPr>
          </a:p>
          <a:p>
            <a:pPr>
              <a:buClr>
                <a:schemeClr val="accent5">
                  <a:lumMod val="50000"/>
                </a:schemeClr>
              </a:buClr>
              <a:buFont typeface="Wingdings" panose="05000000000000000000" pitchFamily="2" charset="2"/>
              <a:buChar char="§"/>
              <a:defRPr/>
            </a:pPr>
            <a:endParaRPr lang="en-US" sz="1600" kern="0" dirty="0">
              <a:latin typeface="Century Gothic" panose="020B0502020202020204" pitchFamily="34" charset="0"/>
            </a:endParaRPr>
          </a:p>
          <a:p>
            <a:pPr>
              <a:buClr>
                <a:schemeClr val="accent5">
                  <a:lumMod val="50000"/>
                </a:schemeClr>
              </a:buClr>
              <a:buFont typeface="Wingdings" panose="05000000000000000000" pitchFamily="2" charset="2"/>
              <a:buChar char="§"/>
              <a:defRPr/>
            </a:pPr>
            <a:endParaRPr lang="en-US" sz="1600" kern="0" dirty="0">
              <a:latin typeface="Century Gothic" panose="020B0502020202020204" pitchFamily="34" charset="0"/>
            </a:endParaRPr>
          </a:p>
        </p:txBody>
      </p:sp>
    </p:spTree>
    <p:extLst>
      <p:ext uri="{BB962C8B-B14F-4D97-AF65-F5344CB8AC3E}">
        <p14:creationId xmlns:p14="http://schemas.microsoft.com/office/powerpoint/2010/main" val="407303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26" y="490519"/>
            <a:ext cx="7176436" cy="723554"/>
          </a:xfrm>
        </p:spPr>
        <p:txBody>
          <a:bodyPr>
            <a:noAutofit/>
          </a:bodyPr>
          <a:lstStyle/>
          <a:p>
            <a:r>
              <a:rPr lang="en-US" dirty="0"/>
              <a:t>ROI of Knowing Your Jobs</a:t>
            </a:r>
            <a:endParaRPr lang="en-US" sz="2400" dirty="0"/>
          </a:p>
        </p:txBody>
      </p:sp>
      <p:sp>
        <p:nvSpPr>
          <p:cNvPr id="38" name="Content Placeholder 2">
            <a:extLst>
              <a:ext uri="{FF2B5EF4-FFF2-40B4-BE49-F238E27FC236}">
                <a16:creationId xmlns:a16="http://schemas.microsoft.com/office/drawing/2014/main" id="{51632FBD-2D81-47E2-9AC6-271B76B8A81D}"/>
              </a:ext>
            </a:extLst>
          </p:cNvPr>
          <p:cNvSpPr>
            <a:spLocks noGrp="1"/>
          </p:cNvSpPr>
          <p:nvPr>
            <p:ph idx="4294967295"/>
          </p:nvPr>
        </p:nvSpPr>
        <p:spPr>
          <a:xfrm>
            <a:off x="955387" y="1466711"/>
            <a:ext cx="4865292" cy="4236202"/>
          </a:xfrm>
        </p:spPr>
        <p:txBody>
          <a:bodyPr>
            <a:noAutofit/>
          </a:bodyPr>
          <a:lstStyle/>
          <a:p>
            <a:pPr marL="285750" indent="-285750">
              <a:buFont typeface="Arial" panose="020B0604020202020204" pitchFamily="34" charset="0"/>
              <a:buChar char="•"/>
            </a:pPr>
            <a:r>
              <a:rPr lang="en-US" sz="2400" dirty="0">
                <a:latin typeface="Century Gothic" panose="020B0502020202020204" pitchFamily="34" charset="0"/>
              </a:rPr>
              <a:t>In most organizations, total human capital costs, average nearly </a:t>
            </a:r>
            <a:r>
              <a:rPr lang="en-US" sz="2400" b="1" dirty="0">
                <a:latin typeface="Century Gothic" panose="020B0502020202020204" pitchFamily="34" charset="0"/>
              </a:rPr>
              <a:t>70%</a:t>
            </a:r>
            <a:r>
              <a:rPr lang="en-US" sz="2400" dirty="0">
                <a:latin typeface="Century Gothic" panose="020B0502020202020204" pitchFamily="34" charset="0"/>
              </a:rPr>
              <a:t> of operating expenses. </a:t>
            </a:r>
          </a:p>
          <a:p>
            <a:pPr marL="285750" indent="-285750">
              <a:buFont typeface="Arial" panose="020B0604020202020204" pitchFamily="34" charset="0"/>
              <a:buChar char="•"/>
            </a:pPr>
            <a:r>
              <a:rPr lang="en-US" sz="2400" dirty="0">
                <a:latin typeface="Century Gothic" panose="020B0502020202020204" pitchFamily="34" charset="0"/>
              </a:rPr>
              <a:t>Yet in a 2018 Conduent (Now Buck Consultants) survey </a:t>
            </a:r>
            <a:r>
              <a:rPr lang="en-US" sz="2400" b="1" dirty="0">
                <a:latin typeface="Century Gothic" panose="020B0502020202020204" pitchFamily="34" charset="0"/>
              </a:rPr>
              <a:t>NOT one </a:t>
            </a:r>
            <a:r>
              <a:rPr lang="en-US" sz="2400" dirty="0">
                <a:latin typeface="Century Gothic" panose="020B0502020202020204" pitchFamily="34" charset="0"/>
              </a:rPr>
              <a:t>company surveyed was completely satisfied with their job description and only </a:t>
            </a:r>
            <a:r>
              <a:rPr lang="en-US" sz="2400" b="1" dirty="0">
                <a:latin typeface="Century Gothic" panose="020B0502020202020204" pitchFamily="34" charset="0"/>
              </a:rPr>
              <a:t>28% </a:t>
            </a:r>
            <a:r>
              <a:rPr lang="en-US" sz="2400" dirty="0">
                <a:latin typeface="Century Gothic" panose="020B0502020202020204" pitchFamily="34" charset="0"/>
              </a:rPr>
              <a:t>said they were some-what satisfied.</a:t>
            </a:r>
          </a:p>
        </p:txBody>
      </p:sp>
      <p:grpSp>
        <p:nvGrpSpPr>
          <p:cNvPr id="5" name="Group 4">
            <a:extLst>
              <a:ext uri="{FF2B5EF4-FFF2-40B4-BE49-F238E27FC236}">
                <a16:creationId xmlns:a16="http://schemas.microsoft.com/office/drawing/2014/main" id="{CEC7241C-244D-42AB-BB0C-852E7CD14DA5}"/>
              </a:ext>
            </a:extLst>
          </p:cNvPr>
          <p:cNvGrpSpPr/>
          <p:nvPr/>
        </p:nvGrpSpPr>
        <p:grpSpPr>
          <a:xfrm>
            <a:off x="6405897" y="1085612"/>
            <a:ext cx="5194941" cy="5227244"/>
            <a:chOff x="6261581" y="716787"/>
            <a:chExt cx="5194941" cy="5227244"/>
          </a:xfrm>
        </p:grpSpPr>
        <p:graphicFrame>
          <p:nvGraphicFramePr>
            <p:cNvPr id="13" name="Chart 12">
              <a:extLst>
                <a:ext uri="{FF2B5EF4-FFF2-40B4-BE49-F238E27FC236}">
                  <a16:creationId xmlns:a16="http://schemas.microsoft.com/office/drawing/2014/main" id="{A3880674-0201-47C7-A614-5F89EDF67023}"/>
                </a:ext>
              </a:extLst>
            </p:cNvPr>
            <p:cNvGraphicFramePr/>
            <p:nvPr/>
          </p:nvGraphicFramePr>
          <p:xfrm>
            <a:off x="6261581" y="1168037"/>
            <a:ext cx="5194941" cy="477599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763C9927-FA0A-44D8-9C8E-4F1DAFA6D97B}"/>
                </a:ext>
              </a:extLst>
            </p:cNvPr>
            <p:cNvSpPr txBox="1"/>
            <p:nvPr/>
          </p:nvSpPr>
          <p:spPr>
            <a:xfrm>
              <a:off x="7132946" y="716787"/>
              <a:ext cx="35630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pitchFamily="34" charset="0"/>
                  <a:cs typeface="+mn-cs"/>
                  <a:hlinkClick r:id="rId5"/>
                </a:rPr>
                <a:t>https://zdoc.site/managing-an-organizations-largest-cost-the-saba-software.html</a:t>
              </a:r>
              <a:r>
                <a:rPr kumimoji="0" lang="en-US" sz="1050" b="0" i="0" u="none" strike="noStrike" kern="1200" cap="none" spc="0" normalizeH="0" baseline="0" noProof="0" dirty="0">
                  <a:ln>
                    <a:noFill/>
                  </a:ln>
                  <a:solidFill>
                    <a:prstClr val="black"/>
                  </a:solidFill>
                  <a:effectLst/>
                  <a:uLnTx/>
                  <a:uFillTx/>
                  <a:latin typeface="Century Gothic" panose="020B050202020202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95582866-4819-4CDD-A1A6-91E573E626B5}"/>
              </a:ext>
            </a:extLst>
          </p:cNvPr>
          <p:cNvGrpSpPr/>
          <p:nvPr/>
        </p:nvGrpSpPr>
        <p:grpSpPr>
          <a:xfrm>
            <a:off x="5942096" y="1462803"/>
            <a:ext cx="6122542" cy="4507868"/>
            <a:chOff x="5779668" y="1102382"/>
            <a:chExt cx="6122542" cy="4507868"/>
          </a:xfrm>
        </p:grpSpPr>
        <p:sp>
          <p:nvSpPr>
            <p:cNvPr id="41" name="TextBox 40">
              <a:extLst>
                <a:ext uri="{FF2B5EF4-FFF2-40B4-BE49-F238E27FC236}">
                  <a16:creationId xmlns:a16="http://schemas.microsoft.com/office/drawing/2014/main" id="{6B22AFF9-3AAA-4417-A207-1C7AE909DFF4}"/>
                </a:ext>
              </a:extLst>
            </p:cNvPr>
            <p:cNvSpPr txBox="1"/>
            <p:nvPr/>
          </p:nvSpPr>
          <p:spPr>
            <a:xfrm>
              <a:off x="7068352" y="1102382"/>
              <a:ext cx="35814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6"/>
                </a:rPr>
                <a:t>http://www.hrtms.com/blog/survey-says</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grpSp>
          <p:nvGrpSpPr>
            <p:cNvPr id="52" name="Group 51">
              <a:extLst>
                <a:ext uri="{FF2B5EF4-FFF2-40B4-BE49-F238E27FC236}">
                  <a16:creationId xmlns:a16="http://schemas.microsoft.com/office/drawing/2014/main" id="{E62A6B7C-FA53-4E2D-A35B-F873BD4861D4}"/>
                </a:ext>
              </a:extLst>
            </p:cNvPr>
            <p:cNvGrpSpPr/>
            <p:nvPr/>
          </p:nvGrpSpPr>
          <p:grpSpPr>
            <a:xfrm>
              <a:off x="5779668" y="1343807"/>
              <a:ext cx="6122542" cy="4266443"/>
              <a:chOff x="6231771" y="1667200"/>
              <a:chExt cx="6122542" cy="4266443"/>
            </a:xfrm>
          </p:grpSpPr>
          <p:pic>
            <p:nvPicPr>
              <p:cNvPr id="45" name="Picture 44">
                <a:extLst>
                  <a:ext uri="{FF2B5EF4-FFF2-40B4-BE49-F238E27FC236}">
                    <a16:creationId xmlns:a16="http://schemas.microsoft.com/office/drawing/2014/main" id="{E2BBA1F3-A7F0-4612-AB1F-1A8A8B22BADA}"/>
                  </a:ext>
                </a:extLst>
              </p:cNvPr>
              <p:cNvPicPr>
                <a:picLocks noChangeAspect="1"/>
              </p:cNvPicPr>
              <p:nvPr/>
            </p:nvPicPr>
            <p:blipFill>
              <a:blip r:embed="rId7"/>
              <a:stretch>
                <a:fillRect/>
              </a:stretch>
            </p:blipFill>
            <p:spPr>
              <a:xfrm>
                <a:off x="7248392" y="1878789"/>
                <a:ext cx="4125527" cy="4054854"/>
              </a:xfrm>
              <a:prstGeom prst="rect">
                <a:avLst/>
              </a:prstGeom>
            </p:spPr>
          </p:pic>
          <p:sp>
            <p:nvSpPr>
              <p:cNvPr id="46" name="TextBox 45">
                <a:extLst>
                  <a:ext uri="{FF2B5EF4-FFF2-40B4-BE49-F238E27FC236}">
                    <a16:creationId xmlns:a16="http://schemas.microsoft.com/office/drawing/2014/main" id="{01CFAABE-B9DB-4694-A5EB-06C36DDF16D2}"/>
                  </a:ext>
                </a:extLst>
              </p:cNvPr>
              <p:cNvSpPr txBox="1"/>
              <p:nvPr/>
            </p:nvSpPr>
            <p:spPr>
              <a:xfrm>
                <a:off x="6231771" y="3252559"/>
                <a:ext cx="12524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78554"/>
                    </a:solidFill>
                    <a:effectLst/>
                    <a:uLnTx/>
                    <a:uFillTx/>
                    <a:latin typeface="Trebuchet MS" panose="020B0603020202020204" pitchFamily="34" charset="0"/>
                    <a:ea typeface="+mn-ea"/>
                    <a:cs typeface="+mn-cs"/>
                  </a:rPr>
                  <a:t>Inconsistent Format</a:t>
                </a:r>
              </a:p>
            </p:txBody>
          </p:sp>
          <p:sp>
            <p:nvSpPr>
              <p:cNvPr id="47" name="TextBox 46">
                <a:extLst>
                  <a:ext uri="{FF2B5EF4-FFF2-40B4-BE49-F238E27FC236}">
                    <a16:creationId xmlns:a16="http://schemas.microsoft.com/office/drawing/2014/main" id="{74DAB265-1062-4521-B30E-DA6E9923104B}"/>
                  </a:ext>
                </a:extLst>
              </p:cNvPr>
              <p:cNvSpPr txBox="1"/>
              <p:nvPr/>
            </p:nvSpPr>
            <p:spPr>
              <a:xfrm>
                <a:off x="6647112" y="2363066"/>
                <a:ext cx="125245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0AD47">
                        <a:lumMod val="75000"/>
                      </a:srgbClr>
                    </a:solidFill>
                    <a:effectLst/>
                    <a:uLnTx/>
                    <a:uFillTx/>
                    <a:latin typeface="Trebuchet MS" panose="020B0603020202020204" pitchFamily="34" charset="0"/>
                    <a:ea typeface="+mn-ea"/>
                    <a:cs typeface="+mn-cs"/>
                  </a:rPr>
                  <a:t>Duplication</a:t>
                </a:r>
              </a:p>
            </p:txBody>
          </p:sp>
          <p:sp>
            <p:nvSpPr>
              <p:cNvPr id="48" name="TextBox 47">
                <a:extLst>
                  <a:ext uri="{FF2B5EF4-FFF2-40B4-BE49-F238E27FC236}">
                    <a16:creationId xmlns:a16="http://schemas.microsoft.com/office/drawing/2014/main" id="{D2EAEC94-980A-4DD1-86CE-46F551790850}"/>
                  </a:ext>
                </a:extLst>
              </p:cNvPr>
              <p:cNvSpPr txBox="1"/>
              <p:nvPr/>
            </p:nvSpPr>
            <p:spPr>
              <a:xfrm>
                <a:off x="7899570" y="1667200"/>
                <a:ext cx="125245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70A6"/>
                    </a:solidFill>
                    <a:effectLst/>
                    <a:uLnTx/>
                    <a:uFillTx/>
                    <a:latin typeface="Trebuchet MS" panose="020B0603020202020204" pitchFamily="34" charset="0"/>
                    <a:ea typeface="+mn-ea"/>
                    <a:cs typeface="+mn-cs"/>
                  </a:rPr>
                  <a:t>Other</a:t>
                </a:r>
              </a:p>
            </p:txBody>
          </p:sp>
          <p:sp>
            <p:nvSpPr>
              <p:cNvPr id="49" name="TextBox 48">
                <a:extLst>
                  <a:ext uri="{FF2B5EF4-FFF2-40B4-BE49-F238E27FC236}">
                    <a16:creationId xmlns:a16="http://schemas.microsoft.com/office/drawing/2014/main" id="{B60B5D5E-50A4-4402-95B2-C219239EA1A7}"/>
                  </a:ext>
                </a:extLst>
              </p:cNvPr>
              <p:cNvSpPr txBox="1"/>
              <p:nvPr/>
            </p:nvSpPr>
            <p:spPr>
              <a:xfrm>
                <a:off x="10335439" y="2060117"/>
                <a:ext cx="125245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481EE"/>
                    </a:solidFill>
                    <a:effectLst/>
                    <a:uLnTx/>
                    <a:uFillTx/>
                    <a:latin typeface="Trebuchet MS" panose="020B0603020202020204" pitchFamily="34" charset="0"/>
                    <a:ea typeface="+mn-ea"/>
                    <a:cs typeface="+mn-cs"/>
                  </a:rPr>
                  <a:t>Outdated</a:t>
                </a:r>
              </a:p>
            </p:txBody>
          </p:sp>
          <p:sp>
            <p:nvSpPr>
              <p:cNvPr id="50" name="TextBox 49">
                <a:extLst>
                  <a:ext uri="{FF2B5EF4-FFF2-40B4-BE49-F238E27FC236}">
                    <a16:creationId xmlns:a16="http://schemas.microsoft.com/office/drawing/2014/main" id="{DDCF1869-0070-4E84-B131-177891BF3FEF}"/>
                  </a:ext>
                </a:extLst>
              </p:cNvPr>
              <p:cNvSpPr txBox="1"/>
              <p:nvPr/>
            </p:nvSpPr>
            <p:spPr>
              <a:xfrm>
                <a:off x="11101855" y="4735086"/>
                <a:ext cx="12524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6505B"/>
                    </a:solidFill>
                    <a:effectLst/>
                    <a:uLnTx/>
                    <a:uFillTx/>
                    <a:latin typeface="Trebuchet MS" panose="020B0603020202020204" pitchFamily="34" charset="0"/>
                    <a:ea typeface="+mn-ea"/>
                    <a:cs typeface="+mn-cs"/>
                  </a:rPr>
                  <a:t>Inconsistent w/ actual duties of job</a:t>
                </a:r>
              </a:p>
            </p:txBody>
          </p:sp>
          <p:sp>
            <p:nvSpPr>
              <p:cNvPr id="51" name="TextBox 50">
                <a:extLst>
                  <a:ext uri="{FF2B5EF4-FFF2-40B4-BE49-F238E27FC236}">
                    <a16:creationId xmlns:a16="http://schemas.microsoft.com/office/drawing/2014/main" id="{1600B5E2-8F2C-4874-BCB4-5438E47C0594}"/>
                  </a:ext>
                </a:extLst>
              </p:cNvPr>
              <p:cNvSpPr txBox="1"/>
              <p:nvPr/>
            </p:nvSpPr>
            <p:spPr>
              <a:xfrm>
                <a:off x="6858000" y="5381417"/>
                <a:ext cx="13888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1AAA4"/>
                    </a:solidFill>
                    <a:effectLst/>
                    <a:uLnTx/>
                    <a:uFillTx/>
                    <a:latin typeface="Trebuchet MS" panose="020B0603020202020204" pitchFamily="34" charset="0"/>
                    <a:ea typeface="+mn-ea"/>
                    <a:cs typeface="+mn-cs"/>
                  </a:rPr>
                  <a:t>Somewhat Satisfied w/ JDs</a:t>
                </a:r>
              </a:p>
            </p:txBody>
          </p:sp>
        </p:grpSp>
      </p:grpSp>
    </p:spTree>
    <p:extLst>
      <p:ext uri="{BB962C8B-B14F-4D97-AF65-F5344CB8AC3E}">
        <p14:creationId xmlns:p14="http://schemas.microsoft.com/office/powerpoint/2010/main" val="136583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371601"/>
            <a:ext cx="10972800" cy="4648199"/>
          </a:xfrm>
          <a:prstGeom prst="rect">
            <a:avLst/>
          </a:prstGeom>
        </p:spPr>
        <p:txBody>
          <a:bodyPr/>
          <a:lstStyle/>
          <a:p>
            <a:pPr>
              <a:spcBef>
                <a:spcPts val="400"/>
              </a:spcBef>
              <a:buClr>
                <a:schemeClr val="accent5">
                  <a:lumMod val="50000"/>
                </a:schemeClr>
              </a:buClr>
            </a:pPr>
            <a:endParaRPr lang="en-US" sz="1800" dirty="0">
              <a:latin typeface="Century Gothic" panose="020B0502020202020204" pitchFamily="34" charset="0"/>
            </a:endParaRPr>
          </a:p>
          <a:p>
            <a:pPr>
              <a:spcBef>
                <a:spcPts val="400"/>
              </a:spcBef>
              <a:buClr>
                <a:schemeClr val="accent5">
                  <a:lumMod val="50000"/>
                </a:schemeClr>
              </a:buClr>
            </a:pPr>
            <a:r>
              <a:rPr lang="en-US" sz="2800" dirty="0">
                <a:latin typeface="Century Gothic" panose="020B0502020202020204" pitchFamily="34" charset="0"/>
              </a:rPr>
              <a:t>Don’t create FLSA Classification Problems</a:t>
            </a:r>
          </a:p>
          <a:p>
            <a:pPr marL="457200" lvl="1" indent="0">
              <a:spcBef>
                <a:spcPts val="400"/>
              </a:spcBef>
              <a:buClr>
                <a:schemeClr val="accent5">
                  <a:lumMod val="50000"/>
                </a:schemeClr>
              </a:buClr>
              <a:buNone/>
            </a:pPr>
            <a:endParaRPr lang="en-US" sz="1800" i="1" dirty="0">
              <a:latin typeface="Century Gothic" panose="020B0502020202020204" pitchFamily="34" charset="0"/>
            </a:endParaRPr>
          </a:p>
          <a:p>
            <a:pPr marL="457200" lvl="1" indent="0">
              <a:spcBef>
                <a:spcPts val="400"/>
              </a:spcBef>
              <a:buClr>
                <a:schemeClr val="accent5">
                  <a:lumMod val="50000"/>
                </a:schemeClr>
              </a:buClr>
              <a:buNone/>
            </a:pPr>
            <a:r>
              <a:rPr lang="en-US" sz="1800" i="1" dirty="0">
                <a:latin typeface="Century Gothic" panose="020B0502020202020204" pitchFamily="34" charset="0"/>
              </a:rPr>
              <a:t>“…Supervise 2 employees/can hire and fire”</a:t>
            </a:r>
            <a:r>
              <a:rPr lang="en-US" sz="1800" dirty="0">
                <a:latin typeface="Century Gothic" panose="020B0502020202020204" pitchFamily="34" charset="0"/>
              </a:rPr>
              <a:t>          </a:t>
            </a:r>
            <a:r>
              <a:rPr lang="en-US" sz="1800" i="1" dirty="0">
                <a:latin typeface="Century Gothic" panose="020B0502020202020204" pitchFamily="34" charset="0"/>
              </a:rPr>
              <a:t>“…Will supervise department”</a:t>
            </a:r>
          </a:p>
          <a:p>
            <a:pPr marL="457200" lvl="1" indent="0">
              <a:spcBef>
                <a:spcPts val="400"/>
              </a:spcBef>
              <a:buClr>
                <a:schemeClr val="accent5">
                  <a:lumMod val="50000"/>
                </a:schemeClr>
              </a:buClr>
              <a:buNone/>
            </a:pPr>
            <a:r>
              <a:rPr lang="en-US" sz="1800" i="1" dirty="0">
                <a:latin typeface="Century Gothic" panose="020B0502020202020204" pitchFamily="34" charset="0"/>
              </a:rPr>
              <a:t>“Eligible for overtime pay”</a:t>
            </a:r>
            <a:r>
              <a:rPr lang="en-US" sz="1800" dirty="0">
                <a:latin typeface="Century Gothic" panose="020B0502020202020204" pitchFamily="34" charset="0"/>
              </a:rPr>
              <a:t>	      	               Omit.</a:t>
            </a:r>
          </a:p>
          <a:p>
            <a:pPr marL="457200" lvl="1" indent="0">
              <a:spcBef>
                <a:spcPts val="400"/>
              </a:spcBef>
              <a:buClr>
                <a:schemeClr val="accent5">
                  <a:lumMod val="50000"/>
                </a:schemeClr>
              </a:buClr>
              <a:buNone/>
            </a:pPr>
            <a:r>
              <a:rPr lang="en-US" sz="1800" i="1" dirty="0">
                <a:latin typeface="Century Gothic" panose="020B0502020202020204" pitchFamily="34" charset="0"/>
              </a:rPr>
              <a:t>“This is an exempt position”</a:t>
            </a:r>
            <a:r>
              <a:rPr lang="en-US" sz="1800" dirty="0">
                <a:latin typeface="Century Gothic" panose="020B0502020202020204" pitchFamily="34" charset="0"/>
              </a:rPr>
              <a:t>		</a:t>
            </a:r>
            <a:r>
              <a:rPr lang="en-US" sz="1800">
                <a:latin typeface="Century Gothic" panose="020B0502020202020204" pitchFamily="34" charset="0"/>
              </a:rPr>
              <a:t>               </a:t>
            </a:r>
            <a:endParaRPr lang="en-US" sz="1800" dirty="0">
              <a:latin typeface="Century Gothic" panose="020B0502020202020204" pitchFamily="34" charset="0"/>
            </a:endParaRPr>
          </a:p>
          <a:p>
            <a:pPr marL="457200" lvl="1" indent="0">
              <a:spcBef>
                <a:spcPts val="400"/>
              </a:spcBef>
              <a:buClr>
                <a:schemeClr val="accent5">
                  <a:lumMod val="50000"/>
                </a:schemeClr>
              </a:buClr>
              <a:buNone/>
            </a:pPr>
            <a:r>
              <a:rPr lang="en-US" sz="1800" dirty="0">
                <a:latin typeface="Century Gothic" panose="020B0502020202020204" pitchFamily="34" charset="0"/>
              </a:rPr>
              <a:t> “…Salaried position”	      		              </a:t>
            </a:r>
          </a:p>
          <a:p>
            <a:pPr marL="457200" lvl="1" indent="0">
              <a:spcBef>
                <a:spcPts val="400"/>
              </a:spcBef>
              <a:buClr>
                <a:schemeClr val="accent5">
                  <a:lumMod val="50000"/>
                </a:schemeClr>
              </a:buClr>
              <a:buNone/>
            </a:pPr>
            <a:endParaRPr lang="en-US" sz="1800" dirty="0">
              <a:latin typeface="Century Gothic" panose="020B0502020202020204" pitchFamily="34" charset="0"/>
            </a:endParaRPr>
          </a:p>
          <a:p>
            <a:pPr>
              <a:spcBef>
                <a:spcPts val="400"/>
              </a:spcBef>
            </a:pPr>
            <a:r>
              <a:rPr lang="en-US" sz="2800" dirty="0">
                <a:latin typeface="Century Gothic" panose="020B0502020202020204" pitchFamily="34" charset="0"/>
              </a:rPr>
              <a:t>Mirroring Verbiage from the Regulation (Job Duties Test)</a:t>
            </a:r>
          </a:p>
          <a:p>
            <a:pPr lvl="1">
              <a:spcBef>
                <a:spcPts val="400"/>
              </a:spcBef>
            </a:pPr>
            <a:r>
              <a:rPr lang="en-US" sz="2400" dirty="0">
                <a:latin typeface="Century Gothic" panose="020B0502020202020204" pitchFamily="34" charset="0"/>
              </a:rPr>
              <a:t>Will Aid Compliance</a:t>
            </a:r>
          </a:p>
          <a:p>
            <a:pPr lvl="1">
              <a:spcBef>
                <a:spcPts val="400"/>
              </a:spcBef>
            </a:pPr>
            <a:r>
              <a:rPr lang="en-US" sz="2400" dirty="0">
                <a:latin typeface="Century Gothic" panose="020B0502020202020204" pitchFamily="34" charset="0"/>
              </a:rPr>
              <a:t>But can cause Job Descriptions to be inaccurate</a:t>
            </a:r>
          </a:p>
          <a:p>
            <a:pPr marL="457200" lvl="1" indent="0">
              <a:spcBef>
                <a:spcPts val="400"/>
              </a:spcBef>
              <a:buNone/>
            </a:pPr>
            <a:endParaRPr lang="en-US" dirty="0"/>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463" y="3133054"/>
            <a:ext cx="351137" cy="34957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5813" y="2463913"/>
            <a:ext cx="351137" cy="34957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785744"/>
            <a:ext cx="351137" cy="34957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468069"/>
            <a:ext cx="351137" cy="34957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800" y="2433868"/>
            <a:ext cx="411417" cy="409659"/>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FLSA: Wording Tips</a:t>
            </a:r>
            <a:endParaRPr lang="en-US" sz="2400" dirty="0">
              <a:latin typeface="Century Gothic" panose="020B0502020202020204" pitchFamily="34" charset="0"/>
            </a:endParaRPr>
          </a:p>
        </p:txBody>
      </p:sp>
    </p:spTree>
    <p:extLst>
      <p:ext uri="{BB962C8B-B14F-4D97-AF65-F5344CB8AC3E}">
        <p14:creationId xmlns:p14="http://schemas.microsoft.com/office/powerpoint/2010/main" val="322490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28800" y="1069599"/>
            <a:ext cx="8059738" cy="49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8DDA1F53-0886-45AB-A957-E11D0B3B8A6F}"/>
              </a:ext>
            </a:extLst>
          </p:cNvPr>
          <p:cNvPicPr>
            <a:picLocks noChangeAspect="1"/>
          </p:cNvPicPr>
          <p:nvPr/>
        </p:nvPicPr>
        <p:blipFill rotWithShape="1">
          <a:blip r:embed="rId4">
            <a:extLst>
              <a:ext uri="{28A0092B-C50C-407E-A947-70E740481C1C}">
                <a14:useLocalDpi xmlns:a14="http://schemas.microsoft.com/office/drawing/2010/main" val="0"/>
              </a:ext>
            </a:extLst>
          </a:blip>
          <a:srcRect r="4673"/>
          <a:stretch/>
        </p:blipFill>
        <p:spPr>
          <a:xfrm>
            <a:off x="2223329" y="1435723"/>
            <a:ext cx="6586263" cy="4471806"/>
          </a:xfrm>
          <a:prstGeom prst="rect">
            <a:avLst/>
          </a:prstGeom>
        </p:spPr>
      </p:pic>
      <p:sp>
        <p:nvSpPr>
          <p:cNvPr id="14" name="Title 1"/>
          <p:cNvSpPr>
            <a:spLocks noGrp="1"/>
          </p:cNvSpPr>
          <p:nvPr>
            <p:ph type="title"/>
          </p:nvPr>
        </p:nvSpPr>
        <p:spPr>
          <a:xfrm>
            <a:off x="771737" y="385978"/>
            <a:ext cx="8382000" cy="472422"/>
          </a:xfrm>
        </p:spPr>
        <p:txBody>
          <a:bodyPr/>
          <a:lstStyle/>
          <a:p>
            <a:r>
              <a:rPr lang="en-US" dirty="0"/>
              <a:t>Interactive FLSA Questionnaire</a:t>
            </a:r>
          </a:p>
        </p:txBody>
      </p:sp>
      <p:pic>
        <p:nvPicPr>
          <p:cNvPr id="8"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223329" y="1435723"/>
            <a:ext cx="6550821" cy="446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226873" y="1450226"/>
            <a:ext cx="6602991" cy="440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2"/>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2235734" y="1504101"/>
            <a:ext cx="6538416" cy="442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2203057" y="1446682"/>
            <a:ext cx="6884314" cy="447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0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852755" y="375649"/>
            <a:ext cx="8510589" cy="685800"/>
          </a:xfrm>
        </p:spPr>
        <p:txBody>
          <a:bodyPr/>
          <a:lstStyle/>
          <a:p>
            <a:r>
              <a:rPr lang="en-US" altLang="en-US" sz="4000" dirty="0"/>
              <a:t>Quiz: FLSA Exemption: Outside Sales</a:t>
            </a:r>
          </a:p>
        </p:txBody>
      </p:sp>
      <p:sp>
        <p:nvSpPr>
          <p:cNvPr id="38915" name="Content Placeholder 2"/>
          <p:cNvSpPr>
            <a:spLocks noGrp="1"/>
          </p:cNvSpPr>
          <p:nvPr>
            <p:ph idx="4294967295"/>
          </p:nvPr>
        </p:nvSpPr>
        <p:spPr>
          <a:xfrm>
            <a:off x="838200" y="1314450"/>
            <a:ext cx="10896600" cy="4495800"/>
          </a:xfrm>
          <a:prstGeom prst="rect">
            <a:avLst/>
          </a:prstGeom>
        </p:spPr>
        <p:txBody>
          <a:bodyPr/>
          <a:lstStyle/>
          <a:p>
            <a:pPr>
              <a:spcBef>
                <a:spcPts val="600"/>
              </a:spcBef>
              <a:spcAft>
                <a:spcPts val="600"/>
              </a:spcAft>
              <a:buClr>
                <a:schemeClr val="accent5">
                  <a:lumMod val="50000"/>
                </a:schemeClr>
              </a:buClr>
            </a:pPr>
            <a:r>
              <a:rPr lang="en-US" altLang="en-US" sz="2400" dirty="0">
                <a:latin typeface="Century Gothic" panose="020B0502020202020204" pitchFamily="34" charset="0"/>
              </a:rPr>
              <a:t>Primary duty must be making sales, obtaining orders or contracts for services or for the use of facilities for which the employee will be paid</a:t>
            </a:r>
          </a:p>
          <a:p>
            <a:pPr>
              <a:spcBef>
                <a:spcPts val="600"/>
              </a:spcBef>
              <a:spcAft>
                <a:spcPts val="600"/>
              </a:spcAft>
              <a:buClr>
                <a:schemeClr val="accent5">
                  <a:lumMod val="50000"/>
                </a:schemeClr>
              </a:buClr>
            </a:pPr>
            <a:r>
              <a:rPr lang="en-US" altLang="en-US" sz="2400" dirty="0">
                <a:latin typeface="Century Gothic" panose="020B0502020202020204" pitchFamily="34" charset="0"/>
              </a:rPr>
              <a:t>Customarily and regularly working away from the company’s place of business</a:t>
            </a: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p:txBody>
      </p:sp>
      <p:sp>
        <p:nvSpPr>
          <p:cNvPr id="7" name="Flowchart: Punched Tape 6"/>
          <p:cNvSpPr/>
          <p:nvPr/>
        </p:nvSpPr>
        <p:spPr>
          <a:xfrm>
            <a:off x="2514600" y="3240087"/>
            <a:ext cx="7345363" cy="2303463"/>
          </a:xfrm>
          <a:prstGeom prst="flowChartPunchedTap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b="1" i="1" dirty="0">
                <a:latin typeface="Century Gothic" panose="020B0502020202020204" pitchFamily="34" charset="0"/>
              </a:rPr>
              <a:t>#1 - A field technician sells HVAC systems while on calls to fix  customer’s heating system.</a:t>
            </a:r>
          </a:p>
          <a:p>
            <a:pPr algn="ctr">
              <a:lnSpc>
                <a:spcPct val="150000"/>
              </a:lnSpc>
              <a:defRPr/>
            </a:pPr>
            <a:r>
              <a:rPr lang="en-US" b="1" i="1" dirty="0">
                <a:latin typeface="Century Gothic" panose="020B0502020202020204" pitchFamily="34" charset="0"/>
              </a:rPr>
              <a:t>Does this position qualify for an exemption?</a:t>
            </a:r>
          </a:p>
        </p:txBody>
      </p:sp>
    </p:spTree>
    <p:extLst>
      <p:ext uri="{BB962C8B-B14F-4D97-AF65-F5344CB8AC3E}">
        <p14:creationId xmlns:p14="http://schemas.microsoft.com/office/powerpoint/2010/main" val="135378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476250"/>
            <a:ext cx="10820400" cy="685800"/>
          </a:xfrm>
        </p:spPr>
        <p:txBody>
          <a:bodyPr/>
          <a:lstStyle/>
          <a:p>
            <a:r>
              <a:rPr lang="en-US" altLang="en-US" sz="4000" dirty="0"/>
              <a:t>Quiz: FLSA Exemption: Computer Employees</a:t>
            </a:r>
          </a:p>
        </p:txBody>
      </p:sp>
      <p:sp>
        <p:nvSpPr>
          <p:cNvPr id="39939" name="Content Placeholder 2"/>
          <p:cNvSpPr>
            <a:spLocks noGrp="1"/>
          </p:cNvSpPr>
          <p:nvPr>
            <p:ph idx="4294967295"/>
          </p:nvPr>
        </p:nvSpPr>
        <p:spPr>
          <a:xfrm>
            <a:off x="838200" y="1468438"/>
            <a:ext cx="10744199" cy="2722562"/>
          </a:xfrm>
          <a:prstGeom prst="rect">
            <a:avLst/>
          </a:prstGeom>
        </p:spPr>
        <p:txBody>
          <a:bodyPr/>
          <a:lstStyle/>
          <a:p>
            <a:pPr>
              <a:buClr>
                <a:schemeClr val="accent5">
                  <a:lumMod val="50000"/>
                </a:schemeClr>
              </a:buClr>
            </a:pPr>
            <a:r>
              <a:rPr lang="en-US" altLang="en-US" sz="2400" dirty="0">
                <a:latin typeface="Century Gothic" panose="020B0502020202020204" pitchFamily="34" charset="0"/>
              </a:rPr>
              <a:t>Engaged in systems analysis and consulting with users</a:t>
            </a:r>
          </a:p>
          <a:p>
            <a:pPr>
              <a:buClr>
                <a:schemeClr val="accent5">
                  <a:lumMod val="50000"/>
                </a:schemeClr>
              </a:buClr>
            </a:pPr>
            <a:r>
              <a:rPr lang="en-US" altLang="en-US" sz="2400" dirty="0">
                <a:latin typeface="Century Gothic" panose="020B0502020202020204" pitchFamily="34" charset="0"/>
              </a:rPr>
              <a:t>Designing, analyzing, testing computer systems</a:t>
            </a:r>
          </a:p>
          <a:p>
            <a:pPr>
              <a:buClr>
                <a:schemeClr val="accent5">
                  <a:lumMod val="50000"/>
                </a:schemeClr>
              </a:buClr>
            </a:pPr>
            <a:r>
              <a:rPr lang="en-US" altLang="en-US" sz="2400" dirty="0">
                <a:latin typeface="Century Gothic" panose="020B0502020202020204" pitchFamily="34" charset="0"/>
              </a:rPr>
              <a:t>Designing or testing computer programs</a:t>
            </a:r>
          </a:p>
          <a:p>
            <a:pPr>
              <a:buClr>
                <a:schemeClr val="accent5">
                  <a:lumMod val="50000"/>
                </a:schemeClr>
              </a:buClr>
            </a:pPr>
            <a:r>
              <a:rPr lang="en-US" altLang="en-US" sz="2400" dirty="0">
                <a:latin typeface="Century Gothic" panose="020B0502020202020204" pitchFamily="34" charset="0"/>
              </a:rPr>
              <a:t>Or a combination of the above</a:t>
            </a:r>
          </a:p>
          <a:p>
            <a:endParaRPr lang="en-US" altLang="en-US" sz="2400" dirty="0">
              <a:latin typeface="Century Gothic" panose="020B0502020202020204" pitchFamily="34" charset="0"/>
            </a:endParaRPr>
          </a:p>
          <a:p>
            <a:endParaRPr lang="en-US" altLang="en-US" sz="2400" dirty="0">
              <a:latin typeface="Century Gothic" panose="020B0502020202020204" pitchFamily="34" charset="0"/>
            </a:endParaRPr>
          </a:p>
          <a:p>
            <a:endParaRPr lang="en-US" altLang="en-US" sz="2400" dirty="0">
              <a:latin typeface="Century Gothic" panose="020B0502020202020204" pitchFamily="34" charset="0"/>
            </a:endParaRPr>
          </a:p>
          <a:p>
            <a:endParaRPr lang="en-US" altLang="en-US" dirty="0"/>
          </a:p>
          <a:p>
            <a:endParaRPr lang="en-US" altLang="en-US" dirty="0"/>
          </a:p>
        </p:txBody>
      </p:sp>
      <p:sp>
        <p:nvSpPr>
          <p:cNvPr id="8" name="Flowchart: Punched Tape 7"/>
          <p:cNvSpPr/>
          <p:nvPr/>
        </p:nvSpPr>
        <p:spPr>
          <a:xfrm>
            <a:off x="2279650" y="3429000"/>
            <a:ext cx="7683500" cy="2305050"/>
          </a:xfrm>
          <a:prstGeom prst="flowChartPunchedTap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entury Gothic" panose="020B0502020202020204" pitchFamily="34" charset="0"/>
            </a:endParaRPr>
          </a:p>
          <a:p>
            <a:pPr algn="ctr">
              <a:lnSpc>
                <a:spcPct val="150000"/>
              </a:lnSpc>
              <a:defRPr/>
            </a:pPr>
            <a:r>
              <a:rPr lang="en-US" b="1" i="1" dirty="0">
                <a:latin typeface="Century Gothic" panose="020B0502020202020204" pitchFamily="34" charset="0"/>
              </a:rPr>
              <a:t>#2 - A programmer analyst meets with internal clients to identify issues in their system and then programs a modification to rectify it. </a:t>
            </a:r>
          </a:p>
          <a:p>
            <a:pPr algn="ctr">
              <a:lnSpc>
                <a:spcPct val="150000"/>
              </a:lnSpc>
              <a:defRPr/>
            </a:pPr>
            <a:r>
              <a:rPr lang="en-US" b="1" i="1" dirty="0">
                <a:latin typeface="Century Gothic" panose="020B0502020202020204" pitchFamily="34" charset="0"/>
              </a:rPr>
              <a:t>Does this position qualify for an exemption?</a:t>
            </a:r>
          </a:p>
          <a:p>
            <a:pPr algn="ctr">
              <a:defRPr/>
            </a:pPr>
            <a:endParaRPr lang="en-US" dirty="0">
              <a:latin typeface="Century Gothic" panose="020B0502020202020204" pitchFamily="34" charset="0"/>
            </a:endParaRPr>
          </a:p>
        </p:txBody>
      </p:sp>
    </p:spTree>
    <p:extLst>
      <p:ext uri="{BB962C8B-B14F-4D97-AF65-F5344CB8AC3E}">
        <p14:creationId xmlns:p14="http://schemas.microsoft.com/office/powerpoint/2010/main" val="195967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3852" y="1313622"/>
            <a:ext cx="10459948" cy="4457700"/>
          </a:xfrm>
          <a:prstGeom prst="rect">
            <a:avLst/>
          </a:prstGeom>
        </p:spPr>
        <p:txBody>
          <a:bodyPr/>
          <a:lstStyle/>
          <a:p>
            <a:pPr>
              <a:spcBef>
                <a:spcPts val="400"/>
              </a:spcBef>
              <a:buClr>
                <a:schemeClr val="accent5">
                  <a:lumMod val="50000"/>
                </a:schemeClr>
              </a:buClr>
            </a:pPr>
            <a:r>
              <a:rPr lang="en-US" sz="2400" dirty="0">
                <a:latin typeface="Century Gothic" panose="020B0502020202020204" pitchFamily="34" charset="0"/>
              </a:rPr>
              <a:t>Accurate up to date Job Descriptions should be readily available to employees</a:t>
            </a:r>
          </a:p>
          <a:p>
            <a:pPr>
              <a:spcBef>
                <a:spcPts val="400"/>
              </a:spcBef>
              <a:buClr>
                <a:schemeClr val="accent5">
                  <a:lumMod val="50000"/>
                </a:schemeClr>
              </a:buClr>
            </a:pPr>
            <a:r>
              <a:rPr lang="en-US" sz="2400" dirty="0">
                <a:latin typeface="Century Gothic" panose="020B0502020202020204" pitchFamily="34" charset="0"/>
              </a:rPr>
              <a:t>Employees should be given </a:t>
            </a:r>
            <a:br>
              <a:rPr lang="en-US" sz="2400" dirty="0">
                <a:latin typeface="Century Gothic" panose="020B0502020202020204" pitchFamily="34" charset="0"/>
              </a:rPr>
            </a:br>
            <a:r>
              <a:rPr lang="en-US" sz="2400" dirty="0">
                <a:latin typeface="Century Gothic" panose="020B0502020202020204" pitchFamily="34" charset="0"/>
              </a:rPr>
              <a:t>the ability to provide feedback</a:t>
            </a:r>
          </a:p>
          <a:p>
            <a:pPr>
              <a:spcBef>
                <a:spcPts val="400"/>
              </a:spcBef>
              <a:buClr>
                <a:schemeClr val="accent5">
                  <a:lumMod val="50000"/>
                </a:schemeClr>
              </a:buClr>
            </a:pPr>
            <a:r>
              <a:rPr lang="en-US" sz="2400" dirty="0">
                <a:latin typeface="Century Gothic" panose="020B0502020202020204" pitchFamily="34" charset="0"/>
              </a:rPr>
              <a:t>Employees should </a:t>
            </a:r>
            <a:br>
              <a:rPr lang="en-US" sz="2400" dirty="0">
                <a:latin typeface="Century Gothic" panose="020B0502020202020204" pitchFamily="34" charset="0"/>
              </a:rPr>
            </a:br>
            <a:r>
              <a:rPr lang="en-US" sz="2400" dirty="0">
                <a:latin typeface="Century Gothic" panose="020B0502020202020204" pitchFamily="34" charset="0"/>
              </a:rPr>
              <a:t>Acknowledge (Sign off) </a:t>
            </a:r>
            <a:br>
              <a:rPr lang="en-US" sz="2400" dirty="0">
                <a:latin typeface="Century Gothic" panose="020B0502020202020204" pitchFamily="34" charset="0"/>
              </a:rPr>
            </a:br>
            <a:r>
              <a:rPr lang="en-US" sz="2400" dirty="0">
                <a:latin typeface="Century Gothic" panose="020B0502020202020204" pitchFamily="34" charset="0"/>
              </a:rPr>
              <a:t>on their job descriptions:</a:t>
            </a:r>
          </a:p>
          <a:p>
            <a:pPr lvl="1">
              <a:spcBef>
                <a:spcPts val="400"/>
              </a:spcBef>
              <a:buClr>
                <a:schemeClr val="accent5">
                  <a:lumMod val="50000"/>
                </a:schemeClr>
              </a:buClr>
              <a:buFont typeface="Wingdings" panose="05000000000000000000" pitchFamily="2" charset="2"/>
              <a:buChar char="§"/>
            </a:pPr>
            <a:r>
              <a:rPr lang="en-US" sz="2400" dirty="0">
                <a:latin typeface="Century Gothic" panose="020B0502020202020204" pitchFamily="34" charset="0"/>
              </a:rPr>
              <a:t>Upon hire</a:t>
            </a:r>
          </a:p>
          <a:p>
            <a:pPr lvl="1">
              <a:spcBef>
                <a:spcPts val="400"/>
              </a:spcBef>
              <a:buClr>
                <a:schemeClr val="accent5">
                  <a:lumMod val="50000"/>
                </a:schemeClr>
              </a:buClr>
              <a:buFont typeface="Wingdings" panose="05000000000000000000" pitchFamily="2" charset="2"/>
              <a:buChar char="§"/>
            </a:pPr>
            <a:r>
              <a:rPr lang="en-US" sz="2400" dirty="0">
                <a:latin typeface="Century Gothic" panose="020B0502020202020204" pitchFamily="34" charset="0"/>
              </a:rPr>
              <a:t>When the JD </a:t>
            </a:r>
            <a:br>
              <a:rPr lang="en-US" sz="2400" dirty="0">
                <a:latin typeface="Century Gothic" panose="020B0502020202020204" pitchFamily="34" charset="0"/>
              </a:rPr>
            </a:br>
            <a:r>
              <a:rPr lang="en-US" sz="2400" dirty="0">
                <a:latin typeface="Century Gothic" panose="020B0502020202020204" pitchFamily="34" charset="0"/>
              </a:rPr>
              <a:t>changes</a:t>
            </a:r>
          </a:p>
          <a:p>
            <a:pPr lvl="1">
              <a:spcBef>
                <a:spcPts val="400"/>
              </a:spcBef>
              <a:buClr>
                <a:schemeClr val="accent5">
                  <a:lumMod val="50000"/>
                </a:schemeClr>
              </a:buClr>
              <a:buFont typeface="Wingdings" panose="05000000000000000000" pitchFamily="2" charset="2"/>
              <a:buChar char="§"/>
            </a:pPr>
            <a:r>
              <a:rPr lang="en-US" sz="2400" dirty="0">
                <a:latin typeface="Century Gothic" panose="020B0502020202020204" pitchFamily="34" charset="0"/>
              </a:rPr>
              <a:t>Annually</a:t>
            </a:r>
          </a:p>
          <a:p>
            <a:pPr marL="0" indent="0">
              <a:spcBef>
                <a:spcPts val="400"/>
              </a:spcBef>
              <a:buClr>
                <a:schemeClr val="accent5">
                  <a:lumMod val="50000"/>
                </a:schemeClr>
              </a:buClr>
              <a:buNone/>
            </a:pPr>
            <a:endParaRPr lang="en-US" sz="2400" dirty="0">
              <a:latin typeface="Century Gothic" panose="020B05020202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08" t="7129" r="17567" b="19203"/>
          <a:stretch/>
        </p:blipFill>
        <p:spPr bwMode="auto">
          <a:xfrm>
            <a:off x="6248400" y="1981200"/>
            <a:ext cx="5257800" cy="362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3"/>
          <p:cNvSpPr>
            <a:spLocks noGrp="1"/>
          </p:cNvSpPr>
          <p:nvPr>
            <p:ph type="title"/>
          </p:nvPr>
        </p:nvSpPr>
        <p:spPr>
          <a:xfrm>
            <a:off x="838200" y="427038"/>
            <a:ext cx="10668000" cy="792162"/>
          </a:xfrm>
        </p:spPr>
        <p:txBody>
          <a:bodyPr/>
          <a:lstStyle/>
          <a:p>
            <a:r>
              <a:rPr lang="en-US" sz="4400" dirty="0"/>
              <a:t>JD Accuracy: Employee Acknowledgment</a:t>
            </a:r>
            <a:endParaRPr lang="en-US" sz="2400" dirty="0">
              <a:latin typeface="Century Gothic" panose="020B0502020202020204" pitchFamily="34" charset="0"/>
            </a:endParaRPr>
          </a:p>
        </p:txBody>
      </p:sp>
    </p:spTree>
    <p:extLst>
      <p:ext uri="{BB962C8B-B14F-4D97-AF65-F5344CB8AC3E}">
        <p14:creationId xmlns:p14="http://schemas.microsoft.com/office/powerpoint/2010/main" val="59498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524000"/>
            <a:ext cx="10744200" cy="4419600"/>
          </a:xfrm>
          <a:prstGeom prst="rect">
            <a:avLst/>
          </a:prstGeom>
        </p:spPr>
        <p:txBody>
          <a:bodyPr/>
          <a:lstStyle/>
          <a:p>
            <a:pPr marL="0" indent="0">
              <a:spcBef>
                <a:spcPts val="400"/>
              </a:spcBef>
              <a:buClr>
                <a:schemeClr val="accent5">
                  <a:lumMod val="50000"/>
                </a:schemeClr>
              </a:buClr>
              <a:buNone/>
            </a:pPr>
            <a:r>
              <a:rPr lang="en-US" sz="2800" dirty="0">
                <a:solidFill>
                  <a:srgbClr val="21B3AE"/>
                </a:solidFill>
                <a:latin typeface="Century Gothic" panose="020B0502020202020204" pitchFamily="34" charset="0"/>
              </a:rPr>
              <a:t>Protect against FLSA wage and hour lawsuit</a:t>
            </a:r>
            <a:endParaRPr lang="en-US" sz="2400" dirty="0">
              <a:solidFill>
                <a:srgbClr val="21B3AE"/>
              </a:solidFill>
              <a:latin typeface="Century Gothic" panose="020B0502020202020204" pitchFamily="34" charset="0"/>
            </a:endParaRPr>
          </a:p>
          <a:p>
            <a:pPr marL="457200" lvl="1" indent="0">
              <a:spcBef>
                <a:spcPts val="400"/>
              </a:spcBef>
              <a:buClr>
                <a:schemeClr val="accent5">
                  <a:lumMod val="50000"/>
                </a:schemeClr>
              </a:buClr>
              <a:buNone/>
            </a:pPr>
            <a:r>
              <a:rPr lang="en-US" sz="2400" dirty="0">
                <a:latin typeface="Century Gothic" panose="020B0502020202020204" pitchFamily="34" charset="0"/>
              </a:rPr>
              <a:t>In an article</a:t>
            </a:r>
            <a:r>
              <a:rPr lang="en-US" sz="2400" i="1" dirty="0">
                <a:latin typeface="Century Gothic" panose="020B0502020202020204" pitchFamily="34" charset="0"/>
              </a:rPr>
              <a:t>, </a:t>
            </a:r>
            <a:r>
              <a:rPr lang="en-US" sz="2400" i="1" u="sng" dirty="0">
                <a:latin typeface="Century Gothic" panose="020B0502020202020204" pitchFamily="34" charset="0"/>
                <a:hlinkClick r:id="rId3"/>
              </a:rPr>
              <a:t>Beware 'Misclassification Creep' in Employee Exemption</a:t>
            </a:r>
            <a:r>
              <a:rPr lang="en-US" sz="2400" dirty="0">
                <a:latin typeface="Century Gothic" panose="020B0502020202020204" pitchFamily="34" charset="0"/>
              </a:rPr>
              <a:t>, Littler </a:t>
            </a:r>
            <a:r>
              <a:rPr lang="en-US" sz="2400" dirty="0" err="1">
                <a:latin typeface="Century Gothic" panose="020B0502020202020204" pitchFamily="34" charset="0"/>
              </a:rPr>
              <a:t>Mendelson</a:t>
            </a:r>
            <a:r>
              <a:rPr lang="en-US" sz="2400" dirty="0">
                <a:latin typeface="Century Gothic" panose="020B0502020202020204" pitchFamily="34" charset="0"/>
              </a:rPr>
              <a:t> shareholder and co-chair of the firm’s wage-and-hour practice group, Lee </a:t>
            </a:r>
            <a:r>
              <a:rPr lang="en-US" sz="2400" dirty="0" err="1">
                <a:latin typeface="Century Gothic" panose="020B0502020202020204" pitchFamily="34" charset="0"/>
              </a:rPr>
              <a:t>Schreter</a:t>
            </a:r>
            <a:r>
              <a:rPr lang="en-US" sz="2400" dirty="0">
                <a:latin typeface="Century Gothic" panose="020B0502020202020204" pitchFamily="34" charset="0"/>
              </a:rPr>
              <a:t> states, “It’s easy enough for companies to ask their employees to sign off on their job descriptions during their periodic performance reviews, so there is both mutual understanding and, for the employer, well-documented proof that the employee knows where they stand. That kind of evidence, I believe even the courts will be hard-pressed to dismiss.”</a:t>
            </a:r>
          </a:p>
        </p:txBody>
      </p:sp>
      <p:sp>
        <p:nvSpPr>
          <p:cNvPr id="6" name="Title 3"/>
          <p:cNvSpPr>
            <a:spLocks noGrp="1"/>
          </p:cNvSpPr>
          <p:nvPr>
            <p:ph type="title"/>
          </p:nvPr>
        </p:nvSpPr>
        <p:spPr/>
        <p:txBody>
          <a:bodyPr/>
          <a:lstStyle/>
          <a:p>
            <a:r>
              <a:rPr lang="en-US" dirty="0"/>
              <a:t>Job Description Acknowledgements</a:t>
            </a:r>
            <a:endParaRPr lang="en-US" dirty="0">
              <a:latin typeface="Century Gothic" panose="020B0502020202020204" pitchFamily="34" charset="0"/>
            </a:endParaRPr>
          </a:p>
        </p:txBody>
      </p:sp>
    </p:spTree>
    <p:extLst>
      <p:ext uri="{BB962C8B-B14F-4D97-AF65-F5344CB8AC3E}">
        <p14:creationId xmlns:p14="http://schemas.microsoft.com/office/powerpoint/2010/main" val="229995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Client Results</a:t>
            </a:r>
          </a:p>
        </p:txBody>
      </p:sp>
      <p:sp>
        <p:nvSpPr>
          <p:cNvPr id="3" name="Content Placeholder 2"/>
          <p:cNvSpPr>
            <a:spLocks noGrp="1"/>
          </p:cNvSpPr>
          <p:nvPr>
            <p:ph idx="4294967295"/>
          </p:nvPr>
        </p:nvSpPr>
        <p:spPr>
          <a:xfrm>
            <a:off x="685800" y="1371600"/>
            <a:ext cx="10896600" cy="4495800"/>
          </a:xfrm>
          <a:prstGeom prst="rect">
            <a:avLst/>
          </a:prstGeom>
        </p:spPr>
        <p:txBody>
          <a:bodyPr/>
          <a:lstStyle/>
          <a:p>
            <a:pPr marL="344488" lvl="1" indent="-344488">
              <a:buClr>
                <a:schemeClr val="accent5">
                  <a:lumMod val="50000"/>
                </a:schemeClr>
              </a:buClr>
              <a:buFont typeface="Arial" panose="020B0604020202020204" pitchFamily="34" charset="0"/>
              <a:buChar char="•"/>
              <a:defRPr/>
            </a:pPr>
            <a:r>
              <a:rPr lang="en-US" sz="2100" dirty="0">
                <a:latin typeface="Century Gothic" panose="020B0502020202020204" pitchFamily="34" charset="0"/>
              </a:rPr>
              <a:t>Provide written documentation of company’s efforts to be in compliance with FLSA regulations</a:t>
            </a:r>
          </a:p>
          <a:p>
            <a:pPr marL="344488" lvl="1" indent="-344488">
              <a:buClr>
                <a:schemeClr val="accent5">
                  <a:lumMod val="50000"/>
                </a:schemeClr>
              </a:buClr>
              <a:buFont typeface="Arial" panose="020B0604020202020204" pitchFamily="34" charset="0"/>
              <a:buChar char="•"/>
              <a:defRPr/>
            </a:pPr>
            <a:r>
              <a:rPr lang="en-US" sz="2100" dirty="0">
                <a:latin typeface="Century Gothic" panose="020B0502020202020204" pitchFamily="34" charset="0"/>
              </a:rPr>
              <a:t>Conduct legally defensible job analysis that is consistent regardless of individual conducting the review</a:t>
            </a:r>
          </a:p>
          <a:p>
            <a:pPr marL="344488" lvl="1" indent="-344488">
              <a:buClr>
                <a:schemeClr val="accent5">
                  <a:lumMod val="50000"/>
                </a:schemeClr>
              </a:buClr>
              <a:buFont typeface="Arial" panose="020B0604020202020204" pitchFamily="34" charset="0"/>
              <a:buChar char="•"/>
              <a:defRPr/>
            </a:pPr>
            <a:r>
              <a:rPr lang="en-US" sz="2100" dirty="0">
                <a:latin typeface="Century Gothic" panose="020B0502020202020204" pitchFamily="34" charset="0"/>
              </a:rPr>
              <a:t>Assist in writing accurate job descriptions by providing examples that meet compliance </a:t>
            </a:r>
          </a:p>
          <a:p>
            <a:pPr marL="344488" lvl="1" indent="-344488">
              <a:buClr>
                <a:schemeClr val="accent5">
                  <a:lumMod val="50000"/>
                </a:schemeClr>
              </a:buClr>
              <a:buFont typeface="Arial" panose="020B0604020202020204" pitchFamily="34" charset="0"/>
              <a:buChar char="•"/>
              <a:defRPr/>
            </a:pPr>
            <a:r>
              <a:rPr lang="en-US" sz="2100" dirty="0">
                <a:latin typeface="Century Gothic" panose="020B0502020202020204" pitchFamily="34" charset="0"/>
              </a:rPr>
              <a:t>Creates a central location for documentation for job description, including FLSA testing and scope</a:t>
            </a:r>
          </a:p>
          <a:p>
            <a:pPr marL="344488" lvl="1" indent="-344488">
              <a:buClr>
                <a:schemeClr val="accent5">
                  <a:lumMod val="50000"/>
                </a:schemeClr>
              </a:buClr>
              <a:buFont typeface="Arial" panose="020B0604020202020204" pitchFamily="34" charset="0"/>
              <a:buChar char="•"/>
              <a:defRPr/>
            </a:pPr>
            <a:r>
              <a:rPr lang="en-US" sz="2100" dirty="0">
                <a:latin typeface="Century Gothic" panose="020B0502020202020204" pitchFamily="34" charset="0"/>
              </a:rPr>
              <a:t>Database that is searchable and allows reporting to find missing data, gaps and/or overdue evaluations</a:t>
            </a:r>
          </a:p>
          <a:p>
            <a:pPr marL="344488" lvl="1" indent="-344488">
              <a:buClr>
                <a:schemeClr val="accent5">
                  <a:lumMod val="50000"/>
                </a:schemeClr>
              </a:buClr>
              <a:buFont typeface="Arial" panose="020B0604020202020204" pitchFamily="34" charset="0"/>
              <a:buChar char="•"/>
              <a:defRPr/>
            </a:pPr>
            <a:r>
              <a:rPr lang="en-US" sz="2100" dirty="0">
                <a:latin typeface="Century Gothic" panose="020B0502020202020204" pitchFamily="34" charset="0"/>
              </a:rPr>
              <a:t>Provides mass updates to ensure consistency </a:t>
            </a:r>
          </a:p>
          <a:p>
            <a:pPr marL="344488" lvl="1" indent="-344488">
              <a:buClr>
                <a:schemeClr val="accent5">
                  <a:lumMod val="50000"/>
                </a:schemeClr>
              </a:buClr>
              <a:buFont typeface="Arial" panose="020B0604020202020204" pitchFamily="34" charset="0"/>
              <a:buChar char="•"/>
              <a:defRPr/>
            </a:pPr>
            <a:r>
              <a:rPr lang="en-US" sz="2100" dirty="0">
                <a:latin typeface="Century Gothic" panose="020B0502020202020204" pitchFamily="34" charset="0"/>
              </a:rPr>
              <a:t>Provides an audit trail for changes and approvals</a:t>
            </a:r>
          </a:p>
          <a:p>
            <a:pPr marL="344488" lvl="1" indent="-344488">
              <a:buClr>
                <a:schemeClr val="accent5">
                  <a:lumMod val="50000"/>
                </a:schemeClr>
              </a:buClr>
              <a:buFont typeface="Arial" panose="020B0604020202020204" pitchFamily="34" charset="0"/>
              <a:buChar char="•"/>
              <a:defRPr/>
            </a:pPr>
            <a:r>
              <a:rPr lang="en-US" sz="2100" dirty="0">
                <a:latin typeface="Century Gothic" panose="020B0502020202020204" pitchFamily="34" charset="0"/>
              </a:rPr>
              <a:t>Explain FLSA decisions internally</a:t>
            </a:r>
          </a:p>
          <a:p>
            <a:pPr lvl="1">
              <a:buClr>
                <a:schemeClr val="accent5">
                  <a:lumMod val="50000"/>
                </a:schemeClr>
              </a:buClr>
              <a:buFont typeface="Arial" panose="020B0604020202020204" pitchFamily="34" charset="0"/>
              <a:buChar char="•"/>
              <a:defRPr/>
            </a:pPr>
            <a:endParaRPr lang="en-US" sz="2000" dirty="0">
              <a:latin typeface="Century Gothic" panose="020B0502020202020204" pitchFamily="34" charset="0"/>
            </a:endParaRPr>
          </a:p>
          <a:p>
            <a:pPr lvl="1">
              <a:buClr>
                <a:schemeClr val="accent5">
                  <a:lumMod val="50000"/>
                </a:schemeClr>
              </a:buClr>
              <a:buFont typeface="Arial" panose="020B0604020202020204" pitchFamily="34" charset="0"/>
              <a:buChar char="•"/>
              <a:defRPr/>
            </a:pPr>
            <a:endParaRPr lang="en-US" sz="2000" dirty="0">
              <a:latin typeface="Century Gothic" panose="020B0502020202020204" pitchFamily="34" charset="0"/>
            </a:endParaRPr>
          </a:p>
          <a:p>
            <a:pPr>
              <a:buClr>
                <a:schemeClr val="accent5">
                  <a:lumMod val="50000"/>
                </a:schemeClr>
              </a:buClr>
              <a:buFont typeface="Arial" panose="020B0604020202020204" pitchFamily="34" charset="0"/>
              <a:buChar char="•"/>
              <a:defRPr/>
            </a:pPr>
            <a:endParaRPr lang="en-US" sz="2400" dirty="0">
              <a:latin typeface="Century Gothic" panose="020B0502020202020204" pitchFamily="34" charset="0"/>
            </a:endParaRPr>
          </a:p>
        </p:txBody>
      </p:sp>
    </p:spTree>
    <p:extLst>
      <p:ext uri="{BB962C8B-B14F-4D97-AF65-F5344CB8AC3E}">
        <p14:creationId xmlns:p14="http://schemas.microsoft.com/office/powerpoint/2010/main" val="1532656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a:t>Equal Pay</a:t>
            </a:r>
            <a:r>
              <a:rPr lang="en-US" dirty="0"/>
              <a:t>- </a:t>
            </a:r>
            <a:r>
              <a:rPr lang="en-US" sz="2400" dirty="0">
                <a:latin typeface="Century Gothic" panose="020B0502020202020204" pitchFamily="34" charset="0"/>
              </a:rPr>
              <a:t>Federal Level</a:t>
            </a:r>
          </a:p>
        </p:txBody>
      </p:sp>
      <p:sp>
        <p:nvSpPr>
          <p:cNvPr id="6" name="Content Placeholder 5"/>
          <p:cNvSpPr>
            <a:spLocks noGrp="1"/>
          </p:cNvSpPr>
          <p:nvPr>
            <p:ph idx="1"/>
          </p:nvPr>
        </p:nvSpPr>
        <p:spPr>
          <a:xfrm>
            <a:off x="685800" y="1417639"/>
            <a:ext cx="10896600" cy="4343399"/>
          </a:xfrm>
        </p:spPr>
        <p:txBody>
          <a:bodyPr/>
          <a:lstStyle/>
          <a:p>
            <a:pPr>
              <a:spcBef>
                <a:spcPts val="1200"/>
              </a:spcBef>
            </a:pPr>
            <a:r>
              <a:rPr lang="en-US" sz="1800" dirty="0"/>
              <a:t>The wage gap among men and women has narrowed, from women earning on average 59.8% of men’s pay in 1963 to a wage ratio at 77% today.</a:t>
            </a:r>
          </a:p>
          <a:p>
            <a:pPr>
              <a:spcBef>
                <a:spcPts val="1200"/>
              </a:spcBef>
            </a:pPr>
            <a:r>
              <a:rPr lang="en-US" sz="1800" b="1" dirty="0">
                <a:solidFill>
                  <a:srgbClr val="21B3AE"/>
                </a:solidFill>
              </a:rPr>
              <a:t>Lily Ledbetter Fair Pay Restoration Act (2009): </a:t>
            </a:r>
            <a:r>
              <a:rPr lang="en-US" sz="1800" dirty="0"/>
              <a:t>allows victims of pay discrimination to file a complaint with the government against their employer within 180 days of their last paycheck. </a:t>
            </a:r>
          </a:p>
          <a:p>
            <a:pPr>
              <a:spcBef>
                <a:spcPts val="1200"/>
              </a:spcBef>
            </a:pPr>
            <a:r>
              <a:rPr lang="en-US" sz="1800" b="1" dirty="0">
                <a:solidFill>
                  <a:srgbClr val="21B3AE"/>
                </a:solidFill>
              </a:rPr>
              <a:t>National Equal Pay Task Force (2010): </a:t>
            </a:r>
            <a:r>
              <a:rPr lang="en-US" sz="1800" dirty="0"/>
              <a:t>a committee made up of EEOC, DOJ, DOL, OPM reps for a coordinated effort to “improve compliance, public education, and enforcement of equal pay laws.” </a:t>
            </a:r>
          </a:p>
          <a:p>
            <a:pPr>
              <a:spcBef>
                <a:spcPts val="1200"/>
              </a:spcBef>
            </a:pPr>
            <a:r>
              <a:rPr lang="en-US" sz="1800" b="1" dirty="0">
                <a:solidFill>
                  <a:srgbClr val="21B3AE"/>
                </a:solidFill>
              </a:rPr>
              <a:t>Executive Orders (2014):</a:t>
            </a:r>
            <a:r>
              <a:rPr lang="en-US" sz="1800" b="1" dirty="0"/>
              <a:t> </a:t>
            </a:r>
            <a:r>
              <a:rPr lang="en-US" sz="1800" dirty="0"/>
              <a:t>2 executive orders to help eliminate wage disparities among federal contract workers.</a:t>
            </a:r>
          </a:p>
          <a:p>
            <a:pPr lvl="1">
              <a:spcBef>
                <a:spcPts val="600"/>
              </a:spcBef>
            </a:pPr>
            <a:r>
              <a:rPr lang="en-US" sz="1800" dirty="0"/>
              <a:t>banning federal contractors from punishing workers who discuss salaries with co-workers</a:t>
            </a:r>
          </a:p>
          <a:p>
            <a:pPr lvl="1">
              <a:spcBef>
                <a:spcPts val="600"/>
              </a:spcBef>
            </a:pPr>
            <a:r>
              <a:rPr lang="en-US" sz="1800" dirty="0"/>
              <a:t>calls on the DOL to create rules that require federal contractors to submit salary information, broken down by race and gender, to the department</a:t>
            </a:r>
          </a:p>
          <a:p>
            <a:endParaRPr lang="en-US" sz="1600" dirty="0"/>
          </a:p>
          <a:p>
            <a:endParaRPr lang="en-US" sz="1600" dirty="0"/>
          </a:p>
          <a:p>
            <a:endParaRPr lang="en-US" sz="1600" dirty="0"/>
          </a:p>
        </p:txBody>
      </p:sp>
    </p:spTree>
    <p:extLst>
      <p:ext uri="{BB962C8B-B14F-4D97-AF65-F5344CB8AC3E}">
        <p14:creationId xmlns:p14="http://schemas.microsoft.com/office/powerpoint/2010/main" val="185680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Equal Pay - </a:t>
            </a:r>
            <a:r>
              <a:rPr lang="en-US" sz="2400" dirty="0">
                <a:latin typeface="Century Gothic" panose="020B0502020202020204" pitchFamily="34" charset="0"/>
              </a:rPr>
              <a:t>State Level</a:t>
            </a:r>
            <a:endParaRPr lang="en-US" dirty="0">
              <a:latin typeface="Century Gothic" panose="020B0502020202020204" pitchFamily="34" charset="0"/>
            </a:endParaRPr>
          </a:p>
        </p:txBody>
      </p:sp>
      <p:sp>
        <p:nvSpPr>
          <p:cNvPr id="3" name="Content Placeholder 2"/>
          <p:cNvSpPr>
            <a:spLocks noGrp="1"/>
          </p:cNvSpPr>
          <p:nvPr>
            <p:ph idx="1"/>
          </p:nvPr>
        </p:nvSpPr>
        <p:spPr>
          <a:xfrm>
            <a:off x="685800" y="1219201"/>
            <a:ext cx="10972800" cy="4906963"/>
          </a:xfrm>
        </p:spPr>
        <p:txBody>
          <a:bodyPr/>
          <a:lstStyle/>
          <a:p>
            <a:r>
              <a:rPr lang="en-US" sz="2000" b="1" dirty="0">
                <a:solidFill>
                  <a:srgbClr val="21B3AE"/>
                </a:solidFill>
              </a:rPr>
              <a:t>California</a:t>
            </a:r>
          </a:p>
          <a:p>
            <a:pPr lvl="1"/>
            <a:r>
              <a:rPr lang="en-US" sz="1400" b="1" dirty="0"/>
              <a:t>Fair Pay Act (SB 358): </a:t>
            </a:r>
            <a:r>
              <a:rPr lang="en-US" sz="1400" dirty="0"/>
              <a:t>went into effect Jan. 1, 2016:</a:t>
            </a:r>
          </a:p>
          <a:p>
            <a:pPr lvl="2"/>
            <a:r>
              <a:rPr lang="en-US" sz="1400" dirty="0"/>
              <a:t>Employers are required to pay employees equally for doing “substantially similar work" and eliminates the “same establishment” requirement.</a:t>
            </a:r>
          </a:p>
          <a:p>
            <a:pPr lvl="2"/>
            <a:r>
              <a:rPr lang="en-US" sz="1400" dirty="0"/>
              <a:t>Increased burden of proof on an employer to explain pay differential.</a:t>
            </a:r>
          </a:p>
          <a:p>
            <a:pPr lvl="2"/>
            <a:r>
              <a:rPr lang="en-US" sz="1400" dirty="0"/>
              <a:t>Pay differentials must proven to be based on seniority, merit and other bona fide factors &amp; must be applied reasonably &amp; account for the entire pay differential.</a:t>
            </a:r>
          </a:p>
          <a:p>
            <a:pPr lvl="2"/>
            <a:r>
              <a:rPr lang="en-US" sz="1400" dirty="0"/>
              <a:t>Prohibits retaliation or discrimination against employees who disclose, discuss, or inquire about their own or co-workers’ wages.</a:t>
            </a:r>
          </a:p>
          <a:p>
            <a:r>
              <a:rPr lang="en-US" sz="2000" b="1" dirty="0">
                <a:solidFill>
                  <a:srgbClr val="21B3AE"/>
                </a:solidFill>
              </a:rPr>
              <a:t>New York</a:t>
            </a:r>
          </a:p>
          <a:p>
            <a:pPr lvl="1"/>
            <a:r>
              <a:rPr lang="en-US" sz="1400" b="1" dirty="0"/>
              <a:t>Achieve Pay Equity bill: </a:t>
            </a:r>
            <a:r>
              <a:rPr lang="en-US" sz="1400" dirty="0"/>
              <a:t>strengthens the state’s Equal Pay Act and went into effect on Jan. 1</a:t>
            </a:r>
            <a:r>
              <a:rPr lang="en-US" sz="1400" baseline="30000" dirty="0"/>
              <a:t>st</a:t>
            </a:r>
            <a:r>
              <a:rPr lang="en-US" sz="1400" dirty="0"/>
              <a:t>, 2016: </a:t>
            </a:r>
          </a:p>
          <a:p>
            <a:pPr lvl="2"/>
            <a:r>
              <a:rPr lang="en-US" sz="1400" dirty="0"/>
              <a:t>Employers must show that pay differential is based on "a </a:t>
            </a:r>
            <a:r>
              <a:rPr lang="en-US" sz="1400" b="1" i="1" dirty="0"/>
              <a:t>bona fide</a:t>
            </a:r>
            <a:r>
              <a:rPr lang="en-US" sz="1400" dirty="0"/>
              <a:t> factor other than sex</a:t>
            </a:r>
          </a:p>
          <a:p>
            <a:pPr lvl="2"/>
            <a:r>
              <a:rPr lang="en-US" sz="1400" dirty="0"/>
              <a:t>Altered the definition of “same establishment” to include “workplaces located in the same geographical region, no larger than a county.”</a:t>
            </a:r>
          </a:p>
          <a:p>
            <a:pPr lvl="2"/>
            <a:r>
              <a:rPr lang="en-US" sz="1400" dirty="0"/>
              <a:t>Employers cannot prohibit employees from sharing wage information with other employees</a:t>
            </a:r>
          </a:p>
          <a:p>
            <a:pPr lvl="2"/>
            <a:r>
              <a:rPr lang="en-US" sz="1400" dirty="0"/>
              <a:t>Increased amount of liquidated damages</a:t>
            </a:r>
          </a:p>
          <a:p>
            <a:r>
              <a:rPr lang="en-US" sz="1800" b="1" dirty="0">
                <a:solidFill>
                  <a:srgbClr val="21B3AE"/>
                </a:solidFill>
              </a:rPr>
              <a:t>Massachusetts &amp; Maryland</a:t>
            </a:r>
            <a:r>
              <a:rPr lang="en-US" sz="1800" dirty="0"/>
              <a:t> have also passed similar legislation</a:t>
            </a:r>
          </a:p>
        </p:txBody>
      </p:sp>
    </p:spTree>
    <p:extLst>
      <p:ext uri="{BB962C8B-B14F-4D97-AF65-F5344CB8AC3E}">
        <p14:creationId xmlns:p14="http://schemas.microsoft.com/office/powerpoint/2010/main" val="294862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t>Wrap up</a:t>
            </a:r>
          </a:p>
        </p:txBody>
      </p:sp>
      <p:sp>
        <p:nvSpPr>
          <p:cNvPr id="4" name="Content Placeholder 2"/>
          <p:cNvSpPr txBox="1">
            <a:spLocks/>
          </p:cNvSpPr>
          <p:nvPr/>
        </p:nvSpPr>
        <p:spPr bwMode="auto">
          <a:xfrm>
            <a:off x="1828800" y="1524000"/>
            <a:ext cx="807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None/>
            </a:pPr>
            <a:endParaRPr lang="en-US" sz="1600" dirty="0"/>
          </a:p>
          <a:p>
            <a:pPr marL="914400" lvl="2" indent="0">
              <a:buNone/>
            </a:pPr>
            <a:endParaRPr lang="en-US" sz="1600" dirty="0"/>
          </a:p>
          <a:p>
            <a:pPr marL="914400" lvl="2" indent="0">
              <a:buNone/>
            </a:pPr>
            <a:endParaRPr lang="en-US" sz="1600" dirty="0"/>
          </a:p>
          <a:p>
            <a:pPr marL="114300" indent="0">
              <a:buNone/>
            </a:pPr>
            <a:endParaRPr lang="en-US" sz="2400" dirty="0"/>
          </a:p>
          <a:p>
            <a:pPr lvl="2"/>
            <a:endParaRPr lang="en-US" sz="1600" dirty="0"/>
          </a:p>
        </p:txBody>
      </p:sp>
      <p:sp>
        <p:nvSpPr>
          <p:cNvPr id="7" name="Content Placeholder 2"/>
          <p:cNvSpPr>
            <a:spLocks noGrp="1"/>
          </p:cNvSpPr>
          <p:nvPr>
            <p:ph idx="4294967295"/>
          </p:nvPr>
        </p:nvSpPr>
        <p:spPr>
          <a:xfrm>
            <a:off x="685800" y="1600200"/>
            <a:ext cx="10972800" cy="3886200"/>
          </a:xfrm>
          <a:prstGeom prst="rect">
            <a:avLst/>
          </a:prstGeom>
        </p:spPr>
        <p:txBody>
          <a:bodyPr/>
          <a:lstStyle/>
          <a:p>
            <a:pPr marL="342900" lvl="1" indent="-342900">
              <a:spcBef>
                <a:spcPts val="0"/>
              </a:spcBef>
              <a:spcAft>
                <a:spcPts val="600"/>
              </a:spcAft>
              <a:buClr>
                <a:schemeClr val="accent5">
                  <a:lumMod val="50000"/>
                </a:schemeClr>
              </a:buClr>
              <a:buFont typeface="Arial" panose="020B0604020202020204" pitchFamily="34" charset="0"/>
              <a:buChar char="•"/>
            </a:pPr>
            <a:r>
              <a:rPr lang="en-US" dirty="0">
                <a:latin typeface="Century Gothic" panose="020B0502020202020204" pitchFamily="34" charset="0"/>
              </a:rPr>
              <a:t>Up-to-date job descriptions are needed to comply with FSLA and ADA</a:t>
            </a:r>
          </a:p>
          <a:p>
            <a:pPr marL="342900" lvl="1" indent="-342900">
              <a:spcBef>
                <a:spcPts val="0"/>
              </a:spcBef>
              <a:spcAft>
                <a:spcPts val="600"/>
              </a:spcAft>
              <a:buClr>
                <a:schemeClr val="accent5">
                  <a:lumMod val="50000"/>
                </a:schemeClr>
              </a:buClr>
              <a:buFont typeface="Arial" panose="020B0604020202020204" pitchFamily="34" charset="0"/>
              <a:buChar char="•"/>
            </a:pPr>
            <a:r>
              <a:rPr lang="en-US" dirty="0">
                <a:latin typeface="Century Gothic" panose="020B0502020202020204" pitchFamily="34" charset="0"/>
              </a:rPr>
              <a:t>Tracking of essential function, physical demands and qualifications is essential for compliance</a:t>
            </a:r>
          </a:p>
          <a:p>
            <a:pPr marL="342900" lvl="1" indent="-342900">
              <a:spcBef>
                <a:spcPts val="0"/>
              </a:spcBef>
              <a:spcAft>
                <a:spcPts val="600"/>
              </a:spcAft>
              <a:buClr>
                <a:schemeClr val="accent5">
                  <a:lumMod val="50000"/>
                </a:schemeClr>
              </a:buClr>
              <a:buFont typeface="Arial" panose="020B0604020202020204" pitchFamily="34" charset="0"/>
              <a:buChar char="•"/>
            </a:pPr>
            <a:r>
              <a:rPr lang="en-US" dirty="0">
                <a:latin typeface="Century Gothic" panose="020B0502020202020204" pitchFamily="34" charset="0"/>
              </a:rPr>
              <a:t>Historical job documentation and employee acknowledgement can provide protection </a:t>
            </a:r>
          </a:p>
          <a:p>
            <a:pPr marL="342900" lvl="1" indent="-342900">
              <a:spcBef>
                <a:spcPts val="0"/>
              </a:spcBef>
              <a:spcAft>
                <a:spcPts val="600"/>
              </a:spcAft>
              <a:buClr>
                <a:schemeClr val="accent5">
                  <a:lumMod val="50000"/>
                </a:schemeClr>
              </a:buClr>
              <a:buFont typeface="Arial" panose="020B0604020202020204" pitchFamily="34" charset="0"/>
              <a:buChar char="•"/>
            </a:pPr>
            <a:r>
              <a:rPr lang="en-US" dirty="0">
                <a:latin typeface="Century Gothic" panose="020B0502020202020204" pitchFamily="34" charset="0"/>
              </a:rPr>
              <a:t>Automated repository highly advantageous in maintaining compliance in an evolving environment</a:t>
            </a:r>
            <a:br>
              <a:rPr lang="en-US" dirty="0"/>
            </a:br>
            <a:endParaRPr lang="en-US" altLang="en-US" dirty="0">
              <a:latin typeface="Century Gothic" panose="020B0502020202020204" pitchFamily="34" charset="0"/>
            </a:endParaRPr>
          </a:p>
        </p:txBody>
      </p:sp>
    </p:spTree>
    <p:extLst>
      <p:ext uri="{BB962C8B-B14F-4D97-AF65-F5344CB8AC3E}">
        <p14:creationId xmlns:p14="http://schemas.microsoft.com/office/powerpoint/2010/main" val="3656386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1143000"/>
          </a:xfrm>
        </p:spPr>
        <p:txBody>
          <a:bodyPr/>
          <a:lstStyle/>
          <a:p>
            <a:r>
              <a:rPr lang="en-US" sz="4000" b="0" dirty="0"/>
              <a:t>Job Data</a:t>
            </a:r>
            <a:br>
              <a:rPr lang="en-US" b="0" dirty="0"/>
            </a:br>
            <a:r>
              <a:rPr lang="en-US" sz="2000" b="0" dirty="0">
                <a:latin typeface="Century Gothic" panose="020B0502020202020204" pitchFamily="34" charset="0"/>
              </a:rPr>
              <a:t>Central to HR/Talent Management</a:t>
            </a:r>
            <a:endParaRPr lang="en-US" sz="2400" b="0" dirty="0">
              <a:latin typeface="Century Gothic" panose="020B0502020202020204" pitchFamily="34" charset="0"/>
            </a:endParaRPr>
          </a:p>
        </p:txBody>
      </p:sp>
      <p:sp>
        <p:nvSpPr>
          <p:cNvPr id="6" name="Content Placeholder 5"/>
          <p:cNvSpPr>
            <a:spLocks noGrp="1"/>
          </p:cNvSpPr>
          <p:nvPr>
            <p:ph idx="1"/>
          </p:nvPr>
        </p:nvSpPr>
        <p:spPr>
          <a:xfrm>
            <a:off x="609600" y="1600202"/>
            <a:ext cx="5105400" cy="4343399"/>
          </a:xfrm>
        </p:spPr>
        <p:txBody>
          <a:bodyPr/>
          <a:lstStyle/>
          <a:p>
            <a:pPr lvl="0"/>
            <a:r>
              <a:rPr lang="en-US" sz="2400" dirty="0">
                <a:latin typeface="Century Gothic" panose="020B0502020202020204" pitchFamily="34" charset="0"/>
              </a:rPr>
              <a:t>A Robust up-to-date job description repository can ensure that all aspects of your HR and talent management activities are reading from the same play book.</a:t>
            </a:r>
          </a:p>
          <a:p>
            <a:pPr marL="0" indent="0">
              <a:buNone/>
            </a:pPr>
            <a:endParaRPr lang="en-US" sz="2000" dirty="0"/>
          </a:p>
        </p:txBody>
      </p:sp>
      <p:grpSp>
        <p:nvGrpSpPr>
          <p:cNvPr id="3" name="Group 2">
            <a:extLst>
              <a:ext uri="{FF2B5EF4-FFF2-40B4-BE49-F238E27FC236}">
                <a16:creationId xmlns:a16="http://schemas.microsoft.com/office/drawing/2014/main" id="{DD7F4033-5C39-4271-A2F4-EBC43A298B84}"/>
              </a:ext>
            </a:extLst>
          </p:cNvPr>
          <p:cNvGrpSpPr/>
          <p:nvPr/>
        </p:nvGrpSpPr>
        <p:grpSpPr>
          <a:xfrm>
            <a:off x="6286500" y="875014"/>
            <a:ext cx="5295900" cy="5295900"/>
            <a:chOff x="5753100" y="1295400"/>
            <a:chExt cx="4648200" cy="46482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295400"/>
              <a:ext cx="4648200" cy="4648200"/>
            </a:xfrm>
            <a:prstGeom prst="rect">
              <a:avLst/>
            </a:prstGeom>
          </p:spPr>
        </p:pic>
        <p:sp>
          <p:nvSpPr>
            <p:cNvPr id="9" name="TextBox 8"/>
            <p:cNvSpPr txBox="1"/>
            <p:nvPr/>
          </p:nvSpPr>
          <p:spPr>
            <a:xfrm>
              <a:off x="7467600" y="3353368"/>
              <a:ext cx="1219200" cy="523220"/>
            </a:xfrm>
            <a:prstGeom prst="rect">
              <a:avLst/>
            </a:prstGeom>
            <a:noFill/>
          </p:spPr>
          <p:txBody>
            <a:bodyPr wrap="square" rtlCol="0">
              <a:spAutoFit/>
            </a:bodyPr>
            <a:lstStyle/>
            <a:p>
              <a:pPr algn="ctr"/>
              <a:r>
                <a:rPr lang="en-US" sz="1400" dirty="0">
                  <a:latin typeface="Century Gothic" panose="020B0502020202020204" pitchFamily="34" charset="0"/>
                </a:rPr>
                <a:t>Job Description</a:t>
              </a:r>
            </a:p>
          </p:txBody>
        </p:sp>
        <p:sp>
          <p:nvSpPr>
            <p:cNvPr id="10" name="TextBox 9"/>
            <p:cNvSpPr txBox="1"/>
            <p:nvPr/>
          </p:nvSpPr>
          <p:spPr>
            <a:xfrm>
              <a:off x="6172200" y="4343401"/>
              <a:ext cx="1219200" cy="430887"/>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ATS/Recruiting Process</a:t>
              </a:r>
            </a:p>
          </p:txBody>
        </p:sp>
        <p:sp>
          <p:nvSpPr>
            <p:cNvPr id="11" name="TextBox 10"/>
            <p:cNvSpPr txBox="1"/>
            <p:nvPr/>
          </p:nvSpPr>
          <p:spPr>
            <a:xfrm>
              <a:off x="5943600" y="2937196"/>
              <a:ext cx="1219200" cy="769441"/>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Performance Management System/</a:t>
              </a:r>
            </a:p>
            <a:p>
              <a:pPr algn="ctr"/>
              <a:r>
                <a:rPr lang="en-US" sz="1100" dirty="0">
                  <a:solidFill>
                    <a:schemeClr val="bg1"/>
                  </a:solidFill>
                  <a:latin typeface="Century Gothic" panose="020B0502020202020204" pitchFamily="34" charset="0"/>
                </a:rPr>
                <a:t>Process</a:t>
              </a:r>
            </a:p>
          </p:txBody>
        </p:sp>
        <p:sp>
          <p:nvSpPr>
            <p:cNvPr id="12" name="TextBox 11"/>
            <p:cNvSpPr txBox="1"/>
            <p:nvPr/>
          </p:nvSpPr>
          <p:spPr>
            <a:xfrm>
              <a:off x="6767945" y="1921823"/>
              <a:ext cx="1219200" cy="600164"/>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Career Pathing</a:t>
              </a:r>
            </a:p>
            <a:p>
              <a:pPr algn="ctr"/>
              <a:r>
                <a:rPr lang="en-US" sz="1100" dirty="0">
                  <a:solidFill>
                    <a:schemeClr val="bg1"/>
                  </a:solidFill>
                  <a:latin typeface="Century Gothic" panose="020B0502020202020204" pitchFamily="34" charset="0"/>
                </a:rPr>
                <a:t>Succession</a:t>
              </a:r>
            </a:p>
            <a:p>
              <a:pPr algn="ctr"/>
              <a:r>
                <a:rPr lang="en-US" sz="1100" dirty="0">
                  <a:solidFill>
                    <a:schemeClr val="bg1"/>
                  </a:solidFill>
                  <a:latin typeface="Century Gothic" panose="020B0502020202020204" pitchFamily="34" charset="0"/>
                </a:rPr>
                <a:t>Training</a:t>
              </a:r>
            </a:p>
          </p:txBody>
        </p:sp>
        <p:sp>
          <p:nvSpPr>
            <p:cNvPr id="13" name="TextBox 12"/>
            <p:cNvSpPr txBox="1"/>
            <p:nvPr/>
          </p:nvSpPr>
          <p:spPr>
            <a:xfrm>
              <a:off x="8088086" y="1752601"/>
              <a:ext cx="1219200" cy="769441"/>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Compliance</a:t>
              </a:r>
            </a:p>
            <a:p>
              <a:pPr algn="ctr"/>
              <a:r>
                <a:rPr lang="en-US" sz="1100" dirty="0">
                  <a:solidFill>
                    <a:schemeClr val="bg1"/>
                  </a:solidFill>
                  <a:latin typeface="Century Gothic" panose="020B0502020202020204" pitchFamily="34" charset="0"/>
                </a:rPr>
                <a:t>FLSA, ADA, FDA, Joint Commission</a:t>
              </a:r>
            </a:p>
          </p:txBody>
        </p:sp>
        <p:sp>
          <p:nvSpPr>
            <p:cNvPr id="14" name="TextBox 13"/>
            <p:cNvSpPr txBox="1"/>
            <p:nvPr/>
          </p:nvSpPr>
          <p:spPr>
            <a:xfrm>
              <a:off x="8915400" y="2968648"/>
              <a:ext cx="1219200" cy="769441"/>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Compensation Plans &amp;</a:t>
              </a:r>
            </a:p>
            <a:p>
              <a:pPr algn="ctr"/>
              <a:r>
                <a:rPr lang="en-US" sz="1100" dirty="0">
                  <a:solidFill>
                    <a:schemeClr val="bg1"/>
                  </a:solidFill>
                  <a:latin typeface="Century Gothic" panose="020B0502020202020204" pitchFamily="34" charset="0"/>
                </a:rPr>
                <a:t>Salary Structure</a:t>
              </a:r>
            </a:p>
          </p:txBody>
        </p:sp>
        <p:sp>
          <p:nvSpPr>
            <p:cNvPr id="15" name="TextBox 14"/>
            <p:cNvSpPr txBox="1"/>
            <p:nvPr/>
          </p:nvSpPr>
          <p:spPr>
            <a:xfrm>
              <a:off x="8839200" y="4343401"/>
              <a:ext cx="1219200" cy="430887"/>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Corporate Culture</a:t>
              </a:r>
            </a:p>
          </p:txBody>
        </p:sp>
        <p:sp>
          <p:nvSpPr>
            <p:cNvPr id="16" name="TextBox 15"/>
            <p:cNvSpPr txBox="1"/>
            <p:nvPr/>
          </p:nvSpPr>
          <p:spPr>
            <a:xfrm>
              <a:off x="7446818" y="4953000"/>
              <a:ext cx="1219200" cy="261610"/>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Future Plans</a:t>
              </a:r>
            </a:p>
          </p:txBody>
        </p:sp>
      </p:grpSp>
      <p:pic>
        <p:nvPicPr>
          <p:cNvPr id="4" name="Picture 3">
            <a:extLst>
              <a:ext uri="{FF2B5EF4-FFF2-40B4-BE49-F238E27FC236}">
                <a16:creationId xmlns:a16="http://schemas.microsoft.com/office/drawing/2014/main" id="{E7D98898-3762-4052-9487-6FF7F3A21329}"/>
              </a:ext>
            </a:extLst>
          </p:cNvPr>
          <p:cNvPicPr>
            <a:picLocks noChangeAspect="1"/>
          </p:cNvPicPr>
          <p:nvPr/>
        </p:nvPicPr>
        <p:blipFill>
          <a:blip r:embed="rId4"/>
          <a:stretch>
            <a:fillRect/>
          </a:stretch>
        </p:blipFill>
        <p:spPr>
          <a:xfrm>
            <a:off x="6412356" y="1018992"/>
            <a:ext cx="4941444" cy="4924608"/>
          </a:xfrm>
          <a:prstGeom prst="rect">
            <a:avLst/>
          </a:prstGeom>
        </p:spPr>
      </p:pic>
      <p:sp>
        <p:nvSpPr>
          <p:cNvPr id="7" name="Rectangle 6">
            <a:extLst>
              <a:ext uri="{FF2B5EF4-FFF2-40B4-BE49-F238E27FC236}">
                <a16:creationId xmlns:a16="http://schemas.microsoft.com/office/drawing/2014/main" id="{DF44F35D-C133-46EB-B30C-14CDB021F1B8}"/>
              </a:ext>
            </a:extLst>
          </p:cNvPr>
          <p:cNvSpPr/>
          <p:nvPr/>
        </p:nvSpPr>
        <p:spPr>
          <a:xfrm>
            <a:off x="7956004" y="564117"/>
            <a:ext cx="1821332" cy="369332"/>
          </a:xfrm>
          <a:prstGeom prst="rect">
            <a:avLst/>
          </a:prstGeom>
        </p:spPr>
        <p:txBody>
          <a:bodyPr wrap="none">
            <a:spAutoFit/>
          </a:bodyPr>
          <a:lstStyle/>
          <a:p>
            <a:r>
              <a:rPr lang="en-US" dirty="0">
                <a:solidFill>
                  <a:srgbClr val="0070C0"/>
                </a:solidFill>
                <a:latin typeface="Century Gothic" panose="020B0502020202020204" pitchFamily="34" charset="0"/>
              </a:rPr>
              <a:t>Your Processes</a:t>
            </a:r>
          </a:p>
        </p:txBody>
      </p:sp>
      <p:sp>
        <p:nvSpPr>
          <p:cNvPr id="18" name="Rectangle 17">
            <a:extLst>
              <a:ext uri="{FF2B5EF4-FFF2-40B4-BE49-F238E27FC236}">
                <a16:creationId xmlns:a16="http://schemas.microsoft.com/office/drawing/2014/main" id="{FE664507-9C6C-45B9-B682-D804AB551B43}"/>
              </a:ext>
            </a:extLst>
          </p:cNvPr>
          <p:cNvSpPr/>
          <p:nvPr/>
        </p:nvSpPr>
        <p:spPr>
          <a:xfrm>
            <a:off x="8031661" y="356424"/>
            <a:ext cx="1609736" cy="369332"/>
          </a:xfrm>
          <a:prstGeom prst="rect">
            <a:avLst/>
          </a:prstGeom>
        </p:spPr>
        <p:txBody>
          <a:bodyPr wrap="none">
            <a:spAutoFit/>
          </a:bodyPr>
          <a:lstStyle/>
          <a:p>
            <a:r>
              <a:rPr lang="en-US" dirty="0">
                <a:solidFill>
                  <a:srgbClr val="0070C0"/>
                </a:solidFill>
                <a:latin typeface="Century Gothic" panose="020B0502020202020204" pitchFamily="34" charset="0"/>
              </a:rPr>
              <a:t>Your</a:t>
            </a:r>
            <a:r>
              <a:rPr lang="en-US" dirty="0">
                <a:latin typeface="Century Gothic" panose="020B0502020202020204" pitchFamily="34" charset="0"/>
              </a:rPr>
              <a:t> </a:t>
            </a:r>
            <a:r>
              <a:rPr lang="en-US" dirty="0">
                <a:solidFill>
                  <a:srgbClr val="0070C0"/>
                </a:solidFill>
                <a:latin typeface="Century Gothic" panose="020B0502020202020204" pitchFamily="34" charset="0"/>
              </a:rPr>
              <a:t>Systems</a:t>
            </a:r>
          </a:p>
        </p:txBody>
      </p:sp>
    </p:spTree>
    <p:extLst>
      <p:ext uri="{BB962C8B-B14F-4D97-AF65-F5344CB8AC3E}">
        <p14:creationId xmlns:p14="http://schemas.microsoft.com/office/powerpoint/2010/main" val="1104292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dirty="0"/>
              <a:t>Resources</a:t>
            </a:r>
          </a:p>
        </p:txBody>
      </p:sp>
      <p:sp>
        <p:nvSpPr>
          <p:cNvPr id="3" name="Content Placeholder 2"/>
          <p:cNvSpPr>
            <a:spLocks noGrp="1"/>
          </p:cNvSpPr>
          <p:nvPr>
            <p:ph sz="quarter" idx="10"/>
          </p:nvPr>
        </p:nvSpPr>
        <p:spPr>
          <a:xfrm>
            <a:off x="762000" y="1219200"/>
            <a:ext cx="11125200" cy="4648200"/>
          </a:xfrm>
        </p:spPr>
        <p:txBody>
          <a:bodyPr/>
          <a:lstStyle/>
          <a:p>
            <a:r>
              <a:rPr lang="en-US" sz="1200" dirty="0"/>
              <a:t>ADA</a:t>
            </a:r>
          </a:p>
          <a:p>
            <a:pPr lvl="1">
              <a:buFont typeface="Wingdings" panose="05000000000000000000" pitchFamily="2" charset="2"/>
              <a:buChar char="§"/>
            </a:pPr>
            <a:r>
              <a:rPr lang="en-US" sz="1000" dirty="0">
                <a:hlinkClick r:id="rId3"/>
              </a:rPr>
              <a:t>http://www.eeoc.gov/laws/statutes/ada.cfm</a:t>
            </a:r>
            <a:r>
              <a:rPr lang="en-US" sz="1000" dirty="0"/>
              <a:t>  </a:t>
            </a:r>
          </a:p>
          <a:p>
            <a:pPr lvl="1">
              <a:buFont typeface="Wingdings" panose="05000000000000000000" pitchFamily="2" charset="2"/>
              <a:buChar char="§"/>
            </a:pPr>
            <a:r>
              <a:rPr lang="en-US" sz="1000" dirty="0">
                <a:hlinkClick r:id="rId4"/>
              </a:rPr>
              <a:t>https://adata.org/publication/disability-law-handbook</a:t>
            </a:r>
            <a:r>
              <a:rPr lang="en-US" sz="1000" dirty="0"/>
              <a:t> </a:t>
            </a:r>
          </a:p>
          <a:p>
            <a:pPr lvl="1">
              <a:buFont typeface="Wingdings" panose="05000000000000000000" pitchFamily="2" charset="2"/>
              <a:buChar char="§"/>
            </a:pPr>
            <a:r>
              <a:rPr lang="en-US" sz="1000" u="sng" dirty="0">
                <a:hlinkClick r:id="rId5"/>
              </a:rPr>
              <a:t>http://www.shrm.org/legalissues/federalresources/pages/job-descriptions.aspx</a:t>
            </a:r>
            <a:endParaRPr lang="en-US" sz="1000" u="sng" dirty="0"/>
          </a:p>
          <a:p>
            <a:pPr lvl="1">
              <a:buFont typeface="Wingdings" panose="05000000000000000000" pitchFamily="2" charset="2"/>
              <a:buChar char="§"/>
            </a:pPr>
            <a:r>
              <a:rPr lang="en-US" sz="1000" u="sng" dirty="0">
                <a:hlinkClick r:id="rId6"/>
              </a:rPr>
              <a:t>http://www.ada.gov/q&amp;aeng02.htm</a:t>
            </a:r>
            <a:endParaRPr lang="en-US" sz="1000" dirty="0"/>
          </a:p>
          <a:p>
            <a:pPr lvl="1">
              <a:buFont typeface="Wingdings" panose="05000000000000000000" pitchFamily="2" charset="2"/>
              <a:buChar char="§"/>
            </a:pPr>
            <a:r>
              <a:rPr lang="en-US" sz="1000" dirty="0">
                <a:hlinkClick r:id="rId7"/>
              </a:rPr>
              <a:t>http://www.eeoc.gov/facts/ada17.html</a:t>
            </a:r>
          </a:p>
          <a:p>
            <a:pPr lvl="1">
              <a:buFont typeface="Wingdings" panose="05000000000000000000" pitchFamily="2" charset="2"/>
              <a:buChar char="§"/>
            </a:pPr>
            <a:r>
              <a:rPr lang="en-US" sz="1000" dirty="0">
                <a:hlinkClick r:id="rId8"/>
              </a:rPr>
              <a:t>http://hrdailyadvisor.blr.com/2009/03/18/non-prejudicial-language-for-ada-job-descriptions/#</a:t>
            </a:r>
            <a:r>
              <a:rPr lang="en-US" sz="1000" dirty="0"/>
              <a:t> </a:t>
            </a:r>
            <a:endParaRPr lang="en-US" sz="1000" dirty="0">
              <a:hlinkClick r:id="rId7"/>
            </a:endParaRPr>
          </a:p>
          <a:p>
            <a:pPr lvl="1">
              <a:buFont typeface="Wingdings" panose="05000000000000000000" pitchFamily="2" charset="2"/>
              <a:buChar char="§"/>
            </a:pPr>
            <a:r>
              <a:rPr lang="en-US" sz="1000" dirty="0">
                <a:hlinkClick r:id="rId7"/>
              </a:rPr>
              <a:t>http://www.tmhra.org/ADAToolkit/5-WriteADA-JobDescrip.pdf</a:t>
            </a:r>
            <a:endParaRPr lang="en-US" sz="1000" dirty="0"/>
          </a:p>
          <a:p>
            <a:pPr lvl="1">
              <a:buFont typeface="Wingdings" panose="05000000000000000000" pitchFamily="2" charset="2"/>
              <a:buChar char="§"/>
            </a:pPr>
            <a:r>
              <a:rPr lang="en-US" sz="1000" dirty="0">
                <a:hlinkClick r:id="rId9"/>
              </a:rPr>
              <a:t>http://askjan.org/media/jobdescriptions.html</a:t>
            </a:r>
            <a:endParaRPr lang="en-US" sz="1000" dirty="0"/>
          </a:p>
          <a:p>
            <a:pPr lvl="1">
              <a:buFont typeface="Wingdings" panose="05000000000000000000" pitchFamily="2" charset="2"/>
              <a:buChar char="§"/>
            </a:pPr>
            <a:r>
              <a:rPr lang="en-US" sz="1000" u="sng" dirty="0">
                <a:hlinkClick r:id="rId10"/>
              </a:rPr>
              <a:t>http://www.lewiswagner.com</a:t>
            </a:r>
            <a:endParaRPr lang="en-US" sz="1000" dirty="0"/>
          </a:p>
          <a:p>
            <a:pPr lvl="1">
              <a:buFont typeface="Wingdings" panose="05000000000000000000" pitchFamily="2" charset="2"/>
              <a:buChar char="§"/>
            </a:pPr>
            <a:r>
              <a:rPr lang="en-US" sz="1000" u="sng" dirty="0">
                <a:hlinkClick r:id="rId11"/>
              </a:rPr>
              <a:t>http://www.ncdhhs.gov/humanresources/forms/classification/c201-ada.pdf</a:t>
            </a:r>
            <a:endParaRPr lang="en-US" sz="1000" dirty="0"/>
          </a:p>
          <a:p>
            <a:pPr lvl="1">
              <a:buFont typeface="Wingdings" panose="05000000000000000000" pitchFamily="2" charset="2"/>
              <a:buChar char="§"/>
            </a:pPr>
            <a:r>
              <a:rPr lang="en-US" sz="1000" u="sng" dirty="0">
                <a:hlinkClick r:id="rId12"/>
              </a:rPr>
              <a:t>http://publichealth.nc.gov/employees/hr/classification/ADA-Checklist.pdf</a:t>
            </a:r>
            <a:endParaRPr lang="en-US" sz="1000" u="sng" dirty="0"/>
          </a:p>
          <a:p>
            <a:pPr lvl="1">
              <a:buFont typeface="Wingdings" panose="05000000000000000000" pitchFamily="2" charset="2"/>
              <a:buChar char="§"/>
            </a:pPr>
            <a:r>
              <a:rPr lang="en-US" sz="1000" dirty="0">
                <a:hlinkClick r:id="rId5"/>
              </a:rPr>
              <a:t>http://www.shrm.org/legalissues/federalresources/pages/job-descriptions.aspx</a:t>
            </a:r>
            <a:endParaRPr lang="en-US" sz="1000" dirty="0"/>
          </a:p>
          <a:p>
            <a:pPr lvl="1">
              <a:buFont typeface="Wingdings" panose="05000000000000000000" pitchFamily="2" charset="2"/>
              <a:buChar char="§"/>
            </a:pPr>
            <a:endParaRPr lang="en-US" sz="1000" dirty="0"/>
          </a:p>
          <a:p>
            <a:pPr marL="457200" lvl="1" indent="0">
              <a:buNone/>
            </a:pPr>
            <a:endParaRPr lang="en-US" sz="1000" dirty="0"/>
          </a:p>
          <a:p>
            <a:pPr>
              <a:buFont typeface="Arial" panose="020B0604020202020204" pitchFamily="34" charset="0"/>
              <a:buChar char="•"/>
            </a:pPr>
            <a:r>
              <a:rPr lang="en-US" sz="1200" dirty="0"/>
              <a:t>FLSA</a:t>
            </a:r>
          </a:p>
          <a:p>
            <a:pPr lvl="1">
              <a:buFont typeface="Wingdings" panose="05000000000000000000" pitchFamily="2" charset="2"/>
              <a:buChar char="§"/>
            </a:pPr>
            <a:r>
              <a:rPr lang="en-US" sz="1000" u="sng" dirty="0">
                <a:hlinkClick r:id="rId13"/>
              </a:rPr>
              <a:t>http://www.dol.gov/whd/flsa/</a:t>
            </a:r>
            <a:r>
              <a:rPr lang="en-US" sz="1000" dirty="0"/>
              <a:t>   </a:t>
            </a:r>
          </a:p>
          <a:p>
            <a:pPr lvl="1">
              <a:buFont typeface="Wingdings" panose="05000000000000000000" pitchFamily="2" charset="2"/>
              <a:buChar char="§"/>
            </a:pPr>
            <a:r>
              <a:rPr lang="en-US" sz="1000" dirty="0">
                <a:hlinkClick r:id="rId14"/>
              </a:rPr>
              <a:t>http://www.hrtms.com/landing-flsa-avoiding-common-pitfalls--costly-mistakes.html</a:t>
            </a:r>
            <a:endParaRPr lang="en-US" sz="1000" dirty="0"/>
          </a:p>
          <a:p>
            <a:pPr lvl="1">
              <a:buFont typeface="Wingdings" panose="05000000000000000000" pitchFamily="2" charset="2"/>
              <a:buChar char="§"/>
            </a:pPr>
            <a:r>
              <a:rPr lang="en-US" sz="1000" u="sng" dirty="0">
                <a:hlinkClick r:id="rId15"/>
              </a:rPr>
              <a:t>http://www.mvalaw.com/news-publications-304.html</a:t>
            </a:r>
            <a:endParaRPr lang="en-US" sz="1000" dirty="0"/>
          </a:p>
          <a:p>
            <a:pPr lvl="1">
              <a:buFont typeface="Wingdings" panose="05000000000000000000" pitchFamily="2" charset="2"/>
              <a:buChar char="§"/>
            </a:pPr>
            <a:r>
              <a:rPr lang="en-US" sz="1000" dirty="0">
                <a:hlinkClick r:id="rId16"/>
              </a:rPr>
              <a:t>http://www.uhnj.org/hrweb/compensation/competency-based_jd_guide.pdf</a:t>
            </a:r>
            <a:r>
              <a:rPr lang="en-US" sz="1000" dirty="0"/>
              <a:t>  </a:t>
            </a:r>
          </a:p>
          <a:p>
            <a:pPr lvl="1">
              <a:buFont typeface="Wingdings" panose="05000000000000000000" pitchFamily="2" charset="2"/>
              <a:buChar char="§"/>
            </a:pPr>
            <a:r>
              <a:rPr lang="en-US" sz="1000" dirty="0">
                <a:hlinkClick r:id="rId17"/>
              </a:rPr>
              <a:t>http://www.dol.gov/whd/overtime/NPRM2015/factsheet.htm</a:t>
            </a:r>
            <a:endParaRPr lang="en-US" sz="1000" dirty="0"/>
          </a:p>
          <a:p>
            <a:pPr lvl="1">
              <a:buFont typeface="Wingdings" panose="05000000000000000000" pitchFamily="2" charset="2"/>
              <a:buChar char="§"/>
            </a:pPr>
            <a:r>
              <a:rPr lang="en-US" sz="1000" dirty="0">
                <a:hlinkClick r:id="rId5"/>
              </a:rPr>
              <a:t>http://www.shrm.org/legalissues/federalresources/pages/job-descriptions.aspx</a:t>
            </a:r>
            <a:endParaRPr lang="en-US" sz="1000" dirty="0"/>
          </a:p>
          <a:p>
            <a:pPr lvl="1">
              <a:buFont typeface="Wingdings" panose="05000000000000000000" pitchFamily="2" charset="2"/>
              <a:buChar char="§"/>
            </a:pPr>
            <a:r>
              <a:rPr lang="en-US" sz="1000" dirty="0">
                <a:hlinkClick r:id="rId18"/>
              </a:rPr>
              <a:t>https://www.dol.gov/whd/overtime/final2016/faq.htm#8</a:t>
            </a:r>
            <a:endParaRPr lang="en-US" sz="1000" dirty="0"/>
          </a:p>
          <a:p>
            <a:pPr lvl="1">
              <a:buFont typeface="Wingdings" panose="05000000000000000000" pitchFamily="2" charset="2"/>
              <a:buChar char="§"/>
            </a:pPr>
            <a:r>
              <a:rPr lang="en-US" sz="1000" dirty="0">
                <a:hlinkClick r:id="rId19"/>
              </a:rPr>
              <a:t>https://www.dol.gov/whd/overtime/final2016/litigation.htm</a:t>
            </a:r>
            <a:r>
              <a:rPr lang="en-US" sz="1000" dirty="0"/>
              <a:t> </a:t>
            </a:r>
          </a:p>
          <a:p>
            <a:pPr marL="457200" lvl="1" indent="0">
              <a:buNone/>
            </a:pPr>
            <a:endParaRPr lang="en-US" sz="1000" dirty="0"/>
          </a:p>
        </p:txBody>
      </p:sp>
    </p:spTree>
    <p:extLst>
      <p:ext uri="{BB962C8B-B14F-4D97-AF65-F5344CB8AC3E}">
        <p14:creationId xmlns:p14="http://schemas.microsoft.com/office/powerpoint/2010/main" val="2653227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Questions?</a:t>
            </a:r>
          </a:p>
        </p:txBody>
      </p:sp>
      <p:pic>
        <p:nvPicPr>
          <p:cNvPr id="5" name="Content Placeholder 3" descr="icon-with-question-mark-md.pn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4419601" y="2286001"/>
            <a:ext cx="3110809" cy="3110809"/>
          </a:xfrm>
          <a:prstGeom prst="rect">
            <a:avLst/>
          </a:prstGeom>
        </p:spPr>
      </p:pic>
      <p:sp>
        <p:nvSpPr>
          <p:cNvPr id="4" name="Content Placeholder 2"/>
          <p:cNvSpPr txBox="1">
            <a:spLocks/>
          </p:cNvSpPr>
          <p:nvPr/>
        </p:nvSpPr>
        <p:spPr bwMode="auto">
          <a:xfrm>
            <a:off x="2133600" y="12954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4187993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To Contact Us</a:t>
            </a:r>
          </a:p>
        </p:txBody>
      </p:sp>
      <p:sp>
        <p:nvSpPr>
          <p:cNvPr id="3" name="Content Placeholder 2"/>
          <p:cNvSpPr>
            <a:spLocks noGrp="1"/>
          </p:cNvSpPr>
          <p:nvPr>
            <p:ph idx="4294967295"/>
          </p:nvPr>
        </p:nvSpPr>
        <p:spPr>
          <a:xfrm>
            <a:off x="1981200" y="1676401"/>
            <a:ext cx="8229600" cy="4297363"/>
          </a:xfrm>
          <a:prstGeom prst="rect">
            <a:avLst/>
          </a:prstGeom>
        </p:spPr>
        <p:txBody>
          <a:bodyPr/>
          <a:lstStyle/>
          <a:p>
            <a:pPr algn="ctr">
              <a:spcBef>
                <a:spcPts val="0"/>
              </a:spcBef>
              <a:buNone/>
            </a:pPr>
            <a:r>
              <a:rPr lang="en-US" sz="2400" b="1" dirty="0">
                <a:latin typeface="Century Gothic" panose="020B0502020202020204" pitchFamily="34" charset="0"/>
              </a:rPr>
              <a:t>Jennifer Peacock</a:t>
            </a:r>
          </a:p>
          <a:p>
            <a:pPr algn="ctr">
              <a:spcBef>
                <a:spcPts val="0"/>
              </a:spcBef>
              <a:buNone/>
            </a:pPr>
            <a:r>
              <a:rPr lang="en-US" sz="2400" dirty="0">
                <a:latin typeface="Century Gothic" panose="020B0502020202020204" pitchFamily="34" charset="0"/>
                <a:hlinkClick r:id="rId3"/>
              </a:rPr>
              <a:t>jenniferpeacock@icshumancapital.com</a:t>
            </a:r>
            <a:endParaRPr lang="en-US" sz="2400" dirty="0">
              <a:latin typeface="Century Gothic" panose="020B0502020202020204" pitchFamily="34" charset="0"/>
            </a:endParaRPr>
          </a:p>
          <a:p>
            <a:pPr algn="ctr">
              <a:spcBef>
                <a:spcPts val="0"/>
              </a:spcBef>
              <a:buNone/>
            </a:pPr>
            <a:endParaRPr lang="en-US" sz="2400" dirty="0">
              <a:latin typeface="Century Gothic" panose="020B0502020202020204" pitchFamily="34" charset="0"/>
            </a:endParaRPr>
          </a:p>
          <a:p>
            <a:pPr algn="ctr">
              <a:spcBef>
                <a:spcPts val="0"/>
              </a:spcBef>
              <a:buNone/>
            </a:pPr>
            <a:r>
              <a:rPr lang="en-US" sz="2400" b="1" dirty="0">
                <a:latin typeface="Century Gothic" panose="020B0502020202020204" pitchFamily="34" charset="0"/>
              </a:rPr>
              <a:t>Ashley Johnston</a:t>
            </a:r>
          </a:p>
          <a:p>
            <a:pPr algn="ctr">
              <a:spcBef>
                <a:spcPts val="0"/>
              </a:spcBef>
              <a:buNone/>
            </a:pPr>
            <a:r>
              <a:rPr lang="en-US" sz="2400" dirty="0">
                <a:latin typeface="Century Gothic" panose="020B0502020202020204" pitchFamily="34" charset="0"/>
                <a:hlinkClick r:id="rId4"/>
              </a:rPr>
              <a:t>ashley@hrtms.com</a:t>
            </a:r>
            <a:endParaRPr lang="en-US" sz="2400" dirty="0">
              <a:latin typeface="Century Gothic" panose="020B0502020202020204" pitchFamily="34" charset="0"/>
            </a:endParaRPr>
          </a:p>
          <a:p>
            <a:pPr algn="ctr">
              <a:spcBef>
                <a:spcPts val="0"/>
              </a:spcBef>
              <a:buNone/>
            </a:pPr>
            <a:endParaRPr lang="en-US" sz="2400" dirty="0">
              <a:latin typeface="Century Gothic" panose="020B0502020202020204" pitchFamily="34" charset="0"/>
            </a:endParaRPr>
          </a:p>
          <a:p>
            <a:pPr marL="0" indent="0" algn="ctr">
              <a:buNone/>
            </a:pPr>
            <a:endParaRPr lang="en-US" sz="2000" dirty="0">
              <a:latin typeface="Century Gothic" panose="020B0502020202020204" pitchFamily="34" charset="0"/>
            </a:endParaRPr>
          </a:p>
          <a:p>
            <a:pPr marL="0" indent="0" algn="ctr">
              <a:buNone/>
            </a:pPr>
            <a:r>
              <a:rPr lang="en-US" sz="2400" dirty="0">
                <a:latin typeface="Century Gothic" panose="020B0502020202020204" pitchFamily="34" charset="0"/>
              </a:rPr>
              <a:t>919.351.JOBS (5627) </a:t>
            </a:r>
            <a:br>
              <a:rPr lang="en-US" sz="2400" dirty="0">
                <a:latin typeface="Century Gothic" panose="020B0502020202020204" pitchFamily="34" charset="0"/>
              </a:rPr>
            </a:br>
            <a:r>
              <a:rPr lang="en-US" sz="2400" b="1" dirty="0">
                <a:latin typeface="Century Gothic" panose="020B0502020202020204" pitchFamily="34" charset="0"/>
              </a:rPr>
              <a:t>www.hrtms.com</a:t>
            </a:r>
          </a:p>
          <a:p>
            <a:pPr marL="0" indent="0">
              <a:buNone/>
            </a:pPr>
            <a:endParaRPr lang="en-US" dirty="0"/>
          </a:p>
        </p:txBody>
      </p:sp>
    </p:spTree>
    <p:extLst>
      <p:ext uri="{BB962C8B-B14F-4D97-AF65-F5344CB8AC3E}">
        <p14:creationId xmlns:p14="http://schemas.microsoft.com/office/powerpoint/2010/main" val="330323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
            <a:ext cx="8686800" cy="990600"/>
          </a:xfrm>
        </p:spPr>
        <p:txBody>
          <a:bodyPr/>
          <a:lstStyle/>
          <a:p>
            <a:r>
              <a:rPr lang="en-US" sz="4000" dirty="0"/>
              <a:t>Compliance - About This Presentation</a:t>
            </a:r>
            <a:endParaRPr lang="en-US" sz="3200" dirty="0"/>
          </a:p>
        </p:txBody>
      </p:sp>
      <p:sp>
        <p:nvSpPr>
          <p:cNvPr id="3" name="Content Placeholder 2"/>
          <p:cNvSpPr>
            <a:spLocks noGrp="1"/>
          </p:cNvSpPr>
          <p:nvPr>
            <p:ph idx="4294967295"/>
          </p:nvPr>
        </p:nvSpPr>
        <p:spPr>
          <a:xfrm>
            <a:off x="914400" y="1371600"/>
            <a:ext cx="4191000" cy="4495800"/>
          </a:xfrm>
          <a:prstGeom prst="rect">
            <a:avLst/>
          </a:prstGeom>
        </p:spPr>
        <p:txBody>
          <a:bodyPr/>
          <a:lstStyle/>
          <a:p>
            <a:pPr>
              <a:buClr>
                <a:schemeClr val="accent5">
                  <a:lumMod val="50000"/>
                </a:schemeClr>
              </a:buClr>
            </a:pPr>
            <a:r>
              <a:rPr lang="en-US" sz="2400" dirty="0">
                <a:latin typeface="Century Gothic" panose="020B0502020202020204" pitchFamily="34" charset="0"/>
              </a:rPr>
              <a:t>Identify the Regulation Involved</a:t>
            </a:r>
          </a:p>
          <a:p>
            <a:pPr lvl="0">
              <a:buClr>
                <a:schemeClr val="accent5">
                  <a:lumMod val="50000"/>
                </a:schemeClr>
              </a:buClr>
            </a:pPr>
            <a:r>
              <a:rPr lang="en-US" sz="2400" dirty="0">
                <a:latin typeface="Century Gothic" panose="020B0502020202020204" pitchFamily="34" charset="0"/>
              </a:rPr>
              <a:t>Discuss how the regulation affects Job Descriptions</a:t>
            </a:r>
          </a:p>
          <a:p>
            <a:pPr lvl="0">
              <a:buClr>
                <a:schemeClr val="accent5">
                  <a:lumMod val="50000"/>
                </a:schemeClr>
              </a:buClr>
            </a:pPr>
            <a:r>
              <a:rPr lang="en-US" sz="2400" dirty="0">
                <a:latin typeface="Century Gothic" panose="020B0502020202020204" pitchFamily="34" charset="0"/>
              </a:rPr>
              <a:t>Provide recommendations and Identify best practices</a:t>
            </a:r>
          </a:p>
          <a:p>
            <a:pPr>
              <a:buClr>
                <a:schemeClr val="accent5">
                  <a:lumMod val="50000"/>
                </a:schemeClr>
              </a:buClr>
            </a:pPr>
            <a:r>
              <a:rPr lang="en-US" sz="2400" dirty="0">
                <a:latin typeface="Century Gothic" panose="020B0502020202020204" pitchFamily="34" charset="0"/>
              </a:rPr>
              <a:t>Screenshots/document snippets for context  </a:t>
            </a:r>
          </a:p>
          <a:p>
            <a:pPr marL="0" indent="0">
              <a:buNone/>
            </a:pPr>
            <a:endParaRPr lang="en-US"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42422" y="1371600"/>
            <a:ext cx="6324600" cy="282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8382000" y="2514600"/>
            <a:ext cx="3429000" cy="3124200"/>
            <a:chOff x="5697187" y="3733800"/>
            <a:chExt cx="3429000" cy="3124200"/>
          </a:xfrm>
        </p:grpSpPr>
        <p:pic>
          <p:nvPicPr>
            <p:cNvPr id="1026" name="Picture 2" descr="C:\Users\Ashley\Desktop\welca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187" y="3733800"/>
              <a:ext cx="34290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15362" y="3857490"/>
              <a:ext cx="990600" cy="257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088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Agenda</a:t>
            </a:r>
          </a:p>
        </p:txBody>
      </p:sp>
      <p:sp>
        <p:nvSpPr>
          <p:cNvPr id="3" name="Content Placeholder 2"/>
          <p:cNvSpPr>
            <a:spLocks noGrp="1"/>
          </p:cNvSpPr>
          <p:nvPr>
            <p:ph idx="1"/>
          </p:nvPr>
        </p:nvSpPr>
        <p:spPr/>
        <p:txBody>
          <a:bodyPr/>
          <a:lstStyle/>
          <a:p>
            <a:pPr>
              <a:buClr>
                <a:schemeClr val="accent5">
                  <a:lumMod val="50000"/>
                </a:schemeClr>
              </a:buClr>
            </a:pPr>
            <a:r>
              <a:rPr lang="en-US" sz="3600" dirty="0"/>
              <a:t>General guidelines – apply across all compliance areas</a:t>
            </a:r>
          </a:p>
          <a:p>
            <a:pPr>
              <a:buClr>
                <a:schemeClr val="accent5">
                  <a:lumMod val="50000"/>
                </a:schemeClr>
              </a:buClr>
            </a:pPr>
            <a:r>
              <a:rPr lang="en-US" sz="3600" dirty="0"/>
              <a:t>ADA</a:t>
            </a:r>
          </a:p>
          <a:p>
            <a:pPr>
              <a:buClr>
                <a:schemeClr val="accent5">
                  <a:lumMod val="50000"/>
                </a:schemeClr>
              </a:buClr>
            </a:pPr>
            <a:r>
              <a:rPr lang="en-US" sz="3600" dirty="0"/>
              <a:t>FLSA</a:t>
            </a:r>
          </a:p>
          <a:p>
            <a:pPr>
              <a:buClr>
                <a:schemeClr val="accent5">
                  <a:lumMod val="50000"/>
                </a:schemeClr>
              </a:buClr>
            </a:pPr>
            <a:r>
              <a:rPr lang="en-US" sz="3600" dirty="0"/>
              <a:t>Wrap up and Questions</a:t>
            </a:r>
          </a:p>
        </p:txBody>
      </p:sp>
    </p:spTree>
    <p:extLst>
      <p:ext uri="{BB962C8B-B14F-4D97-AF65-F5344CB8AC3E}">
        <p14:creationId xmlns:p14="http://schemas.microsoft.com/office/powerpoint/2010/main" val="201298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6DF0-D533-4F99-9714-846E12BD0D33}"/>
              </a:ext>
            </a:extLst>
          </p:cNvPr>
          <p:cNvSpPr>
            <a:spLocks noGrp="1"/>
          </p:cNvSpPr>
          <p:nvPr>
            <p:ph type="title"/>
          </p:nvPr>
        </p:nvSpPr>
        <p:spPr/>
        <p:txBody>
          <a:bodyPr/>
          <a:lstStyle/>
          <a:p>
            <a:r>
              <a:rPr lang="en-US" dirty="0"/>
              <a:t>Language/Legal Considerations</a:t>
            </a:r>
          </a:p>
        </p:txBody>
      </p:sp>
      <p:sp>
        <p:nvSpPr>
          <p:cNvPr id="3" name="Content Placeholder 2">
            <a:extLst>
              <a:ext uri="{FF2B5EF4-FFF2-40B4-BE49-F238E27FC236}">
                <a16:creationId xmlns:a16="http://schemas.microsoft.com/office/drawing/2014/main" id="{DD86A10B-B0B0-4101-B2D8-B32EC065F526}"/>
              </a:ext>
            </a:extLst>
          </p:cNvPr>
          <p:cNvSpPr>
            <a:spLocks noGrp="1"/>
          </p:cNvSpPr>
          <p:nvPr>
            <p:ph idx="1"/>
          </p:nvPr>
        </p:nvSpPr>
        <p:spPr>
          <a:xfrm>
            <a:off x="827926" y="1447800"/>
            <a:ext cx="10896600" cy="4351338"/>
          </a:xfrm>
        </p:spPr>
        <p:txBody>
          <a:bodyPr>
            <a:normAutofit lnSpcReduction="10000"/>
          </a:bodyPr>
          <a:lstStyle/>
          <a:p>
            <a:pPr>
              <a:spcBef>
                <a:spcPts val="400"/>
              </a:spcBef>
            </a:pPr>
            <a:r>
              <a:rPr lang="en-US" sz="2000" dirty="0">
                <a:solidFill>
                  <a:srgbClr val="01AAA4"/>
                </a:solidFill>
              </a:rPr>
              <a:t>It’s about the Job</a:t>
            </a:r>
          </a:p>
          <a:p>
            <a:pPr lvl="1">
              <a:buFont typeface="Arial" panose="020B0604020202020204" pitchFamily="34" charset="0"/>
              <a:buChar char="•"/>
            </a:pPr>
            <a:r>
              <a:rPr lang="en-US" sz="1800" dirty="0"/>
              <a:t>Everything in your JD must be about the Job</a:t>
            </a:r>
          </a:p>
          <a:p>
            <a:pPr lvl="1">
              <a:buFont typeface="Arial" panose="020B0604020202020204" pitchFamily="34" charset="0"/>
              <a:buChar char="•"/>
            </a:pPr>
            <a:r>
              <a:rPr lang="en-US" sz="1800" dirty="0"/>
              <a:t>Resist using JD to describe an individual or personality traits</a:t>
            </a:r>
          </a:p>
          <a:p>
            <a:pPr>
              <a:spcBef>
                <a:spcPts val="1200"/>
              </a:spcBef>
            </a:pPr>
            <a:r>
              <a:rPr lang="en-US" sz="2000" dirty="0">
                <a:solidFill>
                  <a:srgbClr val="01AAA4"/>
                </a:solidFill>
              </a:rPr>
              <a:t>Clear</a:t>
            </a:r>
          </a:p>
          <a:p>
            <a:pPr lvl="1">
              <a:buFont typeface="Arial" panose="020B0604020202020204" pitchFamily="34" charset="0"/>
              <a:buChar char="•"/>
            </a:pPr>
            <a:r>
              <a:rPr lang="en-US" sz="1800" dirty="0"/>
              <a:t>Avoid flowery overwritten and vague verbiage:</a:t>
            </a:r>
          </a:p>
          <a:p>
            <a:pPr lvl="2">
              <a:buFont typeface="Arial" panose="020B0604020202020204" pitchFamily="34" charset="0"/>
              <a:buChar char="•"/>
            </a:pPr>
            <a:r>
              <a:rPr lang="en-US" sz="1800" b="1" dirty="0"/>
              <a:t>Vague, Confusing, Does not describe what the person will actually do</a:t>
            </a:r>
          </a:p>
          <a:p>
            <a:pPr indent="-228600">
              <a:spcBef>
                <a:spcPts val="1200"/>
              </a:spcBef>
            </a:pPr>
            <a:r>
              <a:rPr lang="en-US" sz="2000" dirty="0">
                <a:solidFill>
                  <a:srgbClr val="21B3AE"/>
                </a:solidFill>
              </a:rPr>
              <a:t>Don’t undermine at will employment</a:t>
            </a:r>
          </a:p>
          <a:p>
            <a:pPr marL="457200" lvl="1" indent="0">
              <a:spcBef>
                <a:spcPts val="400"/>
              </a:spcBef>
              <a:buClr>
                <a:schemeClr val="accent5">
                  <a:lumMod val="50000"/>
                </a:schemeClr>
              </a:buClr>
              <a:buNone/>
            </a:pPr>
            <a:r>
              <a:rPr lang="en-US" sz="1800" dirty="0"/>
              <a:t>“This is a permanent Position”	      	   </a:t>
            </a:r>
            <a:r>
              <a:rPr lang="en-US" sz="1800" b="1" dirty="0"/>
              <a:t>Don’t Mention unless Temp</a:t>
            </a:r>
          </a:p>
          <a:p>
            <a:pPr marL="457200" lvl="1" indent="0">
              <a:spcBef>
                <a:spcPts val="400"/>
              </a:spcBef>
              <a:buClr>
                <a:schemeClr val="accent5">
                  <a:lumMod val="50000"/>
                </a:schemeClr>
              </a:buClr>
              <a:buNone/>
            </a:pPr>
            <a:r>
              <a:rPr lang="en-US" sz="1800" dirty="0"/>
              <a:t>“…prides itself on employee retention”	   </a:t>
            </a:r>
            <a:r>
              <a:rPr lang="en-US" sz="1800" b="1" dirty="0"/>
              <a:t>Omit. Implies ongoing employment </a:t>
            </a:r>
          </a:p>
          <a:p>
            <a:pPr>
              <a:spcBef>
                <a:spcPts val="1200"/>
              </a:spcBef>
            </a:pPr>
            <a:r>
              <a:rPr lang="en-US" sz="2000" dirty="0">
                <a:solidFill>
                  <a:srgbClr val="21B3AE"/>
                </a:solidFill>
              </a:rPr>
              <a:t>Don’t create FLSA Classification Problems</a:t>
            </a:r>
          </a:p>
          <a:p>
            <a:pPr lvl="1">
              <a:spcBef>
                <a:spcPts val="400"/>
              </a:spcBef>
              <a:buFont typeface="Arial" panose="020B0604020202020204" pitchFamily="34" charset="0"/>
              <a:buChar char="•"/>
            </a:pPr>
            <a:r>
              <a:rPr lang="en-US" sz="1800" dirty="0"/>
              <a:t>Wording (Later)</a:t>
            </a:r>
          </a:p>
          <a:p>
            <a:pPr lvl="1">
              <a:spcBef>
                <a:spcPts val="400"/>
              </a:spcBef>
              <a:buFont typeface="Arial" panose="020B0604020202020204" pitchFamily="34" charset="0"/>
              <a:buChar char="•"/>
            </a:pPr>
            <a:r>
              <a:rPr lang="en-US" sz="1800" dirty="0"/>
              <a:t>Consider omitting FLSA from Employee View</a:t>
            </a:r>
          </a:p>
          <a:p>
            <a:pPr lvl="2">
              <a:buFont typeface="Arial" panose="020B0604020202020204" pitchFamily="34" charset="0"/>
              <a:buChar char="•"/>
            </a:pPr>
            <a:endParaRPr lang="en-US" b="1" dirty="0"/>
          </a:p>
          <a:p>
            <a:pPr lvl="1">
              <a:buFont typeface="Arial" panose="020B0604020202020204" pitchFamily="34" charset="0"/>
              <a:buChar char="•"/>
            </a:pPr>
            <a:endParaRPr lang="en-US" sz="2800" dirty="0"/>
          </a:p>
        </p:txBody>
      </p:sp>
      <p:pic>
        <p:nvPicPr>
          <p:cNvPr id="6" name="Picture 3">
            <a:extLst>
              <a:ext uri="{FF2B5EF4-FFF2-40B4-BE49-F238E27FC236}">
                <a16:creationId xmlns:a16="http://schemas.microsoft.com/office/drawing/2014/main" id="{B7DA91A0-5A66-47AA-8678-5D7668F5AA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10000"/>
            <a:ext cx="382708" cy="3810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A8172581-0A16-42B3-B457-265FE0199C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3292" y="4114800"/>
            <a:ext cx="382708" cy="3810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04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8748" y="1485900"/>
            <a:ext cx="10744200" cy="3886199"/>
          </a:xfrm>
          <a:prstGeom prst="rect">
            <a:avLst/>
          </a:prstGeom>
        </p:spPr>
        <p:txBody>
          <a:bodyPr/>
          <a:lstStyle/>
          <a:p>
            <a:pPr marL="0" indent="0">
              <a:spcBef>
                <a:spcPts val="400"/>
              </a:spcBef>
              <a:buClr>
                <a:schemeClr val="accent5">
                  <a:lumMod val="50000"/>
                </a:schemeClr>
              </a:buClr>
              <a:buNone/>
            </a:pPr>
            <a:r>
              <a:rPr lang="en-US" sz="2400" dirty="0">
                <a:solidFill>
                  <a:srgbClr val="21B3AE"/>
                </a:solidFill>
                <a:latin typeface="Century Gothic" panose="020B0502020202020204" pitchFamily="34" charset="0"/>
              </a:rPr>
              <a:t>Job Descriptions need to be Accurate, and up-to-date!</a:t>
            </a:r>
          </a:p>
          <a:p>
            <a:pPr lvl="1">
              <a:spcBef>
                <a:spcPts val="400"/>
              </a:spcBef>
              <a:buClr>
                <a:schemeClr val="accent5">
                  <a:lumMod val="50000"/>
                </a:schemeClr>
              </a:buClr>
              <a:buFont typeface="Arial" panose="020B0604020202020204" pitchFamily="34" charset="0"/>
              <a:buChar char="•"/>
            </a:pPr>
            <a:r>
              <a:rPr lang="en-US" sz="2000" dirty="0">
                <a:latin typeface="Century Gothic" panose="020B0502020202020204" pitchFamily="34" charset="0"/>
              </a:rPr>
              <a:t>Job Descriptions can be dismissed in litigation if they fail to measure up to what Employees actually do</a:t>
            </a:r>
          </a:p>
          <a:p>
            <a:pPr marL="0" indent="0">
              <a:spcBef>
                <a:spcPts val="1200"/>
              </a:spcBef>
              <a:buClr>
                <a:schemeClr val="accent5">
                  <a:lumMod val="50000"/>
                </a:schemeClr>
              </a:buClr>
              <a:buNone/>
            </a:pPr>
            <a:r>
              <a:rPr lang="en-US" sz="2400" dirty="0">
                <a:solidFill>
                  <a:srgbClr val="21B3AE"/>
                </a:solidFill>
                <a:latin typeface="Century Gothic" panose="020B0502020202020204" pitchFamily="34" charset="0"/>
              </a:rPr>
              <a:t>Job Descriptions need to be Detailed and Consistent</a:t>
            </a:r>
          </a:p>
          <a:p>
            <a:pPr lvl="1">
              <a:spcBef>
                <a:spcPts val="400"/>
              </a:spcBef>
              <a:buClr>
                <a:schemeClr val="accent5">
                  <a:lumMod val="50000"/>
                </a:schemeClr>
              </a:buClr>
              <a:buFont typeface="Arial" panose="020B0604020202020204" pitchFamily="34" charset="0"/>
              <a:buChar char="•"/>
            </a:pPr>
            <a:r>
              <a:rPr lang="en-US" sz="2000" dirty="0">
                <a:latin typeface="Century Gothic" panose="020B0502020202020204" pitchFamily="34" charset="0"/>
              </a:rPr>
              <a:t>Your position can be undermined if Employees in similar Jobs have very different Job Descriptions</a:t>
            </a:r>
          </a:p>
          <a:p>
            <a:pPr lvl="1">
              <a:spcBef>
                <a:spcPts val="400"/>
              </a:spcBef>
              <a:buClr>
                <a:schemeClr val="accent5">
                  <a:lumMod val="50000"/>
                </a:schemeClr>
              </a:buClr>
              <a:buFont typeface="Arial" panose="020B0604020202020204" pitchFamily="34" charset="0"/>
              <a:buChar char="•"/>
            </a:pPr>
            <a:r>
              <a:rPr lang="en-US" sz="2000" dirty="0">
                <a:latin typeface="Century Gothic" panose="020B0502020202020204" pitchFamily="34" charset="0"/>
              </a:rPr>
              <a:t>Conversely, if you use one Job Description for more than one job you risk compliance litigation painting them all with the same brush</a:t>
            </a:r>
          </a:p>
          <a:p>
            <a:pPr lvl="1">
              <a:spcBef>
                <a:spcPts val="400"/>
              </a:spcBef>
              <a:buClr>
                <a:schemeClr val="accent5">
                  <a:lumMod val="50000"/>
                </a:schemeClr>
              </a:buClr>
            </a:pPr>
            <a:endParaRPr lang="en-US" sz="2000" dirty="0"/>
          </a:p>
        </p:txBody>
      </p:sp>
      <p:sp>
        <p:nvSpPr>
          <p:cNvPr id="4" name="Title 3"/>
          <p:cNvSpPr>
            <a:spLocks noGrp="1"/>
          </p:cNvSpPr>
          <p:nvPr>
            <p:ph type="title"/>
          </p:nvPr>
        </p:nvSpPr>
        <p:spPr>
          <a:xfrm>
            <a:off x="838200" y="465139"/>
            <a:ext cx="8229600" cy="944562"/>
          </a:xfrm>
        </p:spPr>
        <p:txBody>
          <a:bodyPr/>
          <a:lstStyle/>
          <a:p>
            <a:r>
              <a:rPr lang="en-US" dirty="0"/>
              <a:t>Legal Considerations</a:t>
            </a:r>
          </a:p>
        </p:txBody>
      </p:sp>
      <p:sp>
        <p:nvSpPr>
          <p:cNvPr id="14" name="Content Placeholder 2"/>
          <p:cNvSpPr txBox="1">
            <a:spLocks/>
          </p:cNvSpPr>
          <p:nvPr/>
        </p:nvSpPr>
        <p:spPr>
          <a:xfrm>
            <a:off x="1676400" y="3619500"/>
            <a:ext cx="8991600" cy="23622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spcBef>
                <a:spcPts val="400"/>
              </a:spcBef>
              <a:buNone/>
            </a:pPr>
            <a:endParaRPr lang="en-US" sz="1600" dirty="0">
              <a:latin typeface="Century Gothic" panose="020B0502020202020204" pitchFamily="34" charset="0"/>
            </a:endParaRPr>
          </a:p>
          <a:p>
            <a:pPr marL="457200" lvl="1" indent="0">
              <a:spcBef>
                <a:spcPts val="400"/>
              </a:spcBef>
              <a:buNone/>
            </a:pPr>
            <a:endParaRPr lang="en-US" sz="2400" dirty="0"/>
          </a:p>
        </p:txBody>
      </p:sp>
    </p:spTree>
    <p:extLst>
      <p:ext uri="{BB962C8B-B14F-4D97-AF65-F5344CB8AC3E}">
        <p14:creationId xmlns:p14="http://schemas.microsoft.com/office/powerpoint/2010/main" val="2438677948"/>
      </p:ext>
    </p:extLst>
  </p:cSld>
  <p:clrMapOvr>
    <a:masterClrMapping/>
  </p:clrMapOvr>
</p:sld>
</file>

<file path=ppt/theme/theme1.xml><?xml version="1.0" encoding="utf-8"?>
<a:theme xmlns:a="http://schemas.openxmlformats.org/drawingml/2006/main" name="HRTMS_Templat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HRTMS_Template 2012</Template>
  <TotalTime>35361</TotalTime>
  <Words>4970</Words>
  <Application>Microsoft Office PowerPoint</Application>
  <PresentationFormat>Widescreen</PresentationFormat>
  <Paragraphs>668</Paragraphs>
  <Slides>52</Slides>
  <Notes>52</Notes>
  <HiddenSlides>9</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52</vt:i4>
      </vt:variant>
    </vt:vector>
  </HeadingPairs>
  <TitlesOfParts>
    <vt:vector size="63" baseType="lpstr">
      <vt:lpstr>Arial</vt:lpstr>
      <vt:lpstr>Calibri</vt:lpstr>
      <vt:lpstr>Calibri Light</vt:lpstr>
      <vt:lpstr>Century Gothic</vt:lpstr>
      <vt:lpstr>Courier New</vt:lpstr>
      <vt:lpstr>Franklin Gothic Demi</vt:lpstr>
      <vt:lpstr>Trebuchet MS</vt:lpstr>
      <vt:lpstr>Wingdings</vt:lpstr>
      <vt:lpstr>HRTMS_Template 2012</vt:lpstr>
      <vt:lpstr>Custom Design</vt:lpstr>
      <vt:lpstr>Office Theme</vt:lpstr>
      <vt:lpstr>Best Practices for Compliant Job Descriptions</vt:lpstr>
      <vt:lpstr>Best Practices for Compliant Job Descriptions  presented by Jennifer Peacock</vt:lpstr>
      <vt:lpstr>Why Managing Job Descriptions A Critical Issue for Strategic HR/Compensation</vt:lpstr>
      <vt:lpstr>ROI of Knowing Your Jobs</vt:lpstr>
      <vt:lpstr>Job Data Central to HR/Talent Management</vt:lpstr>
      <vt:lpstr>Compliance - About This Presentation</vt:lpstr>
      <vt:lpstr>Agenda</vt:lpstr>
      <vt:lpstr>Language/Legal Considerations</vt:lpstr>
      <vt:lpstr>Legal Considerations</vt:lpstr>
      <vt:lpstr>JD Accuracy: Collaboration</vt:lpstr>
      <vt:lpstr>Collaboration Best Practice - Oversight</vt:lpstr>
      <vt:lpstr>JD Consistency: Content</vt:lpstr>
      <vt:lpstr>JD Consistency: Parent/Child</vt:lpstr>
      <vt:lpstr>JD Consistency: Career Architecture</vt:lpstr>
      <vt:lpstr>JD Consistency: Evaluating Jobs Together as Groups</vt:lpstr>
      <vt:lpstr>ADA: The Regulation</vt:lpstr>
      <vt:lpstr>ADA: An Overview</vt:lpstr>
      <vt:lpstr>The ADA &amp; Job Descriptions</vt:lpstr>
      <vt:lpstr>The ADA &amp; Job Descriptions</vt:lpstr>
      <vt:lpstr>Writing Essential Functions</vt:lpstr>
      <vt:lpstr>Physical Demands/Working Conditions</vt:lpstr>
      <vt:lpstr>Physical Demands: ADA Wording</vt:lpstr>
      <vt:lpstr>Physical Demands/Working Conditions</vt:lpstr>
      <vt:lpstr>Qualifications</vt:lpstr>
      <vt:lpstr>Job Descriptions and Job Posting</vt:lpstr>
      <vt:lpstr>ADA: Reasonable Accommodations</vt:lpstr>
      <vt:lpstr>ADA: Accommodation Examples*</vt:lpstr>
      <vt:lpstr>ADA: Client Results</vt:lpstr>
      <vt:lpstr>FLSA: What’s The Risk</vt:lpstr>
      <vt:lpstr>FLSA: An Overview</vt:lpstr>
      <vt:lpstr>FLSA: Exempt/Non Exempt</vt:lpstr>
      <vt:lpstr>How To Determine Status</vt:lpstr>
      <vt:lpstr>Salary Level Test</vt:lpstr>
      <vt:lpstr>Salary Basis Test</vt:lpstr>
      <vt:lpstr>Job Duties Test</vt:lpstr>
      <vt:lpstr>Highly-Compensated Employees (HCE)</vt:lpstr>
      <vt:lpstr>The FLSA &amp; Job Descriptions</vt:lpstr>
      <vt:lpstr>Essential Functions</vt:lpstr>
      <vt:lpstr>Scope</vt:lpstr>
      <vt:lpstr>FLSA: Wording Tips</vt:lpstr>
      <vt:lpstr>Interactive FLSA Questionnaire</vt:lpstr>
      <vt:lpstr>Quiz: FLSA Exemption: Outside Sales</vt:lpstr>
      <vt:lpstr>Quiz: FLSA Exemption: Computer Employees</vt:lpstr>
      <vt:lpstr>JD Accuracy: Employee Acknowledgment</vt:lpstr>
      <vt:lpstr>Job Description Acknowledgements</vt:lpstr>
      <vt:lpstr>Client Results</vt:lpstr>
      <vt:lpstr>Equal Pay- Federal Level</vt:lpstr>
      <vt:lpstr>Equal Pay - State Level</vt:lpstr>
      <vt:lpstr>Wrap up</vt:lpstr>
      <vt:lpstr>Resources</vt:lpstr>
      <vt:lpstr>Questions?</vt:lpstr>
      <vt:lpstr>How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dc:creator>
  <cp:lastModifiedBy>Jennifer Peacock</cp:lastModifiedBy>
  <cp:revision>531</cp:revision>
  <cp:lastPrinted>2019-06-14T14:48:02Z</cp:lastPrinted>
  <dcterms:created xsi:type="dcterms:W3CDTF">2012-03-23T18:58:53Z</dcterms:created>
  <dcterms:modified xsi:type="dcterms:W3CDTF">2019-10-16T16:12:28Z</dcterms:modified>
</cp:coreProperties>
</file>