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8" r:id="rId5"/>
  </p:sldMasterIdLst>
  <p:notesMasterIdLst>
    <p:notesMasterId r:id="rId50"/>
  </p:notesMasterIdLst>
  <p:sldIdLst>
    <p:sldId id="272" r:id="rId6"/>
    <p:sldId id="10249" r:id="rId7"/>
    <p:sldId id="10222" r:id="rId8"/>
    <p:sldId id="10190" r:id="rId9"/>
    <p:sldId id="10191" r:id="rId10"/>
    <p:sldId id="10212" r:id="rId11"/>
    <p:sldId id="10240" r:id="rId12"/>
    <p:sldId id="10192" r:id="rId13"/>
    <p:sldId id="10241" r:id="rId14"/>
    <p:sldId id="10213" r:id="rId15"/>
    <p:sldId id="10243" r:id="rId16"/>
    <p:sldId id="10193" r:id="rId17"/>
    <p:sldId id="3512" r:id="rId18"/>
    <p:sldId id="3506" r:id="rId19"/>
    <p:sldId id="302" r:id="rId20"/>
    <p:sldId id="320" r:id="rId21"/>
    <p:sldId id="310" r:id="rId22"/>
    <p:sldId id="10195" r:id="rId23"/>
    <p:sldId id="10214" r:id="rId24"/>
    <p:sldId id="10197" r:id="rId25"/>
    <p:sldId id="10244" r:id="rId26"/>
    <p:sldId id="10200" r:id="rId27"/>
    <p:sldId id="10201" r:id="rId28"/>
    <p:sldId id="10206" r:id="rId29"/>
    <p:sldId id="10202" r:id="rId30"/>
    <p:sldId id="10224" r:id="rId31"/>
    <p:sldId id="10204" r:id="rId32"/>
    <p:sldId id="10227" r:id="rId33"/>
    <p:sldId id="10196" r:id="rId34"/>
    <p:sldId id="10228" r:id="rId35"/>
    <p:sldId id="10229" r:id="rId36"/>
    <p:sldId id="10238" r:id="rId37"/>
    <p:sldId id="10239" r:id="rId38"/>
    <p:sldId id="10245" r:id="rId39"/>
    <p:sldId id="10203" r:id="rId40"/>
    <p:sldId id="773" r:id="rId41"/>
    <p:sldId id="10208" r:id="rId42"/>
    <p:sldId id="3526" r:id="rId43"/>
    <p:sldId id="762" r:id="rId44"/>
    <p:sldId id="3465" r:id="rId45"/>
    <p:sldId id="741" r:id="rId46"/>
    <p:sldId id="10231" r:id="rId47"/>
    <p:sldId id="10248" r:id="rId48"/>
    <p:sldId id="1023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A1FE43-D28F-4B19-AB38-B9700E97D85F}">
          <p14:sldIdLst>
            <p14:sldId id="272"/>
            <p14:sldId id="10249"/>
            <p14:sldId id="10222"/>
            <p14:sldId id="10190"/>
            <p14:sldId id="10191"/>
            <p14:sldId id="10212"/>
            <p14:sldId id="10240"/>
            <p14:sldId id="10192"/>
            <p14:sldId id="10241"/>
            <p14:sldId id="10213"/>
            <p14:sldId id="10243"/>
            <p14:sldId id="10193"/>
            <p14:sldId id="3512"/>
            <p14:sldId id="3506"/>
            <p14:sldId id="302"/>
            <p14:sldId id="320"/>
            <p14:sldId id="310"/>
            <p14:sldId id="10195"/>
            <p14:sldId id="10214"/>
            <p14:sldId id="10197"/>
            <p14:sldId id="10244"/>
            <p14:sldId id="10200"/>
            <p14:sldId id="10201"/>
            <p14:sldId id="10206"/>
            <p14:sldId id="10202"/>
            <p14:sldId id="10224"/>
            <p14:sldId id="10204"/>
            <p14:sldId id="10227"/>
            <p14:sldId id="10196"/>
            <p14:sldId id="10228"/>
            <p14:sldId id="10229"/>
            <p14:sldId id="10238"/>
            <p14:sldId id="10239"/>
            <p14:sldId id="10245"/>
            <p14:sldId id="10203"/>
            <p14:sldId id="773"/>
            <p14:sldId id="10208"/>
            <p14:sldId id="3526"/>
            <p14:sldId id="762"/>
            <p14:sldId id="3465"/>
            <p14:sldId id="741"/>
            <p14:sldId id="10231"/>
            <p14:sldId id="10248"/>
            <p14:sldId id="1023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E34"/>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EB7BE4-E5EB-4DDC-87DE-98CDC4839DC2}" v="3" dt="2023-03-06T19:33:12.5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75" autoAdjust="0"/>
    <p:restoredTop sz="63102" autoAdjust="0"/>
  </p:normalViewPr>
  <p:slideViewPr>
    <p:cSldViewPr snapToGrid="0">
      <p:cViewPr varScale="1">
        <p:scale>
          <a:sx n="68" d="100"/>
          <a:sy n="68" d="100"/>
        </p:scale>
        <p:origin x="2442" y="6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4"/>
              </a:solidFill>
              <a:ln>
                <a:noFill/>
              </a:ln>
              <a:effectLst/>
            </c:spPr>
            <c:extLst>
              <c:ext xmlns:c16="http://schemas.microsoft.com/office/drawing/2014/chart" uri="{C3380CC4-5D6E-409C-BE32-E72D297353CC}">
                <c16:uniqueId val="{00000001-1178-4F56-8CFE-529597B93CAD}"/>
              </c:ext>
            </c:extLst>
          </c:dPt>
          <c:dPt>
            <c:idx val="1"/>
            <c:bubble3D val="0"/>
            <c:spPr>
              <a:solidFill>
                <a:schemeClr val="bg1"/>
              </a:solidFill>
              <a:ln>
                <a:noFill/>
              </a:ln>
              <a:effectLst/>
            </c:spPr>
            <c:extLst>
              <c:ext xmlns:c16="http://schemas.microsoft.com/office/drawing/2014/chart" uri="{C3380CC4-5D6E-409C-BE32-E72D297353CC}">
                <c16:uniqueId val="{00000003-1178-4F56-8CFE-529597B93CAD}"/>
              </c:ext>
            </c:extLst>
          </c:dPt>
          <c:dLbls>
            <c:delete val="1"/>
          </c:dLbls>
          <c:cat>
            <c:strRef>
              <c:f>Sheet1!$A$2:$A$3</c:f>
              <c:strCache>
                <c:ptCount val="2"/>
                <c:pt idx="0">
                  <c:v>HC or Workforce Costs</c:v>
                </c:pt>
                <c:pt idx="1">
                  <c:v>Other Costs</c:v>
                </c:pt>
              </c:strCache>
            </c:strRef>
          </c:cat>
          <c:val>
            <c:numRef>
              <c:f>Sheet1!$B$2:$B$3</c:f>
              <c:numCache>
                <c:formatCode>0%</c:formatCode>
                <c:ptCount val="2"/>
                <c:pt idx="0">
                  <c:v>0.65</c:v>
                </c:pt>
                <c:pt idx="1">
                  <c:v>0.35</c:v>
                </c:pt>
              </c:numCache>
            </c:numRef>
          </c:val>
          <c:extLst>
            <c:ext xmlns:c16="http://schemas.microsoft.com/office/drawing/2014/chart" uri="{C3380CC4-5D6E-409C-BE32-E72D297353CC}">
              <c16:uniqueId val="{00000004-1178-4F56-8CFE-529597B93CAD}"/>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1"/>
              </a:solidFill>
              <a:ln>
                <a:noFill/>
              </a:ln>
              <a:effectLst/>
            </c:spPr>
            <c:extLst>
              <c:ext xmlns:c16="http://schemas.microsoft.com/office/drawing/2014/chart" uri="{C3380CC4-5D6E-409C-BE32-E72D297353CC}">
                <c16:uniqueId val="{00000001-678B-42D7-9C96-0D0EA0D53EB0}"/>
              </c:ext>
            </c:extLst>
          </c:dPt>
          <c:dPt>
            <c:idx val="1"/>
            <c:bubble3D val="0"/>
            <c:spPr>
              <a:solidFill>
                <a:schemeClr val="bg1"/>
              </a:solidFill>
              <a:ln>
                <a:noFill/>
              </a:ln>
              <a:effectLst/>
            </c:spPr>
            <c:extLst>
              <c:ext xmlns:c16="http://schemas.microsoft.com/office/drawing/2014/chart" uri="{C3380CC4-5D6E-409C-BE32-E72D297353CC}">
                <c16:uniqueId val="{00000003-678B-42D7-9C96-0D0EA0D53EB0}"/>
              </c:ext>
            </c:extLst>
          </c:dPt>
          <c:dLbls>
            <c:delete val="1"/>
          </c:dLbls>
          <c:cat>
            <c:strRef>
              <c:f>Sheet1!$A$2:$A$3</c:f>
              <c:strCache>
                <c:ptCount val="2"/>
                <c:pt idx="0">
                  <c:v>HC or Workforce Costs</c:v>
                </c:pt>
                <c:pt idx="1">
                  <c:v>Other Costs</c:v>
                </c:pt>
              </c:strCache>
            </c:strRef>
          </c:cat>
          <c:val>
            <c:numRef>
              <c:f>Sheet1!$B$2:$B$3</c:f>
              <c:numCache>
                <c:formatCode>0%</c:formatCode>
                <c:ptCount val="2"/>
                <c:pt idx="0">
                  <c:v>0.76</c:v>
                </c:pt>
                <c:pt idx="1">
                  <c:v>0.24</c:v>
                </c:pt>
              </c:numCache>
            </c:numRef>
          </c:val>
          <c:extLst>
            <c:ext xmlns:c16="http://schemas.microsoft.com/office/drawing/2014/chart" uri="{C3380CC4-5D6E-409C-BE32-E72D297353CC}">
              <c16:uniqueId val="{00000004-678B-42D7-9C96-0D0EA0D53EB0}"/>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6"/>
              </a:solidFill>
              <a:ln>
                <a:noFill/>
              </a:ln>
              <a:effectLst/>
            </c:spPr>
            <c:extLst>
              <c:ext xmlns:c16="http://schemas.microsoft.com/office/drawing/2014/chart" uri="{C3380CC4-5D6E-409C-BE32-E72D297353CC}">
                <c16:uniqueId val="{00000001-1178-4F56-8CFE-529597B93CAD}"/>
              </c:ext>
            </c:extLst>
          </c:dPt>
          <c:dPt>
            <c:idx val="1"/>
            <c:bubble3D val="0"/>
            <c:spPr>
              <a:solidFill>
                <a:schemeClr val="bg1"/>
              </a:solidFill>
              <a:ln>
                <a:noFill/>
              </a:ln>
              <a:effectLst/>
            </c:spPr>
            <c:extLst>
              <c:ext xmlns:c16="http://schemas.microsoft.com/office/drawing/2014/chart" uri="{C3380CC4-5D6E-409C-BE32-E72D297353CC}">
                <c16:uniqueId val="{00000003-1178-4F56-8CFE-529597B93CAD}"/>
              </c:ext>
            </c:extLst>
          </c:dPt>
          <c:dLbls>
            <c:delete val="1"/>
          </c:dLbls>
          <c:cat>
            <c:strRef>
              <c:f>Sheet1!$A$2:$A$3</c:f>
              <c:strCache>
                <c:ptCount val="2"/>
                <c:pt idx="0">
                  <c:v>HC or Workforce Costs</c:v>
                </c:pt>
                <c:pt idx="1">
                  <c:v>Other Costs</c:v>
                </c:pt>
              </c:strCache>
            </c:strRef>
          </c:cat>
          <c:val>
            <c:numRef>
              <c:f>Sheet1!$B$2:$B$3</c:f>
              <c:numCache>
                <c:formatCode>0%</c:formatCode>
                <c:ptCount val="2"/>
                <c:pt idx="0">
                  <c:v>0.5</c:v>
                </c:pt>
                <c:pt idx="1">
                  <c:v>0.5</c:v>
                </c:pt>
              </c:numCache>
            </c:numRef>
          </c:val>
          <c:extLst>
            <c:ext xmlns:c16="http://schemas.microsoft.com/office/drawing/2014/chart" uri="{C3380CC4-5D6E-409C-BE32-E72D297353CC}">
              <c16:uniqueId val="{00000004-1178-4F56-8CFE-529597B93CAD}"/>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3"/>
              </a:solidFill>
              <a:ln>
                <a:noFill/>
              </a:ln>
              <a:effectLst/>
            </c:spPr>
            <c:extLst>
              <c:ext xmlns:c16="http://schemas.microsoft.com/office/drawing/2014/chart" uri="{C3380CC4-5D6E-409C-BE32-E72D297353CC}">
                <c16:uniqueId val="{00000001-678B-42D7-9C96-0D0EA0D53EB0}"/>
              </c:ext>
            </c:extLst>
          </c:dPt>
          <c:dPt>
            <c:idx val="1"/>
            <c:bubble3D val="0"/>
            <c:spPr>
              <a:solidFill>
                <a:schemeClr val="bg1"/>
              </a:solidFill>
              <a:ln>
                <a:noFill/>
              </a:ln>
              <a:effectLst/>
            </c:spPr>
            <c:extLst>
              <c:ext xmlns:c16="http://schemas.microsoft.com/office/drawing/2014/chart" uri="{C3380CC4-5D6E-409C-BE32-E72D297353CC}">
                <c16:uniqueId val="{00000003-678B-42D7-9C96-0D0EA0D53EB0}"/>
              </c:ext>
            </c:extLst>
          </c:dPt>
          <c:dLbls>
            <c:delete val="1"/>
          </c:dLbls>
          <c:cat>
            <c:strRef>
              <c:f>Sheet1!$A$2:$A$3</c:f>
              <c:strCache>
                <c:ptCount val="2"/>
                <c:pt idx="0">
                  <c:v>HC or Workforce Costs</c:v>
                </c:pt>
                <c:pt idx="1">
                  <c:v>Other Costs</c:v>
                </c:pt>
              </c:strCache>
            </c:strRef>
          </c:cat>
          <c:val>
            <c:numRef>
              <c:f>Sheet1!$B$2:$B$3</c:f>
              <c:numCache>
                <c:formatCode>0%</c:formatCode>
                <c:ptCount val="2"/>
                <c:pt idx="0">
                  <c:v>0.28000000000000003</c:v>
                </c:pt>
                <c:pt idx="1">
                  <c:v>0.72</c:v>
                </c:pt>
              </c:numCache>
            </c:numRef>
          </c:val>
          <c:extLst>
            <c:ext xmlns:c16="http://schemas.microsoft.com/office/drawing/2014/chart" uri="{C3380CC4-5D6E-409C-BE32-E72D297353CC}">
              <c16:uniqueId val="{00000004-678B-42D7-9C96-0D0EA0D53EB0}"/>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tx2"/>
              </a:solidFill>
              <a:ln>
                <a:noFill/>
              </a:ln>
              <a:effectLst/>
            </c:spPr>
            <c:extLst>
              <c:ext xmlns:c16="http://schemas.microsoft.com/office/drawing/2014/chart" uri="{C3380CC4-5D6E-409C-BE32-E72D297353CC}">
                <c16:uniqueId val="{00000001-1178-4F56-8CFE-529597B93CAD}"/>
              </c:ext>
            </c:extLst>
          </c:dPt>
          <c:dPt>
            <c:idx val="1"/>
            <c:bubble3D val="0"/>
            <c:spPr>
              <a:solidFill>
                <a:schemeClr val="bg1"/>
              </a:solidFill>
              <a:ln>
                <a:noFill/>
              </a:ln>
              <a:effectLst/>
            </c:spPr>
            <c:extLst>
              <c:ext xmlns:c16="http://schemas.microsoft.com/office/drawing/2014/chart" uri="{C3380CC4-5D6E-409C-BE32-E72D297353CC}">
                <c16:uniqueId val="{00000003-1178-4F56-8CFE-529597B93CAD}"/>
              </c:ext>
            </c:extLst>
          </c:dPt>
          <c:dLbls>
            <c:delete val="1"/>
          </c:dLbls>
          <c:cat>
            <c:strRef>
              <c:f>Sheet1!$A$2:$A$3</c:f>
              <c:strCache>
                <c:ptCount val="2"/>
                <c:pt idx="0">
                  <c:v>HC or Workforce Costs</c:v>
                </c:pt>
                <c:pt idx="1">
                  <c:v>Other Costs</c:v>
                </c:pt>
              </c:strCache>
            </c:strRef>
          </c:cat>
          <c:val>
            <c:numRef>
              <c:f>Sheet1!$B$2:$B$3</c:f>
              <c:numCache>
                <c:formatCode>0%</c:formatCode>
                <c:ptCount val="2"/>
                <c:pt idx="0">
                  <c:v>0.33</c:v>
                </c:pt>
                <c:pt idx="1">
                  <c:v>0.67</c:v>
                </c:pt>
              </c:numCache>
            </c:numRef>
          </c:val>
          <c:extLst>
            <c:ext xmlns:c16="http://schemas.microsoft.com/office/drawing/2014/chart" uri="{C3380CC4-5D6E-409C-BE32-E72D297353CC}">
              <c16:uniqueId val="{00000004-1178-4F56-8CFE-529597B93CAD}"/>
            </c:ext>
          </c:extLst>
        </c:ser>
        <c:dLbls>
          <c:showLegendKey val="0"/>
          <c:showVal val="0"/>
          <c:showCatName val="1"/>
          <c:showSerName val="0"/>
          <c:showPercent val="0"/>
          <c:showBubbleSize val="0"/>
          <c:showLeaderLines val="1"/>
        </c:dLbls>
        <c:firstSliceAng val="35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2"/>
              </a:solidFill>
              <a:ln>
                <a:noFill/>
              </a:ln>
              <a:effectLst/>
            </c:spPr>
            <c:extLst>
              <c:ext xmlns:c16="http://schemas.microsoft.com/office/drawing/2014/chart" uri="{C3380CC4-5D6E-409C-BE32-E72D297353CC}">
                <c16:uniqueId val="{00000001-678B-42D7-9C96-0D0EA0D53EB0}"/>
              </c:ext>
            </c:extLst>
          </c:dPt>
          <c:dPt>
            <c:idx val="1"/>
            <c:bubble3D val="0"/>
            <c:spPr>
              <a:solidFill>
                <a:schemeClr val="bg1"/>
              </a:solidFill>
              <a:ln>
                <a:noFill/>
              </a:ln>
              <a:effectLst/>
            </c:spPr>
            <c:extLst>
              <c:ext xmlns:c16="http://schemas.microsoft.com/office/drawing/2014/chart" uri="{C3380CC4-5D6E-409C-BE32-E72D297353CC}">
                <c16:uniqueId val="{00000003-678B-42D7-9C96-0D0EA0D53EB0}"/>
              </c:ext>
            </c:extLst>
          </c:dPt>
          <c:dLbls>
            <c:delete val="1"/>
          </c:dLbls>
          <c:cat>
            <c:strRef>
              <c:f>Sheet1!$A$2:$A$3</c:f>
              <c:strCache>
                <c:ptCount val="2"/>
                <c:pt idx="0">
                  <c:v>HC or Workforce Costs</c:v>
                </c:pt>
                <c:pt idx="1">
                  <c:v>Other Costs</c:v>
                </c:pt>
              </c:strCache>
            </c:strRef>
          </c:cat>
          <c:val>
            <c:numRef>
              <c:f>Sheet1!$B$2:$B$3</c:f>
              <c:numCache>
                <c:formatCode>0%</c:formatCode>
                <c:ptCount val="2"/>
                <c:pt idx="0">
                  <c:v>0.47</c:v>
                </c:pt>
                <c:pt idx="1">
                  <c:v>0.53</c:v>
                </c:pt>
              </c:numCache>
            </c:numRef>
          </c:val>
          <c:extLst>
            <c:ext xmlns:c16="http://schemas.microsoft.com/office/drawing/2014/chart" uri="{C3380CC4-5D6E-409C-BE32-E72D297353CC}">
              <c16:uniqueId val="{00000004-678B-42D7-9C96-0D0EA0D53EB0}"/>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tx2"/>
              </a:solidFill>
              <a:ln>
                <a:noFill/>
              </a:ln>
              <a:effectLst/>
            </c:spPr>
            <c:extLst>
              <c:ext xmlns:c16="http://schemas.microsoft.com/office/drawing/2014/chart" uri="{C3380CC4-5D6E-409C-BE32-E72D297353CC}">
                <c16:uniqueId val="{00000001-1178-4F56-8CFE-529597B93CAD}"/>
              </c:ext>
            </c:extLst>
          </c:dPt>
          <c:dPt>
            <c:idx val="1"/>
            <c:bubble3D val="0"/>
            <c:spPr>
              <a:solidFill>
                <a:schemeClr val="bg1"/>
              </a:solidFill>
              <a:ln>
                <a:noFill/>
              </a:ln>
              <a:effectLst/>
            </c:spPr>
            <c:extLst>
              <c:ext xmlns:c16="http://schemas.microsoft.com/office/drawing/2014/chart" uri="{C3380CC4-5D6E-409C-BE32-E72D297353CC}">
                <c16:uniqueId val="{00000003-1178-4F56-8CFE-529597B93CAD}"/>
              </c:ext>
            </c:extLst>
          </c:dPt>
          <c:dLbls>
            <c:delete val="1"/>
          </c:dLbls>
          <c:cat>
            <c:strRef>
              <c:f>Sheet1!$A$2:$A$3</c:f>
              <c:strCache>
                <c:ptCount val="2"/>
                <c:pt idx="0">
                  <c:v>HC or Workforce Costs</c:v>
                </c:pt>
                <c:pt idx="1">
                  <c:v>Other Costs</c:v>
                </c:pt>
              </c:strCache>
            </c:strRef>
          </c:cat>
          <c:val>
            <c:numRef>
              <c:f>Sheet1!$B$2:$B$3</c:f>
              <c:numCache>
                <c:formatCode>0%</c:formatCode>
                <c:ptCount val="2"/>
                <c:pt idx="0">
                  <c:v>0.33</c:v>
                </c:pt>
                <c:pt idx="1">
                  <c:v>0.67</c:v>
                </c:pt>
              </c:numCache>
            </c:numRef>
          </c:val>
          <c:extLst>
            <c:ext xmlns:c16="http://schemas.microsoft.com/office/drawing/2014/chart" uri="{C3380CC4-5D6E-409C-BE32-E72D297353CC}">
              <c16:uniqueId val="{00000004-1178-4F56-8CFE-529597B93CAD}"/>
            </c:ext>
          </c:extLst>
        </c:ser>
        <c:dLbls>
          <c:showLegendKey val="0"/>
          <c:showVal val="0"/>
          <c:showCatName val="1"/>
          <c:showSerName val="0"/>
          <c:showPercent val="0"/>
          <c:showBubbleSize val="0"/>
          <c:showLeaderLines val="1"/>
        </c:dLbls>
        <c:firstSliceAng val="35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Operating Expenses</c:v>
                </c:pt>
              </c:strCache>
            </c:strRef>
          </c:tx>
          <c:spPr>
            <a:effectLst/>
          </c:spPr>
          <c:dPt>
            <c:idx val="0"/>
            <c:bubble3D val="0"/>
            <c:spPr>
              <a:solidFill>
                <a:schemeClr val="accent2"/>
              </a:solidFill>
              <a:ln>
                <a:noFill/>
              </a:ln>
              <a:effectLst/>
            </c:spPr>
            <c:extLst>
              <c:ext xmlns:c16="http://schemas.microsoft.com/office/drawing/2014/chart" uri="{C3380CC4-5D6E-409C-BE32-E72D297353CC}">
                <c16:uniqueId val="{00000001-678B-42D7-9C96-0D0EA0D53EB0}"/>
              </c:ext>
            </c:extLst>
          </c:dPt>
          <c:dPt>
            <c:idx val="1"/>
            <c:bubble3D val="0"/>
            <c:spPr>
              <a:solidFill>
                <a:schemeClr val="bg1"/>
              </a:solidFill>
              <a:ln>
                <a:noFill/>
              </a:ln>
              <a:effectLst/>
            </c:spPr>
            <c:extLst>
              <c:ext xmlns:c16="http://schemas.microsoft.com/office/drawing/2014/chart" uri="{C3380CC4-5D6E-409C-BE32-E72D297353CC}">
                <c16:uniqueId val="{00000003-678B-42D7-9C96-0D0EA0D53EB0}"/>
              </c:ext>
            </c:extLst>
          </c:dPt>
          <c:dLbls>
            <c:delete val="1"/>
          </c:dLbls>
          <c:cat>
            <c:strRef>
              <c:f>Sheet1!$A$2:$A$3</c:f>
              <c:strCache>
                <c:ptCount val="2"/>
                <c:pt idx="0">
                  <c:v>HC or Workforce Costs</c:v>
                </c:pt>
                <c:pt idx="1">
                  <c:v>Other Costs</c:v>
                </c:pt>
              </c:strCache>
            </c:strRef>
          </c:cat>
          <c:val>
            <c:numRef>
              <c:f>Sheet1!$B$2:$B$3</c:f>
              <c:numCache>
                <c:formatCode>0%</c:formatCode>
                <c:ptCount val="2"/>
                <c:pt idx="0">
                  <c:v>0.67</c:v>
                </c:pt>
                <c:pt idx="1">
                  <c:v>0.33</c:v>
                </c:pt>
              </c:numCache>
            </c:numRef>
          </c:val>
          <c:extLst>
            <c:ext xmlns:c16="http://schemas.microsoft.com/office/drawing/2014/chart" uri="{C3380CC4-5D6E-409C-BE32-E72D297353CC}">
              <c16:uniqueId val="{00000004-678B-42D7-9C96-0D0EA0D53EB0}"/>
            </c:ext>
          </c:extLst>
        </c:ser>
        <c:dLbls>
          <c:showLegendKey val="0"/>
          <c:showVal val="0"/>
          <c:showCatName val="1"/>
          <c:showSerName val="0"/>
          <c:showPercent val="0"/>
          <c:showBubbleSize val="0"/>
          <c:showLeaderLines val="1"/>
        </c:dLbls>
        <c:firstSliceAng val="0"/>
        <c:holeSize val="8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A1228-792D-48B8-8962-84920977DDBC}" type="doc">
      <dgm:prSet loTypeId="urn:microsoft.com/office/officeart/2011/layout/CircleProcess" loCatId="process" qsTypeId="urn:microsoft.com/office/officeart/2005/8/quickstyle/simple4" qsCatId="simple" csTypeId="urn:microsoft.com/office/officeart/2005/8/colors/colorful5" csCatId="colorful" phldr="1"/>
      <dgm:spPr/>
      <dgm:t>
        <a:bodyPr/>
        <a:lstStyle/>
        <a:p>
          <a:endParaRPr lang="en-US"/>
        </a:p>
      </dgm:t>
    </dgm:pt>
    <dgm:pt modelId="{9FF48E29-43F5-40D9-AE56-441C1A7D2E32}">
      <dgm:prSet phldrT="[Text]"/>
      <dgm:spPr/>
      <dgm:t>
        <a:bodyPr/>
        <a:lstStyle/>
        <a:p>
          <a:r>
            <a:rPr lang="en-US"/>
            <a:t>Workload</a:t>
          </a:r>
        </a:p>
      </dgm:t>
    </dgm:pt>
    <dgm:pt modelId="{47E65516-1077-4823-ACF3-8FE8BDF0C8E1}" type="parTrans" cxnId="{DEA4DE3A-35B1-49B0-8E1D-FD159B3A3800}">
      <dgm:prSet/>
      <dgm:spPr/>
      <dgm:t>
        <a:bodyPr/>
        <a:lstStyle/>
        <a:p>
          <a:endParaRPr lang="en-US"/>
        </a:p>
      </dgm:t>
    </dgm:pt>
    <dgm:pt modelId="{BF5F84BB-BCB6-48BE-8682-83A70EEFEE00}" type="sibTrans" cxnId="{DEA4DE3A-35B1-49B0-8E1D-FD159B3A3800}">
      <dgm:prSet/>
      <dgm:spPr/>
      <dgm:t>
        <a:bodyPr/>
        <a:lstStyle/>
        <a:p>
          <a:endParaRPr lang="en-US"/>
        </a:p>
      </dgm:t>
    </dgm:pt>
    <dgm:pt modelId="{7B555AF8-3101-4BD4-A5DF-B56817E9F0C3}">
      <dgm:prSet phldrT="[Text]"/>
      <dgm:spPr/>
      <dgm:t>
        <a:bodyPr/>
        <a:lstStyle/>
        <a:p>
          <a:r>
            <a:rPr lang="en-US"/>
            <a:t>Control</a:t>
          </a:r>
        </a:p>
      </dgm:t>
    </dgm:pt>
    <dgm:pt modelId="{BEE583D7-325D-4E51-A85C-ACB625616152}" type="parTrans" cxnId="{D91230F1-1276-4DCC-B393-5B053DE4F460}">
      <dgm:prSet/>
      <dgm:spPr/>
      <dgm:t>
        <a:bodyPr/>
        <a:lstStyle/>
        <a:p>
          <a:endParaRPr lang="en-US"/>
        </a:p>
      </dgm:t>
    </dgm:pt>
    <dgm:pt modelId="{95AA3378-59F9-4738-A33D-29F0C78E037E}" type="sibTrans" cxnId="{D91230F1-1276-4DCC-B393-5B053DE4F460}">
      <dgm:prSet/>
      <dgm:spPr/>
      <dgm:t>
        <a:bodyPr/>
        <a:lstStyle/>
        <a:p>
          <a:endParaRPr lang="en-US"/>
        </a:p>
      </dgm:t>
    </dgm:pt>
    <dgm:pt modelId="{CCF702B5-4923-4ABC-B731-E1DDA9C234B0}">
      <dgm:prSet phldrT="[Text]"/>
      <dgm:spPr/>
      <dgm:t>
        <a:bodyPr/>
        <a:lstStyle/>
        <a:p>
          <a:r>
            <a:rPr lang="en-US"/>
            <a:t>Reward</a:t>
          </a:r>
        </a:p>
      </dgm:t>
    </dgm:pt>
    <dgm:pt modelId="{48ACA230-7A92-4E2C-8BF5-EC9BA0E1591A}" type="parTrans" cxnId="{2CD5849F-2EE5-4356-AC2B-890E4DB9FBD2}">
      <dgm:prSet/>
      <dgm:spPr/>
      <dgm:t>
        <a:bodyPr/>
        <a:lstStyle/>
        <a:p>
          <a:endParaRPr lang="en-US"/>
        </a:p>
      </dgm:t>
    </dgm:pt>
    <dgm:pt modelId="{EE5FE5E5-35E1-468F-B6AC-7ABFF3DB2E0E}" type="sibTrans" cxnId="{2CD5849F-2EE5-4356-AC2B-890E4DB9FBD2}">
      <dgm:prSet/>
      <dgm:spPr/>
      <dgm:t>
        <a:bodyPr/>
        <a:lstStyle/>
        <a:p>
          <a:endParaRPr lang="en-US"/>
        </a:p>
      </dgm:t>
    </dgm:pt>
    <dgm:pt modelId="{BC0B55D7-74DA-4B38-935C-9F7622228699}">
      <dgm:prSet/>
      <dgm:spPr>
        <a:ln>
          <a:noFill/>
        </a:ln>
      </dgm:spPr>
      <dgm:t>
        <a:bodyPr/>
        <a:lstStyle/>
        <a:p>
          <a:r>
            <a:rPr lang="en-US"/>
            <a:t>Community</a:t>
          </a:r>
        </a:p>
      </dgm:t>
    </dgm:pt>
    <dgm:pt modelId="{72792C32-D972-487D-9F4C-1D2220AC8160}" type="parTrans" cxnId="{DBC6370C-4416-4D5E-B97D-15092FD35625}">
      <dgm:prSet/>
      <dgm:spPr/>
      <dgm:t>
        <a:bodyPr/>
        <a:lstStyle/>
        <a:p>
          <a:endParaRPr lang="en-US"/>
        </a:p>
      </dgm:t>
    </dgm:pt>
    <dgm:pt modelId="{865C3A6F-16EF-4532-9BA8-6CDACA898FC9}" type="sibTrans" cxnId="{DBC6370C-4416-4D5E-B97D-15092FD35625}">
      <dgm:prSet/>
      <dgm:spPr/>
      <dgm:t>
        <a:bodyPr/>
        <a:lstStyle/>
        <a:p>
          <a:endParaRPr lang="en-US"/>
        </a:p>
      </dgm:t>
    </dgm:pt>
    <dgm:pt modelId="{5234A2ED-4009-410F-87E6-D455DA4448E2}">
      <dgm:prSet/>
      <dgm:spPr/>
      <dgm:t>
        <a:bodyPr/>
        <a:lstStyle/>
        <a:p>
          <a:r>
            <a:rPr lang="en-US"/>
            <a:t>Fairness</a:t>
          </a:r>
        </a:p>
      </dgm:t>
    </dgm:pt>
    <dgm:pt modelId="{6C5665E7-688B-4070-8DAE-3A1CF74EA651}" type="parTrans" cxnId="{EE17472F-FFF1-4F97-A052-3687E3D1E26B}">
      <dgm:prSet/>
      <dgm:spPr/>
      <dgm:t>
        <a:bodyPr/>
        <a:lstStyle/>
        <a:p>
          <a:endParaRPr lang="en-US"/>
        </a:p>
      </dgm:t>
    </dgm:pt>
    <dgm:pt modelId="{AF3C8282-C3C1-4F9D-9C38-21B5274B7624}" type="sibTrans" cxnId="{EE17472F-FFF1-4F97-A052-3687E3D1E26B}">
      <dgm:prSet/>
      <dgm:spPr/>
      <dgm:t>
        <a:bodyPr/>
        <a:lstStyle/>
        <a:p>
          <a:endParaRPr lang="en-US"/>
        </a:p>
      </dgm:t>
    </dgm:pt>
    <dgm:pt modelId="{A4641F30-4ED3-46D6-8703-E268D022BC4E}">
      <dgm:prSet/>
      <dgm:spPr/>
      <dgm:t>
        <a:bodyPr/>
        <a:lstStyle/>
        <a:p>
          <a:r>
            <a:rPr lang="en-US"/>
            <a:t>Values</a:t>
          </a:r>
        </a:p>
      </dgm:t>
    </dgm:pt>
    <dgm:pt modelId="{1087CFC4-9808-4381-A570-2BFE7457F021}" type="parTrans" cxnId="{58734572-DE32-4819-B5E1-DA8CD601A679}">
      <dgm:prSet/>
      <dgm:spPr/>
      <dgm:t>
        <a:bodyPr/>
        <a:lstStyle/>
        <a:p>
          <a:endParaRPr lang="en-US"/>
        </a:p>
      </dgm:t>
    </dgm:pt>
    <dgm:pt modelId="{2DE050F7-54FE-4E50-A62C-64E4F0DB62E4}" type="sibTrans" cxnId="{58734572-DE32-4819-B5E1-DA8CD601A679}">
      <dgm:prSet/>
      <dgm:spPr/>
      <dgm:t>
        <a:bodyPr/>
        <a:lstStyle/>
        <a:p>
          <a:endParaRPr lang="en-US"/>
        </a:p>
      </dgm:t>
    </dgm:pt>
    <dgm:pt modelId="{807A35CE-C9A1-4199-B362-631692265B18}" type="pres">
      <dgm:prSet presAssocID="{BCDA1228-792D-48B8-8962-84920977DDBC}" presName="Name0" presStyleCnt="0">
        <dgm:presLayoutVars>
          <dgm:chMax val="11"/>
          <dgm:chPref val="11"/>
          <dgm:dir/>
          <dgm:resizeHandles/>
        </dgm:presLayoutVars>
      </dgm:prSet>
      <dgm:spPr/>
    </dgm:pt>
    <dgm:pt modelId="{D7583656-F129-4B87-ABF7-6122D6F2E085}" type="pres">
      <dgm:prSet presAssocID="{A4641F30-4ED3-46D6-8703-E268D022BC4E}" presName="Accent6" presStyleCnt="0"/>
      <dgm:spPr/>
    </dgm:pt>
    <dgm:pt modelId="{293E69F5-5476-44CC-BF2C-BFA82D7B09DA}" type="pres">
      <dgm:prSet presAssocID="{A4641F30-4ED3-46D6-8703-E268D022BC4E}" presName="Accent" presStyleLbl="node1" presStyleIdx="0" presStyleCnt="6"/>
      <dgm:spPr/>
    </dgm:pt>
    <dgm:pt modelId="{DA6B699D-F76E-4131-A2FF-111DC9601469}" type="pres">
      <dgm:prSet presAssocID="{A4641F30-4ED3-46D6-8703-E268D022BC4E}" presName="ParentBackground6" presStyleCnt="0"/>
      <dgm:spPr/>
    </dgm:pt>
    <dgm:pt modelId="{45BC8397-7DF6-43DA-931C-1F7138D517D3}" type="pres">
      <dgm:prSet presAssocID="{A4641F30-4ED3-46D6-8703-E268D022BC4E}" presName="ParentBackground" presStyleLbl="fgAcc1" presStyleIdx="0" presStyleCnt="6"/>
      <dgm:spPr/>
    </dgm:pt>
    <dgm:pt modelId="{F45DE948-08D9-4180-8A4C-D8F65DC1ACB6}" type="pres">
      <dgm:prSet presAssocID="{A4641F30-4ED3-46D6-8703-E268D022BC4E}" presName="Parent6" presStyleLbl="revTx" presStyleIdx="0" presStyleCnt="0">
        <dgm:presLayoutVars>
          <dgm:chMax val="1"/>
          <dgm:chPref val="1"/>
          <dgm:bulletEnabled val="1"/>
        </dgm:presLayoutVars>
      </dgm:prSet>
      <dgm:spPr/>
    </dgm:pt>
    <dgm:pt modelId="{45329052-21D6-479C-A23A-7EFFE1A496C0}" type="pres">
      <dgm:prSet presAssocID="{5234A2ED-4009-410F-87E6-D455DA4448E2}" presName="Accent5" presStyleCnt="0"/>
      <dgm:spPr/>
    </dgm:pt>
    <dgm:pt modelId="{A42157BF-2FF8-49F2-BDFC-A184CE421511}" type="pres">
      <dgm:prSet presAssocID="{5234A2ED-4009-410F-87E6-D455DA4448E2}" presName="Accent" presStyleLbl="node1" presStyleIdx="1" presStyleCnt="6"/>
      <dgm:spPr/>
    </dgm:pt>
    <dgm:pt modelId="{812F3A1F-18FB-4C6D-91E0-9FB2A4AC438C}" type="pres">
      <dgm:prSet presAssocID="{5234A2ED-4009-410F-87E6-D455DA4448E2}" presName="ParentBackground5" presStyleCnt="0"/>
      <dgm:spPr/>
    </dgm:pt>
    <dgm:pt modelId="{AFC41C0A-4F34-4E96-87EF-70FC2ED8A24F}" type="pres">
      <dgm:prSet presAssocID="{5234A2ED-4009-410F-87E6-D455DA4448E2}" presName="ParentBackground" presStyleLbl="fgAcc1" presStyleIdx="1" presStyleCnt="6"/>
      <dgm:spPr/>
    </dgm:pt>
    <dgm:pt modelId="{9EBA76FF-459A-47F5-913C-C46CD3CED4D0}" type="pres">
      <dgm:prSet presAssocID="{5234A2ED-4009-410F-87E6-D455DA4448E2}" presName="Parent5" presStyleLbl="revTx" presStyleIdx="0" presStyleCnt="0">
        <dgm:presLayoutVars>
          <dgm:chMax val="1"/>
          <dgm:chPref val="1"/>
          <dgm:bulletEnabled val="1"/>
        </dgm:presLayoutVars>
      </dgm:prSet>
      <dgm:spPr/>
    </dgm:pt>
    <dgm:pt modelId="{1A699279-FCB6-418E-B20B-4D599343B3F3}" type="pres">
      <dgm:prSet presAssocID="{BC0B55D7-74DA-4B38-935C-9F7622228699}" presName="Accent4" presStyleCnt="0"/>
      <dgm:spPr/>
    </dgm:pt>
    <dgm:pt modelId="{1DB93E66-3978-486E-B23B-9D5A51DFD16E}" type="pres">
      <dgm:prSet presAssocID="{BC0B55D7-74DA-4B38-935C-9F7622228699}" presName="Accent" presStyleLbl="node1" presStyleIdx="2" presStyleCnt="6"/>
      <dgm:spPr>
        <a:solidFill>
          <a:schemeClr val="accent4"/>
        </a:solidFill>
      </dgm:spPr>
    </dgm:pt>
    <dgm:pt modelId="{59842317-E260-467F-A66A-4E9242FC6EBB}" type="pres">
      <dgm:prSet presAssocID="{BC0B55D7-74DA-4B38-935C-9F7622228699}" presName="ParentBackground4" presStyleCnt="0"/>
      <dgm:spPr/>
    </dgm:pt>
    <dgm:pt modelId="{FCB0A9D9-B605-4914-91E6-13D7ED0DE7D4}" type="pres">
      <dgm:prSet presAssocID="{BC0B55D7-74DA-4B38-935C-9F7622228699}" presName="ParentBackground" presStyleLbl="fgAcc1" presStyleIdx="2" presStyleCnt="6"/>
      <dgm:spPr/>
    </dgm:pt>
    <dgm:pt modelId="{65305AB2-0791-4506-BDFE-92841CFCB916}" type="pres">
      <dgm:prSet presAssocID="{BC0B55D7-74DA-4B38-935C-9F7622228699}" presName="Parent4" presStyleLbl="revTx" presStyleIdx="0" presStyleCnt="0">
        <dgm:presLayoutVars>
          <dgm:chMax val="1"/>
          <dgm:chPref val="1"/>
          <dgm:bulletEnabled val="1"/>
        </dgm:presLayoutVars>
      </dgm:prSet>
      <dgm:spPr/>
    </dgm:pt>
    <dgm:pt modelId="{55D6525D-4845-4CB4-A14C-2F50CAE926B1}" type="pres">
      <dgm:prSet presAssocID="{CCF702B5-4923-4ABC-B731-E1DDA9C234B0}" presName="Accent3" presStyleCnt="0"/>
      <dgm:spPr/>
    </dgm:pt>
    <dgm:pt modelId="{57A65E8D-94C3-4560-9E29-69B3F7767A5E}" type="pres">
      <dgm:prSet presAssocID="{CCF702B5-4923-4ABC-B731-E1DDA9C234B0}" presName="Accent" presStyleLbl="node1" presStyleIdx="3" presStyleCnt="6"/>
      <dgm:spPr>
        <a:solidFill>
          <a:schemeClr val="tx2"/>
        </a:solidFill>
      </dgm:spPr>
    </dgm:pt>
    <dgm:pt modelId="{2763A6C5-B21B-4935-80F4-3642C3062E24}" type="pres">
      <dgm:prSet presAssocID="{CCF702B5-4923-4ABC-B731-E1DDA9C234B0}" presName="ParentBackground3" presStyleCnt="0"/>
      <dgm:spPr/>
    </dgm:pt>
    <dgm:pt modelId="{84C9C7D8-6740-4A1F-AF75-71027A01616A}" type="pres">
      <dgm:prSet presAssocID="{CCF702B5-4923-4ABC-B731-E1DDA9C234B0}" presName="ParentBackground" presStyleLbl="fgAcc1" presStyleIdx="3" presStyleCnt="6"/>
      <dgm:spPr/>
    </dgm:pt>
    <dgm:pt modelId="{76E3FD56-5C27-4BBB-BA50-6048F3E2E441}" type="pres">
      <dgm:prSet presAssocID="{CCF702B5-4923-4ABC-B731-E1DDA9C234B0}" presName="Parent3" presStyleLbl="revTx" presStyleIdx="0" presStyleCnt="0">
        <dgm:presLayoutVars>
          <dgm:chMax val="1"/>
          <dgm:chPref val="1"/>
          <dgm:bulletEnabled val="1"/>
        </dgm:presLayoutVars>
      </dgm:prSet>
      <dgm:spPr/>
    </dgm:pt>
    <dgm:pt modelId="{4E9597D0-85CE-41E3-BC4A-264944A1537D}" type="pres">
      <dgm:prSet presAssocID="{7B555AF8-3101-4BD4-A5DF-B56817E9F0C3}" presName="Accent2" presStyleCnt="0"/>
      <dgm:spPr/>
    </dgm:pt>
    <dgm:pt modelId="{FC4D8F84-7167-4D7C-A180-E9C8EA8D15CB}" type="pres">
      <dgm:prSet presAssocID="{7B555AF8-3101-4BD4-A5DF-B56817E9F0C3}" presName="Accent" presStyleLbl="node1" presStyleIdx="4" presStyleCnt="6"/>
      <dgm:spPr/>
    </dgm:pt>
    <dgm:pt modelId="{53D6761B-94F5-4C46-A40D-CA5BAF6D2DB1}" type="pres">
      <dgm:prSet presAssocID="{7B555AF8-3101-4BD4-A5DF-B56817E9F0C3}" presName="ParentBackground2" presStyleCnt="0"/>
      <dgm:spPr/>
    </dgm:pt>
    <dgm:pt modelId="{9B95072A-5F8F-4D83-9165-F163054905D9}" type="pres">
      <dgm:prSet presAssocID="{7B555AF8-3101-4BD4-A5DF-B56817E9F0C3}" presName="ParentBackground" presStyleLbl="fgAcc1" presStyleIdx="4" presStyleCnt="6"/>
      <dgm:spPr/>
    </dgm:pt>
    <dgm:pt modelId="{D599CA98-6FAF-4175-9C01-83E11C221EC8}" type="pres">
      <dgm:prSet presAssocID="{7B555AF8-3101-4BD4-A5DF-B56817E9F0C3}" presName="Parent2" presStyleLbl="revTx" presStyleIdx="0" presStyleCnt="0">
        <dgm:presLayoutVars>
          <dgm:chMax val="1"/>
          <dgm:chPref val="1"/>
          <dgm:bulletEnabled val="1"/>
        </dgm:presLayoutVars>
      </dgm:prSet>
      <dgm:spPr/>
    </dgm:pt>
    <dgm:pt modelId="{261226C8-3B05-41C0-BAF4-F69F214FF8A8}" type="pres">
      <dgm:prSet presAssocID="{9FF48E29-43F5-40D9-AE56-441C1A7D2E32}" presName="Accent1" presStyleCnt="0"/>
      <dgm:spPr/>
    </dgm:pt>
    <dgm:pt modelId="{A379A0AC-ACDD-4483-A53E-DDF6A7423A84}" type="pres">
      <dgm:prSet presAssocID="{9FF48E29-43F5-40D9-AE56-441C1A7D2E32}" presName="Accent" presStyleLbl="node1" presStyleIdx="5" presStyleCnt="6"/>
      <dgm:spPr/>
    </dgm:pt>
    <dgm:pt modelId="{EA5BB544-E6F2-4D34-9CC6-F689CCC7C049}" type="pres">
      <dgm:prSet presAssocID="{9FF48E29-43F5-40D9-AE56-441C1A7D2E32}" presName="ParentBackground1" presStyleCnt="0"/>
      <dgm:spPr/>
    </dgm:pt>
    <dgm:pt modelId="{8237D80C-6E0A-4B40-ACA5-60C90792EFD1}" type="pres">
      <dgm:prSet presAssocID="{9FF48E29-43F5-40D9-AE56-441C1A7D2E32}" presName="ParentBackground" presStyleLbl="fgAcc1" presStyleIdx="5" presStyleCnt="6"/>
      <dgm:spPr/>
    </dgm:pt>
    <dgm:pt modelId="{D78484B6-BA35-4E2D-9EC9-4EB787002990}" type="pres">
      <dgm:prSet presAssocID="{9FF48E29-43F5-40D9-AE56-441C1A7D2E32}" presName="Parent1" presStyleLbl="revTx" presStyleIdx="0" presStyleCnt="0">
        <dgm:presLayoutVars>
          <dgm:chMax val="1"/>
          <dgm:chPref val="1"/>
          <dgm:bulletEnabled val="1"/>
        </dgm:presLayoutVars>
      </dgm:prSet>
      <dgm:spPr/>
    </dgm:pt>
  </dgm:ptLst>
  <dgm:cxnLst>
    <dgm:cxn modelId="{2525FC08-65EB-46D4-B892-29BF4444AD3B}" type="presOf" srcId="{BC0B55D7-74DA-4B38-935C-9F7622228699}" destId="{FCB0A9D9-B605-4914-91E6-13D7ED0DE7D4}" srcOrd="0" destOrd="0" presId="urn:microsoft.com/office/officeart/2011/layout/CircleProcess"/>
    <dgm:cxn modelId="{DBC6370C-4416-4D5E-B97D-15092FD35625}" srcId="{BCDA1228-792D-48B8-8962-84920977DDBC}" destId="{BC0B55D7-74DA-4B38-935C-9F7622228699}" srcOrd="3" destOrd="0" parTransId="{72792C32-D972-487D-9F4C-1D2220AC8160}" sibTransId="{865C3A6F-16EF-4532-9BA8-6CDACA898FC9}"/>
    <dgm:cxn modelId="{94F47519-1D1E-49DD-BBE7-FA66EAA6595A}" type="presOf" srcId="{A4641F30-4ED3-46D6-8703-E268D022BC4E}" destId="{F45DE948-08D9-4180-8A4C-D8F65DC1ACB6}" srcOrd="1" destOrd="0" presId="urn:microsoft.com/office/officeart/2011/layout/CircleProcess"/>
    <dgm:cxn modelId="{EE17472F-FFF1-4F97-A052-3687E3D1E26B}" srcId="{BCDA1228-792D-48B8-8962-84920977DDBC}" destId="{5234A2ED-4009-410F-87E6-D455DA4448E2}" srcOrd="4" destOrd="0" parTransId="{6C5665E7-688B-4070-8DAE-3A1CF74EA651}" sibTransId="{AF3C8282-C3C1-4F9D-9C38-21B5274B7624}"/>
    <dgm:cxn modelId="{DEA4DE3A-35B1-49B0-8E1D-FD159B3A3800}" srcId="{BCDA1228-792D-48B8-8962-84920977DDBC}" destId="{9FF48E29-43F5-40D9-AE56-441C1A7D2E32}" srcOrd="0" destOrd="0" parTransId="{47E65516-1077-4823-ACF3-8FE8BDF0C8E1}" sibTransId="{BF5F84BB-BCB6-48BE-8682-83A70EEFEE00}"/>
    <dgm:cxn modelId="{58734572-DE32-4819-B5E1-DA8CD601A679}" srcId="{BCDA1228-792D-48B8-8962-84920977DDBC}" destId="{A4641F30-4ED3-46D6-8703-E268D022BC4E}" srcOrd="5" destOrd="0" parTransId="{1087CFC4-9808-4381-A570-2BFE7457F021}" sibTransId="{2DE050F7-54FE-4E50-A62C-64E4F0DB62E4}"/>
    <dgm:cxn modelId="{E4993F88-7AC8-40B3-BEA6-CCCED4A24800}" type="presOf" srcId="{BC0B55D7-74DA-4B38-935C-9F7622228699}" destId="{65305AB2-0791-4506-BDFE-92841CFCB916}" srcOrd="1" destOrd="0" presId="urn:microsoft.com/office/officeart/2011/layout/CircleProcess"/>
    <dgm:cxn modelId="{178F5390-57E9-4F23-9543-EBB7F0F48654}" type="presOf" srcId="{CCF702B5-4923-4ABC-B731-E1DDA9C234B0}" destId="{76E3FD56-5C27-4BBB-BA50-6048F3E2E441}" srcOrd="1" destOrd="0" presId="urn:microsoft.com/office/officeart/2011/layout/CircleProcess"/>
    <dgm:cxn modelId="{1DEAAD9C-EDD3-4BC5-8722-07A470D746D3}" type="presOf" srcId="{9FF48E29-43F5-40D9-AE56-441C1A7D2E32}" destId="{D78484B6-BA35-4E2D-9EC9-4EB787002990}" srcOrd="1" destOrd="0" presId="urn:microsoft.com/office/officeart/2011/layout/CircleProcess"/>
    <dgm:cxn modelId="{2CD5849F-2EE5-4356-AC2B-890E4DB9FBD2}" srcId="{BCDA1228-792D-48B8-8962-84920977DDBC}" destId="{CCF702B5-4923-4ABC-B731-E1DDA9C234B0}" srcOrd="2" destOrd="0" parTransId="{48ACA230-7A92-4E2C-8BF5-EC9BA0E1591A}" sibTransId="{EE5FE5E5-35E1-468F-B6AC-7ABFF3DB2E0E}"/>
    <dgm:cxn modelId="{D0A6E3B7-DA7F-416B-B460-8A3386A05691}" type="presOf" srcId="{5234A2ED-4009-410F-87E6-D455DA4448E2}" destId="{9EBA76FF-459A-47F5-913C-C46CD3CED4D0}" srcOrd="1" destOrd="0" presId="urn:microsoft.com/office/officeart/2011/layout/CircleProcess"/>
    <dgm:cxn modelId="{B68C0CC2-5621-495F-830C-C743C31B1314}" type="presOf" srcId="{BCDA1228-792D-48B8-8962-84920977DDBC}" destId="{807A35CE-C9A1-4199-B362-631692265B18}" srcOrd="0" destOrd="0" presId="urn:microsoft.com/office/officeart/2011/layout/CircleProcess"/>
    <dgm:cxn modelId="{48E2B6D4-194E-4E79-972A-265196770D7E}" type="presOf" srcId="{7B555AF8-3101-4BD4-A5DF-B56817E9F0C3}" destId="{9B95072A-5F8F-4D83-9165-F163054905D9}" srcOrd="0" destOrd="0" presId="urn:microsoft.com/office/officeart/2011/layout/CircleProcess"/>
    <dgm:cxn modelId="{966334DE-A5F0-4300-B433-890173E4F28E}" type="presOf" srcId="{9FF48E29-43F5-40D9-AE56-441C1A7D2E32}" destId="{8237D80C-6E0A-4B40-ACA5-60C90792EFD1}" srcOrd="0" destOrd="0" presId="urn:microsoft.com/office/officeart/2011/layout/CircleProcess"/>
    <dgm:cxn modelId="{3D7558E0-3256-4CA8-AC63-64C2EA55829D}" type="presOf" srcId="{A4641F30-4ED3-46D6-8703-E268D022BC4E}" destId="{45BC8397-7DF6-43DA-931C-1F7138D517D3}" srcOrd="0" destOrd="0" presId="urn:microsoft.com/office/officeart/2011/layout/CircleProcess"/>
    <dgm:cxn modelId="{003572EF-D1E9-4F97-9414-D8947928F8E6}" type="presOf" srcId="{5234A2ED-4009-410F-87E6-D455DA4448E2}" destId="{AFC41C0A-4F34-4E96-87EF-70FC2ED8A24F}" srcOrd="0" destOrd="0" presId="urn:microsoft.com/office/officeart/2011/layout/CircleProcess"/>
    <dgm:cxn modelId="{D91230F1-1276-4DCC-B393-5B053DE4F460}" srcId="{BCDA1228-792D-48B8-8962-84920977DDBC}" destId="{7B555AF8-3101-4BD4-A5DF-B56817E9F0C3}" srcOrd="1" destOrd="0" parTransId="{BEE583D7-325D-4E51-A85C-ACB625616152}" sibTransId="{95AA3378-59F9-4738-A33D-29F0C78E037E}"/>
    <dgm:cxn modelId="{04FED7F5-8581-4E92-BB61-5189D5050E59}" type="presOf" srcId="{7B555AF8-3101-4BD4-A5DF-B56817E9F0C3}" destId="{D599CA98-6FAF-4175-9C01-83E11C221EC8}" srcOrd="1" destOrd="0" presId="urn:microsoft.com/office/officeart/2011/layout/CircleProcess"/>
    <dgm:cxn modelId="{7AD92DF9-2F1C-46F0-841A-7AF6D3485C23}" type="presOf" srcId="{CCF702B5-4923-4ABC-B731-E1DDA9C234B0}" destId="{84C9C7D8-6740-4A1F-AF75-71027A01616A}" srcOrd="0" destOrd="0" presId="urn:microsoft.com/office/officeart/2011/layout/CircleProcess"/>
    <dgm:cxn modelId="{62631ED0-4617-4A3B-B1CB-B6D3395850AF}" type="presParOf" srcId="{807A35CE-C9A1-4199-B362-631692265B18}" destId="{D7583656-F129-4B87-ABF7-6122D6F2E085}" srcOrd="0" destOrd="0" presId="urn:microsoft.com/office/officeart/2011/layout/CircleProcess"/>
    <dgm:cxn modelId="{5DF6CEF6-37BC-4723-97F2-EA42D532BFB0}" type="presParOf" srcId="{D7583656-F129-4B87-ABF7-6122D6F2E085}" destId="{293E69F5-5476-44CC-BF2C-BFA82D7B09DA}" srcOrd="0" destOrd="0" presId="urn:microsoft.com/office/officeart/2011/layout/CircleProcess"/>
    <dgm:cxn modelId="{3EBB4E81-2506-471F-95AA-45551CCBB19F}" type="presParOf" srcId="{807A35CE-C9A1-4199-B362-631692265B18}" destId="{DA6B699D-F76E-4131-A2FF-111DC9601469}" srcOrd="1" destOrd="0" presId="urn:microsoft.com/office/officeart/2011/layout/CircleProcess"/>
    <dgm:cxn modelId="{5E0D99AD-D776-4F2E-9D48-0B7DF332428B}" type="presParOf" srcId="{DA6B699D-F76E-4131-A2FF-111DC9601469}" destId="{45BC8397-7DF6-43DA-931C-1F7138D517D3}" srcOrd="0" destOrd="0" presId="urn:microsoft.com/office/officeart/2011/layout/CircleProcess"/>
    <dgm:cxn modelId="{F8010DA1-DA17-4937-9C9E-AFD6A464CBB2}" type="presParOf" srcId="{807A35CE-C9A1-4199-B362-631692265B18}" destId="{F45DE948-08D9-4180-8A4C-D8F65DC1ACB6}" srcOrd="2" destOrd="0" presId="urn:microsoft.com/office/officeart/2011/layout/CircleProcess"/>
    <dgm:cxn modelId="{E1CB1191-07F5-48D0-8CEF-342E08C598D2}" type="presParOf" srcId="{807A35CE-C9A1-4199-B362-631692265B18}" destId="{45329052-21D6-479C-A23A-7EFFE1A496C0}" srcOrd="3" destOrd="0" presId="urn:microsoft.com/office/officeart/2011/layout/CircleProcess"/>
    <dgm:cxn modelId="{FC9EB18A-D032-4189-8C44-9CF584C31B7C}" type="presParOf" srcId="{45329052-21D6-479C-A23A-7EFFE1A496C0}" destId="{A42157BF-2FF8-49F2-BDFC-A184CE421511}" srcOrd="0" destOrd="0" presId="urn:microsoft.com/office/officeart/2011/layout/CircleProcess"/>
    <dgm:cxn modelId="{D16146CC-9A6B-4884-A5A9-7D7DD99D2113}" type="presParOf" srcId="{807A35CE-C9A1-4199-B362-631692265B18}" destId="{812F3A1F-18FB-4C6D-91E0-9FB2A4AC438C}" srcOrd="4" destOrd="0" presId="urn:microsoft.com/office/officeart/2011/layout/CircleProcess"/>
    <dgm:cxn modelId="{D4810203-DAA0-433E-A9CC-6CE7831F5D87}" type="presParOf" srcId="{812F3A1F-18FB-4C6D-91E0-9FB2A4AC438C}" destId="{AFC41C0A-4F34-4E96-87EF-70FC2ED8A24F}" srcOrd="0" destOrd="0" presId="urn:microsoft.com/office/officeart/2011/layout/CircleProcess"/>
    <dgm:cxn modelId="{76DDD3F9-AA03-44D1-9811-BE89DAADCC5B}" type="presParOf" srcId="{807A35CE-C9A1-4199-B362-631692265B18}" destId="{9EBA76FF-459A-47F5-913C-C46CD3CED4D0}" srcOrd="5" destOrd="0" presId="urn:microsoft.com/office/officeart/2011/layout/CircleProcess"/>
    <dgm:cxn modelId="{5BD97FA1-F2E3-46BF-8431-E31BC3B34646}" type="presParOf" srcId="{807A35CE-C9A1-4199-B362-631692265B18}" destId="{1A699279-FCB6-418E-B20B-4D599343B3F3}" srcOrd="6" destOrd="0" presId="urn:microsoft.com/office/officeart/2011/layout/CircleProcess"/>
    <dgm:cxn modelId="{76241BAE-CE63-4EC4-AF39-1BB94356FA7A}" type="presParOf" srcId="{1A699279-FCB6-418E-B20B-4D599343B3F3}" destId="{1DB93E66-3978-486E-B23B-9D5A51DFD16E}" srcOrd="0" destOrd="0" presId="urn:microsoft.com/office/officeart/2011/layout/CircleProcess"/>
    <dgm:cxn modelId="{645EEBFE-5275-4BEB-A4AC-F97724EF04AB}" type="presParOf" srcId="{807A35CE-C9A1-4199-B362-631692265B18}" destId="{59842317-E260-467F-A66A-4E9242FC6EBB}" srcOrd="7" destOrd="0" presId="urn:microsoft.com/office/officeart/2011/layout/CircleProcess"/>
    <dgm:cxn modelId="{D01D5EB0-2CFC-4C5F-92C9-46D1AEA65B73}" type="presParOf" srcId="{59842317-E260-467F-A66A-4E9242FC6EBB}" destId="{FCB0A9D9-B605-4914-91E6-13D7ED0DE7D4}" srcOrd="0" destOrd="0" presId="urn:microsoft.com/office/officeart/2011/layout/CircleProcess"/>
    <dgm:cxn modelId="{75DD01CE-3164-475C-9076-F050B3C6AA7B}" type="presParOf" srcId="{807A35CE-C9A1-4199-B362-631692265B18}" destId="{65305AB2-0791-4506-BDFE-92841CFCB916}" srcOrd="8" destOrd="0" presId="urn:microsoft.com/office/officeart/2011/layout/CircleProcess"/>
    <dgm:cxn modelId="{193A8950-BEC9-4677-861C-7E0D55733CAB}" type="presParOf" srcId="{807A35CE-C9A1-4199-B362-631692265B18}" destId="{55D6525D-4845-4CB4-A14C-2F50CAE926B1}" srcOrd="9" destOrd="0" presId="urn:microsoft.com/office/officeart/2011/layout/CircleProcess"/>
    <dgm:cxn modelId="{1BCFF647-5F2D-4159-9BD9-1522D0F2A5B9}" type="presParOf" srcId="{55D6525D-4845-4CB4-A14C-2F50CAE926B1}" destId="{57A65E8D-94C3-4560-9E29-69B3F7767A5E}" srcOrd="0" destOrd="0" presId="urn:microsoft.com/office/officeart/2011/layout/CircleProcess"/>
    <dgm:cxn modelId="{324504C1-95F4-4BE7-9F87-0871DB76B090}" type="presParOf" srcId="{807A35CE-C9A1-4199-B362-631692265B18}" destId="{2763A6C5-B21B-4935-80F4-3642C3062E24}" srcOrd="10" destOrd="0" presId="urn:microsoft.com/office/officeart/2011/layout/CircleProcess"/>
    <dgm:cxn modelId="{2FEB4F0E-07AD-4BFA-A803-92F96C1138FC}" type="presParOf" srcId="{2763A6C5-B21B-4935-80F4-3642C3062E24}" destId="{84C9C7D8-6740-4A1F-AF75-71027A01616A}" srcOrd="0" destOrd="0" presId="urn:microsoft.com/office/officeart/2011/layout/CircleProcess"/>
    <dgm:cxn modelId="{0359B891-7CD5-4909-AD74-2DE23396EC58}" type="presParOf" srcId="{807A35CE-C9A1-4199-B362-631692265B18}" destId="{76E3FD56-5C27-4BBB-BA50-6048F3E2E441}" srcOrd="11" destOrd="0" presId="urn:microsoft.com/office/officeart/2011/layout/CircleProcess"/>
    <dgm:cxn modelId="{EE2FDA9A-FB64-458D-A892-60B87711E401}" type="presParOf" srcId="{807A35CE-C9A1-4199-B362-631692265B18}" destId="{4E9597D0-85CE-41E3-BC4A-264944A1537D}" srcOrd="12" destOrd="0" presId="urn:microsoft.com/office/officeart/2011/layout/CircleProcess"/>
    <dgm:cxn modelId="{85E7FF4B-9659-4CBD-A58F-95C2058DF1EC}" type="presParOf" srcId="{4E9597D0-85CE-41E3-BC4A-264944A1537D}" destId="{FC4D8F84-7167-4D7C-A180-E9C8EA8D15CB}" srcOrd="0" destOrd="0" presId="urn:microsoft.com/office/officeart/2011/layout/CircleProcess"/>
    <dgm:cxn modelId="{A784F2EF-424E-4DD2-AC03-2DE8118CB821}" type="presParOf" srcId="{807A35CE-C9A1-4199-B362-631692265B18}" destId="{53D6761B-94F5-4C46-A40D-CA5BAF6D2DB1}" srcOrd="13" destOrd="0" presId="urn:microsoft.com/office/officeart/2011/layout/CircleProcess"/>
    <dgm:cxn modelId="{3DF351F7-1AF3-4237-AD5F-AADEDDB70DF5}" type="presParOf" srcId="{53D6761B-94F5-4C46-A40D-CA5BAF6D2DB1}" destId="{9B95072A-5F8F-4D83-9165-F163054905D9}" srcOrd="0" destOrd="0" presId="urn:microsoft.com/office/officeart/2011/layout/CircleProcess"/>
    <dgm:cxn modelId="{F1C751EF-6706-4719-B8CF-1EF8929515D5}" type="presParOf" srcId="{807A35CE-C9A1-4199-B362-631692265B18}" destId="{D599CA98-6FAF-4175-9C01-83E11C221EC8}" srcOrd="14" destOrd="0" presId="urn:microsoft.com/office/officeart/2011/layout/CircleProcess"/>
    <dgm:cxn modelId="{5766173C-7C55-43D9-86AE-0832B08D75DB}" type="presParOf" srcId="{807A35CE-C9A1-4199-B362-631692265B18}" destId="{261226C8-3B05-41C0-BAF4-F69F214FF8A8}" srcOrd="15" destOrd="0" presId="urn:microsoft.com/office/officeart/2011/layout/CircleProcess"/>
    <dgm:cxn modelId="{82768DCA-6F85-4494-9179-6E3CBED1E3E2}" type="presParOf" srcId="{261226C8-3B05-41C0-BAF4-F69F214FF8A8}" destId="{A379A0AC-ACDD-4483-A53E-DDF6A7423A84}" srcOrd="0" destOrd="0" presId="urn:microsoft.com/office/officeart/2011/layout/CircleProcess"/>
    <dgm:cxn modelId="{25D72F03-BB6B-41AB-AAC4-EC0A2DECDB8A}" type="presParOf" srcId="{807A35CE-C9A1-4199-B362-631692265B18}" destId="{EA5BB544-E6F2-4D34-9CC6-F689CCC7C049}" srcOrd="16" destOrd="0" presId="urn:microsoft.com/office/officeart/2011/layout/CircleProcess"/>
    <dgm:cxn modelId="{1B6E98F1-5F5C-45CA-8301-19111AAF5B54}" type="presParOf" srcId="{EA5BB544-E6F2-4D34-9CC6-F689CCC7C049}" destId="{8237D80C-6E0A-4B40-ACA5-60C90792EFD1}" srcOrd="0" destOrd="0" presId="urn:microsoft.com/office/officeart/2011/layout/CircleProcess"/>
    <dgm:cxn modelId="{CC9B0E25-16D0-49F4-B8D8-D994A99669F9}" type="presParOf" srcId="{807A35CE-C9A1-4199-B362-631692265B18}" destId="{D78484B6-BA35-4E2D-9EC9-4EB787002990}" srcOrd="17"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DA1228-792D-48B8-8962-84920977DDBC}" type="doc">
      <dgm:prSet loTypeId="urn:microsoft.com/office/officeart/2011/layout/CircleProcess" loCatId="process" qsTypeId="urn:microsoft.com/office/officeart/2005/8/quickstyle/simple4" qsCatId="simple" csTypeId="urn:microsoft.com/office/officeart/2005/8/colors/colorful5" csCatId="colorful" phldr="1"/>
      <dgm:spPr/>
      <dgm:t>
        <a:bodyPr/>
        <a:lstStyle/>
        <a:p>
          <a:endParaRPr lang="en-US"/>
        </a:p>
      </dgm:t>
    </dgm:pt>
    <dgm:pt modelId="{9FF48E29-43F5-40D9-AE56-441C1A7D2E32}">
      <dgm:prSet phldrT="[Text]"/>
      <dgm:spPr/>
      <dgm:t>
        <a:bodyPr/>
        <a:lstStyle/>
        <a:p>
          <a:r>
            <a:rPr lang="en-US"/>
            <a:t>Accurate &amp; Up-to-date Job Descriptions</a:t>
          </a:r>
        </a:p>
      </dgm:t>
    </dgm:pt>
    <dgm:pt modelId="{47E65516-1077-4823-ACF3-8FE8BDF0C8E1}" type="parTrans" cxnId="{DEA4DE3A-35B1-49B0-8E1D-FD159B3A3800}">
      <dgm:prSet/>
      <dgm:spPr/>
      <dgm:t>
        <a:bodyPr/>
        <a:lstStyle/>
        <a:p>
          <a:endParaRPr lang="en-US"/>
        </a:p>
      </dgm:t>
    </dgm:pt>
    <dgm:pt modelId="{BF5F84BB-BCB6-48BE-8682-83A70EEFEE00}" type="sibTrans" cxnId="{DEA4DE3A-35B1-49B0-8E1D-FD159B3A3800}">
      <dgm:prSet/>
      <dgm:spPr/>
      <dgm:t>
        <a:bodyPr/>
        <a:lstStyle/>
        <a:p>
          <a:endParaRPr lang="en-US"/>
        </a:p>
      </dgm:t>
    </dgm:pt>
    <dgm:pt modelId="{CCF702B5-4923-4ABC-B731-E1DDA9C234B0}">
      <dgm:prSet phldrT="[Text]"/>
      <dgm:spPr/>
      <dgm:t>
        <a:bodyPr/>
        <a:lstStyle/>
        <a:p>
          <a:r>
            <a:rPr lang="en-US"/>
            <a:t>Address Expectations</a:t>
          </a:r>
        </a:p>
      </dgm:t>
    </dgm:pt>
    <dgm:pt modelId="{48ACA230-7A92-4E2C-8BF5-EC9BA0E1591A}" type="parTrans" cxnId="{2CD5849F-2EE5-4356-AC2B-890E4DB9FBD2}">
      <dgm:prSet/>
      <dgm:spPr/>
      <dgm:t>
        <a:bodyPr/>
        <a:lstStyle/>
        <a:p>
          <a:endParaRPr lang="en-US"/>
        </a:p>
      </dgm:t>
    </dgm:pt>
    <dgm:pt modelId="{EE5FE5E5-35E1-468F-B6AC-7ABFF3DB2E0E}" type="sibTrans" cxnId="{2CD5849F-2EE5-4356-AC2B-890E4DB9FBD2}">
      <dgm:prSet/>
      <dgm:spPr/>
      <dgm:t>
        <a:bodyPr/>
        <a:lstStyle/>
        <a:p>
          <a:endParaRPr lang="en-US"/>
        </a:p>
      </dgm:t>
    </dgm:pt>
    <dgm:pt modelId="{BC0B55D7-74DA-4B38-935C-9F7622228699}">
      <dgm:prSet/>
      <dgm:spPr>
        <a:ln>
          <a:noFill/>
        </a:ln>
      </dgm:spPr>
      <dgm:t>
        <a:bodyPr/>
        <a:lstStyle/>
        <a:p>
          <a:r>
            <a:rPr lang="en-US"/>
            <a:t>Skills-based Recruiting</a:t>
          </a:r>
        </a:p>
      </dgm:t>
    </dgm:pt>
    <dgm:pt modelId="{72792C32-D972-487D-9F4C-1D2220AC8160}" type="parTrans" cxnId="{DBC6370C-4416-4D5E-B97D-15092FD35625}">
      <dgm:prSet/>
      <dgm:spPr/>
      <dgm:t>
        <a:bodyPr/>
        <a:lstStyle/>
        <a:p>
          <a:endParaRPr lang="en-US"/>
        </a:p>
      </dgm:t>
    </dgm:pt>
    <dgm:pt modelId="{865C3A6F-16EF-4532-9BA8-6CDACA898FC9}" type="sibTrans" cxnId="{DBC6370C-4416-4D5E-B97D-15092FD35625}">
      <dgm:prSet/>
      <dgm:spPr/>
      <dgm:t>
        <a:bodyPr/>
        <a:lstStyle/>
        <a:p>
          <a:endParaRPr lang="en-US"/>
        </a:p>
      </dgm:t>
    </dgm:pt>
    <dgm:pt modelId="{A4641F30-4ED3-46D6-8703-E268D022BC4E}">
      <dgm:prSet/>
      <dgm:spPr/>
      <dgm:t>
        <a:bodyPr/>
        <a:lstStyle/>
        <a:p>
          <a:r>
            <a:rPr lang="en-US"/>
            <a:t>Team-scape Job Postings</a:t>
          </a:r>
        </a:p>
      </dgm:t>
    </dgm:pt>
    <dgm:pt modelId="{1087CFC4-9808-4381-A570-2BFE7457F021}" type="parTrans" cxnId="{58734572-DE32-4819-B5E1-DA8CD601A679}">
      <dgm:prSet/>
      <dgm:spPr/>
      <dgm:t>
        <a:bodyPr/>
        <a:lstStyle/>
        <a:p>
          <a:endParaRPr lang="en-US"/>
        </a:p>
      </dgm:t>
    </dgm:pt>
    <dgm:pt modelId="{2DE050F7-54FE-4E50-A62C-64E4F0DB62E4}" type="sibTrans" cxnId="{58734572-DE32-4819-B5E1-DA8CD601A679}">
      <dgm:prSet/>
      <dgm:spPr/>
      <dgm:t>
        <a:bodyPr/>
        <a:lstStyle/>
        <a:p>
          <a:endParaRPr lang="en-US"/>
        </a:p>
      </dgm:t>
    </dgm:pt>
    <dgm:pt modelId="{807A35CE-C9A1-4199-B362-631692265B18}" type="pres">
      <dgm:prSet presAssocID="{BCDA1228-792D-48B8-8962-84920977DDBC}" presName="Name0" presStyleCnt="0">
        <dgm:presLayoutVars>
          <dgm:chMax val="11"/>
          <dgm:chPref val="11"/>
          <dgm:dir/>
          <dgm:resizeHandles/>
        </dgm:presLayoutVars>
      </dgm:prSet>
      <dgm:spPr/>
    </dgm:pt>
    <dgm:pt modelId="{5222E3A9-FBA5-4FFD-A71C-4D7C87DCE7D0}" type="pres">
      <dgm:prSet presAssocID="{A4641F30-4ED3-46D6-8703-E268D022BC4E}" presName="Accent4" presStyleCnt="0"/>
      <dgm:spPr/>
    </dgm:pt>
    <dgm:pt modelId="{293E69F5-5476-44CC-BF2C-BFA82D7B09DA}" type="pres">
      <dgm:prSet presAssocID="{A4641F30-4ED3-46D6-8703-E268D022BC4E}" presName="Accent" presStyleLbl="node1" presStyleIdx="0" presStyleCnt="4"/>
      <dgm:spPr>
        <a:solidFill>
          <a:schemeClr val="accent1"/>
        </a:solidFill>
      </dgm:spPr>
    </dgm:pt>
    <dgm:pt modelId="{17A3685F-4F33-49D5-9CD8-FEBD4EB677DE}" type="pres">
      <dgm:prSet presAssocID="{A4641F30-4ED3-46D6-8703-E268D022BC4E}" presName="ParentBackground4" presStyleCnt="0"/>
      <dgm:spPr/>
    </dgm:pt>
    <dgm:pt modelId="{45BC8397-7DF6-43DA-931C-1F7138D517D3}" type="pres">
      <dgm:prSet presAssocID="{A4641F30-4ED3-46D6-8703-E268D022BC4E}" presName="ParentBackground" presStyleLbl="fgAcc1" presStyleIdx="0" presStyleCnt="4"/>
      <dgm:spPr/>
    </dgm:pt>
    <dgm:pt modelId="{86018515-A2DB-483D-BD51-26A089458147}" type="pres">
      <dgm:prSet presAssocID="{A4641F30-4ED3-46D6-8703-E268D022BC4E}" presName="Parent4" presStyleLbl="revTx" presStyleIdx="0" presStyleCnt="0">
        <dgm:presLayoutVars>
          <dgm:chMax val="1"/>
          <dgm:chPref val="1"/>
          <dgm:bulletEnabled val="1"/>
        </dgm:presLayoutVars>
      </dgm:prSet>
      <dgm:spPr/>
    </dgm:pt>
    <dgm:pt modelId="{C76B91BF-3378-4EDB-8A5B-2E355E4D918C}" type="pres">
      <dgm:prSet presAssocID="{BC0B55D7-74DA-4B38-935C-9F7622228699}" presName="Accent3" presStyleCnt="0"/>
      <dgm:spPr/>
    </dgm:pt>
    <dgm:pt modelId="{1DB93E66-3978-486E-B23B-9D5A51DFD16E}" type="pres">
      <dgm:prSet presAssocID="{BC0B55D7-74DA-4B38-935C-9F7622228699}" presName="Accent" presStyleLbl="node1" presStyleIdx="1" presStyleCnt="4"/>
      <dgm:spPr>
        <a:solidFill>
          <a:schemeClr val="accent4"/>
        </a:solidFill>
      </dgm:spPr>
    </dgm:pt>
    <dgm:pt modelId="{8C170FCF-024A-417F-9373-50CE287FEAC2}" type="pres">
      <dgm:prSet presAssocID="{BC0B55D7-74DA-4B38-935C-9F7622228699}" presName="ParentBackground3" presStyleCnt="0"/>
      <dgm:spPr/>
    </dgm:pt>
    <dgm:pt modelId="{FCB0A9D9-B605-4914-91E6-13D7ED0DE7D4}" type="pres">
      <dgm:prSet presAssocID="{BC0B55D7-74DA-4B38-935C-9F7622228699}" presName="ParentBackground" presStyleLbl="fgAcc1" presStyleIdx="1" presStyleCnt="4"/>
      <dgm:spPr/>
    </dgm:pt>
    <dgm:pt modelId="{9F5C94B8-EC90-48E1-98B3-02B177D07C64}" type="pres">
      <dgm:prSet presAssocID="{BC0B55D7-74DA-4B38-935C-9F7622228699}" presName="Parent3" presStyleLbl="revTx" presStyleIdx="0" presStyleCnt="0">
        <dgm:presLayoutVars>
          <dgm:chMax val="1"/>
          <dgm:chPref val="1"/>
          <dgm:bulletEnabled val="1"/>
        </dgm:presLayoutVars>
      </dgm:prSet>
      <dgm:spPr/>
    </dgm:pt>
    <dgm:pt modelId="{C61AD87F-E07E-4E28-95E7-A787F1C739A0}" type="pres">
      <dgm:prSet presAssocID="{CCF702B5-4923-4ABC-B731-E1DDA9C234B0}" presName="Accent2" presStyleCnt="0"/>
      <dgm:spPr/>
    </dgm:pt>
    <dgm:pt modelId="{57A65E8D-94C3-4560-9E29-69B3F7767A5E}" type="pres">
      <dgm:prSet presAssocID="{CCF702B5-4923-4ABC-B731-E1DDA9C234B0}" presName="Accent" presStyleLbl="node1" presStyleIdx="2" presStyleCnt="4"/>
      <dgm:spPr>
        <a:solidFill>
          <a:schemeClr val="tx2"/>
        </a:solidFill>
      </dgm:spPr>
    </dgm:pt>
    <dgm:pt modelId="{C38F0357-FA15-4A86-ACBB-624364EB15DC}" type="pres">
      <dgm:prSet presAssocID="{CCF702B5-4923-4ABC-B731-E1DDA9C234B0}" presName="ParentBackground2" presStyleCnt="0"/>
      <dgm:spPr/>
    </dgm:pt>
    <dgm:pt modelId="{84C9C7D8-6740-4A1F-AF75-71027A01616A}" type="pres">
      <dgm:prSet presAssocID="{CCF702B5-4923-4ABC-B731-E1DDA9C234B0}" presName="ParentBackground" presStyleLbl="fgAcc1" presStyleIdx="2" presStyleCnt="4"/>
      <dgm:spPr/>
    </dgm:pt>
    <dgm:pt modelId="{D97047FF-3BD5-47DB-9B6E-90B0FA91993D}" type="pres">
      <dgm:prSet presAssocID="{CCF702B5-4923-4ABC-B731-E1DDA9C234B0}" presName="Parent2" presStyleLbl="revTx" presStyleIdx="0" presStyleCnt="0">
        <dgm:presLayoutVars>
          <dgm:chMax val="1"/>
          <dgm:chPref val="1"/>
          <dgm:bulletEnabled val="1"/>
        </dgm:presLayoutVars>
      </dgm:prSet>
      <dgm:spPr/>
    </dgm:pt>
    <dgm:pt modelId="{261226C8-3B05-41C0-BAF4-F69F214FF8A8}" type="pres">
      <dgm:prSet presAssocID="{9FF48E29-43F5-40D9-AE56-441C1A7D2E32}" presName="Accent1" presStyleCnt="0"/>
      <dgm:spPr/>
    </dgm:pt>
    <dgm:pt modelId="{A379A0AC-ACDD-4483-A53E-DDF6A7423A84}" type="pres">
      <dgm:prSet presAssocID="{9FF48E29-43F5-40D9-AE56-441C1A7D2E32}" presName="Accent" presStyleLbl="node1" presStyleIdx="3" presStyleCnt="4"/>
      <dgm:spPr/>
    </dgm:pt>
    <dgm:pt modelId="{EA5BB544-E6F2-4D34-9CC6-F689CCC7C049}" type="pres">
      <dgm:prSet presAssocID="{9FF48E29-43F5-40D9-AE56-441C1A7D2E32}" presName="ParentBackground1" presStyleCnt="0"/>
      <dgm:spPr/>
    </dgm:pt>
    <dgm:pt modelId="{8237D80C-6E0A-4B40-ACA5-60C90792EFD1}" type="pres">
      <dgm:prSet presAssocID="{9FF48E29-43F5-40D9-AE56-441C1A7D2E32}" presName="ParentBackground" presStyleLbl="fgAcc1" presStyleIdx="3" presStyleCnt="4"/>
      <dgm:spPr/>
    </dgm:pt>
    <dgm:pt modelId="{D78484B6-BA35-4E2D-9EC9-4EB787002990}" type="pres">
      <dgm:prSet presAssocID="{9FF48E29-43F5-40D9-AE56-441C1A7D2E32}" presName="Parent1" presStyleLbl="revTx" presStyleIdx="0" presStyleCnt="0">
        <dgm:presLayoutVars>
          <dgm:chMax val="1"/>
          <dgm:chPref val="1"/>
          <dgm:bulletEnabled val="1"/>
        </dgm:presLayoutVars>
      </dgm:prSet>
      <dgm:spPr/>
    </dgm:pt>
  </dgm:ptLst>
  <dgm:cxnLst>
    <dgm:cxn modelId="{DBC6370C-4416-4D5E-B97D-15092FD35625}" srcId="{BCDA1228-792D-48B8-8962-84920977DDBC}" destId="{BC0B55D7-74DA-4B38-935C-9F7622228699}" srcOrd="2" destOrd="0" parTransId="{72792C32-D972-487D-9F4C-1D2220AC8160}" sibTransId="{865C3A6F-16EF-4532-9BA8-6CDACA898FC9}"/>
    <dgm:cxn modelId="{DEA4DE3A-35B1-49B0-8E1D-FD159B3A3800}" srcId="{BCDA1228-792D-48B8-8962-84920977DDBC}" destId="{9FF48E29-43F5-40D9-AE56-441C1A7D2E32}" srcOrd="0" destOrd="0" parTransId="{47E65516-1077-4823-ACF3-8FE8BDF0C8E1}" sibTransId="{BF5F84BB-BCB6-48BE-8682-83A70EEFEE00}"/>
    <dgm:cxn modelId="{FFCA4944-E9B8-4802-941A-F59FB67E83BB}" type="presOf" srcId="{BC0B55D7-74DA-4B38-935C-9F7622228699}" destId="{9F5C94B8-EC90-48E1-98B3-02B177D07C64}" srcOrd="1" destOrd="0" presId="urn:microsoft.com/office/officeart/2011/layout/CircleProcess"/>
    <dgm:cxn modelId="{58734572-DE32-4819-B5E1-DA8CD601A679}" srcId="{BCDA1228-792D-48B8-8962-84920977DDBC}" destId="{A4641F30-4ED3-46D6-8703-E268D022BC4E}" srcOrd="3" destOrd="0" parTransId="{1087CFC4-9808-4381-A570-2BFE7457F021}" sibTransId="{2DE050F7-54FE-4E50-A62C-64E4F0DB62E4}"/>
    <dgm:cxn modelId="{29D9FC74-593A-4EF1-85DB-1852126450DB}" type="presOf" srcId="{CCF702B5-4923-4ABC-B731-E1DDA9C234B0}" destId="{84C9C7D8-6740-4A1F-AF75-71027A01616A}" srcOrd="0" destOrd="0" presId="urn:microsoft.com/office/officeart/2011/layout/CircleProcess"/>
    <dgm:cxn modelId="{637E7D57-0DEA-414E-834A-7A2F6C166795}" type="presOf" srcId="{BC0B55D7-74DA-4B38-935C-9F7622228699}" destId="{FCB0A9D9-B605-4914-91E6-13D7ED0DE7D4}" srcOrd="0" destOrd="0" presId="urn:microsoft.com/office/officeart/2011/layout/CircleProcess"/>
    <dgm:cxn modelId="{D9321B84-8A12-4758-BDC5-91F601B08624}" type="presOf" srcId="{A4641F30-4ED3-46D6-8703-E268D022BC4E}" destId="{45BC8397-7DF6-43DA-931C-1F7138D517D3}" srcOrd="0" destOrd="0" presId="urn:microsoft.com/office/officeart/2011/layout/CircleProcess"/>
    <dgm:cxn modelId="{02309693-DF90-41B7-A3D2-8E2897383D0D}" type="presOf" srcId="{CCF702B5-4923-4ABC-B731-E1DDA9C234B0}" destId="{D97047FF-3BD5-47DB-9B6E-90B0FA91993D}" srcOrd="1" destOrd="0" presId="urn:microsoft.com/office/officeart/2011/layout/CircleProcess"/>
    <dgm:cxn modelId="{1DEAAD9C-EDD3-4BC5-8722-07A470D746D3}" type="presOf" srcId="{9FF48E29-43F5-40D9-AE56-441C1A7D2E32}" destId="{D78484B6-BA35-4E2D-9EC9-4EB787002990}" srcOrd="1" destOrd="0" presId="urn:microsoft.com/office/officeart/2011/layout/CircleProcess"/>
    <dgm:cxn modelId="{2CD5849F-2EE5-4356-AC2B-890E4DB9FBD2}" srcId="{BCDA1228-792D-48B8-8962-84920977DDBC}" destId="{CCF702B5-4923-4ABC-B731-E1DDA9C234B0}" srcOrd="1" destOrd="0" parTransId="{48ACA230-7A92-4E2C-8BF5-EC9BA0E1591A}" sibTransId="{EE5FE5E5-35E1-468F-B6AC-7ABFF3DB2E0E}"/>
    <dgm:cxn modelId="{B68C0CC2-5621-495F-830C-C743C31B1314}" type="presOf" srcId="{BCDA1228-792D-48B8-8962-84920977DDBC}" destId="{807A35CE-C9A1-4199-B362-631692265B18}" srcOrd="0" destOrd="0" presId="urn:microsoft.com/office/officeart/2011/layout/CircleProcess"/>
    <dgm:cxn modelId="{551065D7-7D70-49C3-9E3B-DCE897D592AF}" type="presOf" srcId="{A4641F30-4ED3-46D6-8703-E268D022BC4E}" destId="{86018515-A2DB-483D-BD51-26A089458147}" srcOrd="1" destOrd="0" presId="urn:microsoft.com/office/officeart/2011/layout/CircleProcess"/>
    <dgm:cxn modelId="{966334DE-A5F0-4300-B433-890173E4F28E}" type="presOf" srcId="{9FF48E29-43F5-40D9-AE56-441C1A7D2E32}" destId="{8237D80C-6E0A-4B40-ACA5-60C90792EFD1}" srcOrd="0" destOrd="0" presId="urn:microsoft.com/office/officeart/2011/layout/CircleProcess"/>
    <dgm:cxn modelId="{2487C4D3-78AC-4A8C-95F4-96D12EA2CBD6}" type="presParOf" srcId="{807A35CE-C9A1-4199-B362-631692265B18}" destId="{5222E3A9-FBA5-4FFD-A71C-4D7C87DCE7D0}" srcOrd="0" destOrd="0" presId="urn:microsoft.com/office/officeart/2011/layout/CircleProcess"/>
    <dgm:cxn modelId="{C8BFF340-2513-45A8-8D74-51C5889EAC38}" type="presParOf" srcId="{5222E3A9-FBA5-4FFD-A71C-4D7C87DCE7D0}" destId="{293E69F5-5476-44CC-BF2C-BFA82D7B09DA}" srcOrd="0" destOrd="0" presId="urn:microsoft.com/office/officeart/2011/layout/CircleProcess"/>
    <dgm:cxn modelId="{5A8BBE46-3521-427A-98B7-FD29B654AD7D}" type="presParOf" srcId="{807A35CE-C9A1-4199-B362-631692265B18}" destId="{17A3685F-4F33-49D5-9CD8-FEBD4EB677DE}" srcOrd="1" destOrd="0" presId="urn:microsoft.com/office/officeart/2011/layout/CircleProcess"/>
    <dgm:cxn modelId="{1F08A969-C12A-4E1E-9478-77F5279B6B2A}" type="presParOf" srcId="{17A3685F-4F33-49D5-9CD8-FEBD4EB677DE}" destId="{45BC8397-7DF6-43DA-931C-1F7138D517D3}" srcOrd="0" destOrd="0" presId="urn:microsoft.com/office/officeart/2011/layout/CircleProcess"/>
    <dgm:cxn modelId="{C54532E0-52C6-4CD2-B408-4E8DEB1E3D9F}" type="presParOf" srcId="{807A35CE-C9A1-4199-B362-631692265B18}" destId="{86018515-A2DB-483D-BD51-26A089458147}" srcOrd="2" destOrd="0" presId="urn:microsoft.com/office/officeart/2011/layout/CircleProcess"/>
    <dgm:cxn modelId="{E8C5D489-9062-4A21-B47C-28AF611284CD}" type="presParOf" srcId="{807A35CE-C9A1-4199-B362-631692265B18}" destId="{C76B91BF-3378-4EDB-8A5B-2E355E4D918C}" srcOrd="3" destOrd="0" presId="urn:microsoft.com/office/officeart/2011/layout/CircleProcess"/>
    <dgm:cxn modelId="{374D737A-A3C4-41B7-BAE4-6C28F2875EAD}" type="presParOf" srcId="{C76B91BF-3378-4EDB-8A5B-2E355E4D918C}" destId="{1DB93E66-3978-486E-B23B-9D5A51DFD16E}" srcOrd="0" destOrd="0" presId="urn:microsoft.com/office/officeart/2011/layout/CircleProcess"/>
    <dgm:cxn modelId="{5FF89C8C-B6A3-425E-A28B-7D2B6D1571D6}" type="presParOf" srcId="{807A35CE-C9A1-4199-B362-631692265B18}" destId="{8C170FCF-024A-417F-9373-50CE287FEAC2}" srcOrd="4" destOrd="0" presId="urn:microsoft.com/office/officeart/2011/layout/CircleProcess"/>
    <dgm:cxn modelId="{5E6DB92E-644C-417B-8433-67B2AE48597D}" type="presParOf" srcId="{8C170FCF-024A-417F-9373-50CE287FEAC2}" destId="{FCB0A9D9-B605-4914-91E6-13D7ED0DE7D4}" srcOrd="0" destOrd="0" presId="urn:microsoft.com/office/officeart/2011/layout/CircleProcess"/>
    <dgm:cxn modelId="{E8E1F24D-2178-4B71-BB27-F1064EF4248A}" type="presParOf" srcId="{807A35CE-C9A1-4199-B362-631692265B18}" destId="{9F5C94B8-EC90-48E1-98B3-02B177D07C64}" srcOrd="5" destOrd="0" presId="urn:microsoft.com/office/officeart/2011/layout/CircleProcess"/>
    <dgm:cxn modelId="{5C9B5444-B235-43B7-9B43-0EEB2EAA9C2C}" type="presParOf" srcId="{807A35CE-C9A1-4199-B362-631692265B18}" destId="{C61AD87F-E07E-4E28-95E7-A787F1C739A0}" srcOrd="6" destOrd="0" presId="urn:microsoft.com/office/officeart/2011/layout/CircleProcess"/>
    <dgm:cxn modelId="{EDF4867F-EA00-49C5-90D5-601742658B35}" type="presParOf" srcId="{C61AD87F-E07E-4E28-95E7-A787F1C739A0}" destId="{57A65E8D-94C3-4560-9E29-69B3F7767A5E}" srcOrd="0" destOrd="0" presId="urn:microsoft.com/office/officeart/2011/layout/CircleProcess"/>
    <dgm:cxn modelId="{22D9EB6E-D6D6-464D-B43A-791B991F9FB6}" type="presParOf" srcId="{807A35CE-C9A1-4199-B362-631692265B18}" destId="{C38F0357-FA15-4A86-ACBB-624364EB15DC}" srcOrd="7" destOrd="0" presId="urn:microsoft.com/office/officeart/2011/layout/CircleProcess"/>
    <dgm:cxn modelId="{6DBBB390-4D00-4718-AA09-7250FEFC2CBF}" type="presParOf" srcId="{C38F0357-FA15-4A86-ACBB-624364EB15DC}" destId="{84C9C7D8-6740-4A1F-AF75-71027A01616A}" srcOrd="0" destOrd="0" presId="urn:microsoft.com/office/officeart/2011/layout/CircleProcess"/>
    <dgm:cxn modelId="{52A6C207-BC58-4E89-A00D-3BCE9868C9F0}" type="presParOf" srcId="{807A35CE-C9A1-4199-B362-631692265B18}" destId="{D97047FF-3BD5-47DB-9B6E-90B0FA91993D}" srcOrd="8" destOrd="0" presId="urn:microsoft.com/office/officeart/2011/layout/CircleProcess"/>
    <dgm:cxn modelId="{5766173C-7C55-43D9-86AE-0832B08D75DB}" type="presParOf" srcId="{807A35CE-C9A1-4199-B362-631692265B18}" destId="{261226C8-3B05-41C0-BAF4-F69F214FF8A8}" srcOrd="9" destOrd="0" presId="urn:microsoft.com/office/officeart/2011/layout/CircleProcess"/>
    <dgm:cxn modelId="{82768DCA-6F85-4494-9179-6E3CBED1E3E2}" type="presParOf" srcId="{261226C8-3B05-41C0-BAF4-F69F214FF8A8}" destId="{A379A0AC-ACDD-4483-A53E-DDF6A7423A84}" srcOrd="0" destOrd="0" presId="urn:microsoft.com/office/officeart/2011/layout/CircleProcess"/>
    <dgm:cxn modelId="{25D72F03-BB6B-41AB-AAC4-EC0A2DECDB8A}" type="presParOf" srcId="{807A35CE-C9A1-4199-B362-631692265B18}" destId="{EA5BB544-E6F2-4D34-9CC6-F689CCC7C049}" srcOrd="10" destOrd="0" presId="urn:microsoft.com/office/officeart/2011/layout/CircleProcess"/>
    <dgm:cxn modelId="{1B6E98F1-5F5C-45CA-8301-19111AAF5B54}" type="presParOf" srcId="{EA5BB544-E6F2-4D34-9CC6-F689CCC7C049}" destId="{8237D80C-6E0A-4B40-ACA5-60C90792EFD1}" srcOrd="0" destOrd="0" presId="urn:microsoft.com/office/officeart/2011/layout/CircleProcess"/>
    <dgm:cxn modelId="{CC9B0E25-16D0-49F4-B8D8-D994A99669F9}" type="presParOf" srcId="{807A35CE-C9A1-4199-B362-631692265B18}" destId="{D78484B6-BA35-4E2D-9EC9-4EB787002990}" srcOrd="11"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E69F5-5476-44CC-BF2C-BFA82D7B09DA}">
      <dsp:nvSpPr>
        <dsp:cNvPr id="0" name=""/>
        <dsp:cNvSpPr/>
      </dsp:nvSpPr>
      <dsp:spPr>
        <a:xfrm>
          <a:off x="9580147" y="1797571"/>
          <a:ext cx="1766002" cy="1765666"/>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5BC8397-7DF6-43DA-931C-1F7138D517D3}">
      <dsp:nvSpPr>
        <dsp:cNvPr id="0" name=""/>
        <dsp:cNvSpPr/>
      </dsp:nvSpPr>
      <dsp:spPr>
        <a:xfrm>
          <a:off x="9639612" y="1856437"/>
          <a:ext cx="1648194" cy="1647935"/>
        </a:xfrm>
        <a:prstGeom prst="ellipse">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Values</a:t>
          </a:r>
        </a:p>
      </dsp:txBody>
      <dsp:txXfrm>
        <a:off x="9875228" y="2091900"/>
        <a:ext cx="1176961" cy="1177008"/>
      </dsp:txXfrm>
    </dsp:sp>
    <dsp:sp modelId="{A42157BF-2FF8-49F2-BDFC-A184CE421511}">
      <dsp:nvSpPr>
        <dsp:cNvPr id="0" name=""/>
        <dsp:cNvSpPr/>
      </dsp:nvSpPr>
      <dsp:spPr>
        <a:xfrm rot="2700000">
          <a:off x="7755925" y="1797373"/>
          <a:ext cx="1765753" cy="1765753"/>
        </a:xfrm>
        <a:prstGeom prst="teardrop">
          <a:avLst>
            <a:gd name="adj" fmla="val 100000"/>
          </a:avLst>
        </a:prstGeom>
        <a:gradFill rotWithShape="0">
          <a:gsLst>
            <a:gs pos="0">
              <a:schemeClr val="accent5">
                <a:hueOff val="1605314"/>
                <a:satOff val="4063"/>
                <a:lumOff val="2471"/>
                <a:alphaOff val="0"/>
                <a:satMod val="103000"/>
                <a:lumMod val="102000"/>
                <a:tint val="94000"/>
              </a:schemeClr>
            </a:gs>
            <a:gs pos="50000">
              <a:schemeClr val="accent5">
                <a:hueOff val="1605314"/>
                <a:satOff val="4063"/>
                <a:lumOff val="2471"/>
                <a:alphaOff val="0"/>
                <a:satMod val="110000"/>
                <a:lumMod val="100000"/>
                <a:shade val="100000"/>
              </a:schemeClr>
            </a:gs>
            <a:gs pos="100000">
              <a:schemeClr val="accent5">
                <a:hueOff val="1605314"/>
                <a:satOff val="4063"/>
                <a:lumOff val="2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FC41C0A-4F34-4E96-87EF-70FC2ED8A24F}">
      <dsp:nvSpPr>
        <dsp:cNvPr id="0" name=""/>
        <dsp:cNvSpPr/>
      </dsp:nvSpPr>
      <dsp:spPr>
        <a:xfrm>
          <a:off x="7815266" y="1856437"/>
          <a:ext cx="1648194" cy="1647935"/>
        </a:xfrm>
        <a:prstGeom prst="ellipse">
          <a:avLst/>
        </a:prstGeom>
        <a:solidFill>
          <a:schemeClr val="lt1">
            <a:alpha val="90000"/>
            <a:hueOff val="0"/>
            <a:satOff val="0"/>
            <a:lumOff val="0"/>
            <a:alphaOff val="0"/>
          </a:schemeClr>
        </a:solidFill>
        <a:ln w="6350" cap="flat" cmpd="sng" algn="ctr">
          <a:solidFill>
            <a:schemeClr val="accent5">
              <a:hueOff val="1605314"/>
              <a:satOff val="4063"/>
              <a:lumOff val="247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Fairness</a:t>
          </a:r>
        </a:p>
      </dsp:txBody>
      <dsp:txXfrm>
        <a:off x="8050883" y="2091900"/>
        <a:ext cx="1176961" cy="1177008"/>
      </dsp:txXfrm>
    </dsp:sp>
    <dsp:sp modelId="{1DB93E66-3978-486E-B23B-9D5A51DFD16E}">
      <dsp:nvSpPr>
        <dsp:cNvPr id="0" name=""/>
        <dsp:cNvSpPr/>
      </dsp:nvSpPr>
      <dsp:spPr>
        <a:xfrm rot="2700000">
          <a:off x="5931579" y="1797373"/>
          <a:ext cx="1765753" cy="1765753"/>
        </a:xfrm>
        <a:prstGeom prst="teardrop">
          <a:avLst>
            <a:gd name="adj" fmla="val 10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sp>
    <dsp:sp modelId="{FCB0A9D9-B605-4914-91E6-13D7ED0DE7D4}">
      <dsp:nvSpPr>
        <dsp:cNvPr id="0" name=""/>
        <dsp:cNvSpPr/>
      </dsp:nvSpPr>
      <dsp:spPr>
        <a:xfrm>
          <a:off x="5990920" y="1856437"/>
          <a:ext cx="1648194" cy="1647935"/>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Community</a:t>
          </a:r>
        </a:p>
      </dsp:txBody>
      <dsp:txXfrm>
        <a:off x="6226537" y="2091900"/>
        <a:ext cx="1176961" cy="1177008"/>
      </dsp:txXfrm>
    </dsp:sp>
    <dsp:sp modelId="{57A65E8D-94C3-4560-9E29-69B3F7767A5E}">
      <dsp:nvSpPr>
        <dsp:cNvPr id="0" name=""/>
        <dsp:cNvSpPr/>
      </dsp:nvSpPr>
      <dsp:spPr>
        <a:xfrm rot="2700000">
          <a:off x="4107234" y="1797373"/>
          <a:ext cx="1765753" cy="1765753"/>
        </a:xfrm>
        <a:prstGeom prst="teardrop">
          <a:avLst>
            <a:gd name="adj" fmla="val 100000"/>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sp>
    <dsp:sp modelId="{84C9C7D8-6740-4A1F-AF75-71027A01616A}">
      <dsp:nvSpPr>
        <dsp:cNvPr id="0" name=""/>
        <dsp:cNvSpPr/>
      </dsp:nvSpPr>
      <dsp:spPr>
        <a:xfrm>
          <a:off x="4166574" y="1856437"/>
          <a:ext cx="1648194" cy="1647935"/>
        </a:xfrm>
        <a:prstGeom prst="ellipse">
          <a:avLst/>
        </a:prstGeom>
        <a:solidFill>
          <a:schemeClr val="lt1">
            <a:alpha val="90000"/>
            <a:hueOff val="0"/>
            <a:satOff val="0"/>
            <a:lumOff val="0"/>
            <a:alphaOff val="0"/>
          </a:schemeClr>
        </a:solidFill>
        <a:ln w="6350" cap="flat" cmpd="sng" algn="ctr">
          <a:solidFill>
            <a:schemeClr val="accent5">
              <a:hueOff val="4815941"/>
              <a:satOff val="12190"/>
              <a:lumOff val="741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Reward</a:t>
          </a:r>
        </a:p>
      </dsp:txBody>
      <dsp:txXfrm>
        <a:off x="4401069" y="2091900"/>
        <a:ext cx="1176961" cy="1177008"/>
      </dsp:txXfrm>
    </dsp:sp>
    <dsp:sp modelId="{FC4D8F84-7167-4D7C-A180-E9C8EA8D15CB}">
      <dsp:nvSpPr>
        <dsp:cNvPr id="0" name=""/>
        <dsp:cNvSpPr/>
      </dsp:nvSpPr>
      <dsp:spPr>
        <a:xfrm rot="2700000">
          <a:off x="2282888" y="1797373"/>
          <a:ext cx="1765753" cy="1765753"/>
        </a:xfrm>
        <a:prstGeom prst="teardrop">
          <a:avLst>
            <a:gd name="adj" fmla="val 100000"/>
          </a:avLst>
        </a:prstGeom>
        <a:gradFill rotWithShape="0">
          <a:gsLst>
            <a:gs pos="0">
              <a:schemeClr val="accent5">
                <a:hueOff val="6421255"/>
                <a:satOff val="16254"/>
                <a:lumOff val="9883"/>
                <a:alphaOff val="0"/>
                <a:satMod val="103000"/>
                <a:lumMod val="102000"/>
                <a:tint val="94000"/>
              </a:schemeClr>
            </a:gs>
            <a:gs pos="50000">
              <a:schemeClr val="accent5">
                <a:hueOff val="6421255"/>
                <a:satOff val="16254"/>
                <a:lumOff val="9883"/>
                <a:alphaOff val="0"/>
                <a:satMod val="110000"/>
                <a:lumMod val="100000"/>
                <a:shade val="100000"/>
              </a:schemeClr>
            </a:gs>
            <a:gs pos="100000">
              <a:schemeClr val="accent5">
                <a:hueOff val="6421255"/>
                <a:satOff val="16254"/>
                <a:lumOff val="9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B95072A-5F8F-4D83-9165-F163054905D9}">
      <dsp:nvSpPr>
        <dsp:cNvPr id="0" name=""/>
        <dsp:cNvSpPr/>
      </dsp:nvSpPr>
      <dsp:spPr>
        <a:xfrm>
          <a:off x="2342229" y="1856437"/>
          <a:ext cx="1648194" cy="1647935"/>
        </a:xfrm>
        <a:prstGeom prst="ellipse">
          <a:avLst/>
        </a:prstGeom>
        <a:solidFill>
          <a:schemeClr val="lt1">
            <a:alpha val="90000"/>
            <a:hueOff val="0"/>
            <a:satOff val="0"/>
            <a:lumOff val="0"/>
            <a:alphaOff val="0"/>
          </a:schemeClr>
        </a:solidFill>
        <a:ln w="6350" cap="flat" cmpd="sng" algn="ctr">
          <a:solidFill>
            <a:schemeClr val="accent5">
              <a:hueOff val="6421255"/>
              <a:satOff val="16254"/>
              <a:lumOff val="9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Control</a:t>
          </a:r>
        </a:p>
      </dsp:txBody>
      <dsp:txXfrm>
        <a:off x="2576723" y="2091900"/>
        <a:ext cx="1176961" cy="1177008"/>
      </dsp:txXfrm>
    </dsp:sp>
    <dsp:sp modelId="{A379A0AC-ACDD-4483-A53E-DDF6A7423A84}">
      <dsp:nvSpPr>
        <dsp:cNvPr id="0" name=""/>
        <dsp:cNvSpPr/>
      </dsp:nvSpPr>
      <dsp:spPr>
        <a:xfrm rot="2700000">
          <a:off x="458542" y="1797373"/>
          <a:ext cx="1765753" cy="1765753"/>
        </a:xfrm>
        <a:prstGeom prst="teardrop">
          <a:avLst>
            <a:gd name="adj" fmla="val 100000"/>
          </a:avLst>
        </a:prstGeom>
        <a:gradFill rotWithShape="0">
          <a:gsLst>
            <a:gs pos="0">
              <a:schemeClr val="accent5">
                <a:hueOff val="8026568"/>
                <a:satOff val="20317"/>
                <a:lumOff val="12354"/>
                <a:alphaOff val="0"/>
                <a:satMod val="103000"/>
                <a:lumMod val="102000"/>
                <a:tint val="94000"/>
              </a:schemeClr>
            </a:gs>
            <a:gs pos="50000">
              <a:schemeClr val="accent5">
                <a:hueOff val="8026568"/>
                <a:satOff val="20317"/>
                <a:lumOff val="12354"/>
                <a:alphaOff val="0"/>
                <a:satMod val="110000"/>
                <a:lumMod val="100000"/>
                <a:shade val="100000"/>
              </a:schemeClr>
            </a:gs>
            <a:gs pos="100000">
              <a:schemeClr val="accent5">
                <a:hueOff val="8026568"/>
                <a:satOff val="20317"/>
                <a:lumOff val="123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237D80C-6E0A-4B40-ACA5-60C90792EFD1}">
      <dsp:nvSpPr>
        <dsp:cNvPr id="0" name=""/>
        <dsp:cNvSpPr/>
      </dsp:nvSpPr>
      <dsp:spPr>
        <a:xfrm>
          <a:off x="516761" y="1856437"/>
          <a:ext cx="1648194" cy="1647935"/>
        </a:xfrm>
        <a:prstGeom prst="ellipse">
          <a:avLst/>
        </a:prstGeom>
        <a:solidFill>
          <a:schemeClr val="lt1">
            <a:alpha val="90000"/>
            <a:hueOff val="0"/>
            <a:satOff val="0"/>
            <a:lumOff val="0"/>
            <a:alphaOff val="0"/>
          </a:schemeClr>
        </a:solidFill>
        <a:ln w="6350" cap="flat" cmpd="sng" algn="ctr">
          <a:solidFill>
            <a:schemeClr val="accent5">
              <a:hueOff val="8026568"/>
              <a:satOff val="20317"/>
              <a:lumOff val="1235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Workload</a:t>
          </a:r>
        </a:p>
      </dsp:txBody>
      <dsp:txXfrm>
        <a:off x="752377" y="2091900"/>
        <a:ext cx="1176961" cy="1177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E69F5-5476-44CC-BF2C-BFA82D7B09DA}">
      <dsp:nvSpPr>
        <dsp:cNvPr id="0" name=""/>
        <dsp:cNvSpPr/>
      </dsp:nvSpPr>
      <dsp:spPr>
        <a:xfrm>
          <a:off x="6225995" y="1007196"/>
          <a:ext cx="1863302" cy="1863398"/>
        </a:xfrm>
        <a:prstGeom prst="ellipse">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sp>
    <dsp:sp modelId="{45BC8397-7DF6-43DA-931C-1F7138D517D3}">
      <dsp:nvSpPr>
        <dsp:cNvPr id="0" name=""/>
        <dsp:cNvSpPr/>
      </dsp:nvSpPr>
      <dsp:spPr>
        <a:xfrm>
          <a:off x="6288318" y="1069321"/>
          <a:ext cx="1739455" cy="1739149"/>
        </a:xfrm>
        <a:prstGeom prst="ellipse">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Team-scape Job Postings</a:t>
          </a:r>
        </a:p>
      </dsp:txBody>
      <dsp:txXfrm>
        <a:off x="6536812" y="1317817"/>
        <a:ext cx="1242468" cy="1242156"/>
      </dsp:txXfrm>
    </dsp:sp>
    <dsp:sp modelId="{1DB93E66-3978-486E-B23B-9D5A51DFD16E}">
      <dsp:nvSpPr>
        <dsp:cNvPr id="0" name=""/>
        <dsp:cNvSpPr/>
      </dsp:nvSpPr>
      <dsp:spPr>
        <a:xfrm rot="2700000">
          <a:off x="4292363" y="1007065"/>
          <a:ext cx="1863333" cy="1863333"/>
        </a:xfrm>
        <a:prstGeom prst="teardrop">
          <a:avLst>
            <a:gd name="adj" fmla="val 100000"/>
          </a:avLst>
        </a:prstGeom>
        <a:solidFill>
          <a:schemeClr val="accent4"/>
        </a:solidFill>
        <a:ln>
          <a:noFill/>
        </a:ln>
        <a:effectLst/>
      </dsp:spPr>
      <dsp:style>
        <a:lnRef idx="0">
          <a:scrgbClr r="0" g="0" b="0"/>
        </a:lnRef>
        <a:fillRef idx="3">
          <a:scrgbClr r="0" g="0" b="0"/>
        </a:fillRef>
        <a:effectRef idx="2">
          <a:scrgbClr r="0" g="0" b="0"/>
        </a:effectRef>
        <a:fontRef idx="minor">
          <a:schemeClr val="lt1"/>
        </a:fontRef>
      </dsp:style>
    </dsp:sp>
    <dsp:sp modelId="{FCB0A9D9-B605-4914-91E6-13D7ED0DE7D4}">
      <dsp:nvSpPr>
        <dsp:cNvPr id="0" name=""/>
        <dsp:cNvSpPr/>
      </dsp:nvSpPr>
      <dsp:spPr>
        <a:xfrm>
          <a:off x="4362692" y="1069321"/>
          <a:ext cx="1739455" cy="1739149"/>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Skills-based Recruiting</a:t>
          </a:r>
        </a:p>
      </dsp:txBody>
      <dsp:txXfrm>
        <a:off x="4611186" y="1317817"/>
        <a:ext cx="1242468" cy="1242156"/>
      </dsp:txXfrm>
    </dsp:sp>
    <dsp:sp modelId="{57A65E8D-94C3-4560-9E29-69B3F7767A5E}">
      <dsp:nvSpPr>
        <dsp:cNvPr id="0" name=""/>
        <dsp:cNvSpPr/>
      </dsp:nvSpPr>
      <dsp:spPr>
        <a:xfrm rot="2700000">
          <a:off x="2374727" y="1007065"/>
          <a:ext cx="1863333" cy="1863333"/>
        </a:xfrm>
        <a:prstGeom prst="teardrop">
          <a:avLst>
            <a:gd name="adj" fmla="val 100000"/>
          </a:avLst>
        </a:prstGeom>
        <a:solidFill>
          <a:schemeClr val="tx2"/>
        </a:solidFill>
        <a:ln>
          <a:noFill/>
        </a:ln>
        <a:effectLst/>
      </dsp:spPr>
      <dsp:style>
        <a:lnRef idx="0">
          <a:scrgbClr r="0" g="0" b="0"/>
        </a:lnRef>
        <a:fillRef idx="3">
          <a:scrgbClr r="0" g="0" b="0"/>
        </a:fillRef>
        <a:effectRef idx="2">
          <a:scrgbClr r="0" g="0" b="0"/>
        </a:effectRef>
        <a:fontRef idx="minor">
          <a:schemeClr val="lt1"/>
        </a:fontRef>
      </dsp:style>
    </dsp:sp>
    <dsp:sp modelId="{84C9C7D8-6740-4A1F-AF75-71027A01616A}">
      <dsp:nvSpPr>
        <dsp:cNvPr id="0" name=""/>
        <dsp:cNvSpPr/>
      </dsp:nvSpPr>
      <dsp:spPr>
        <a:xfrm>
          <a:off x="2437066" y="1069321"/>
          <a:ext cx="1739455" cy="1739149"/>
        </a:xfrm>
        <a:prstGeom prst="ellipse">
          <a:avLst/>
        </a:prstGeom>
        <a:solidFill>
          <a:schemeClr val="lt1">
            <a:alpha val="90000"/>
            <a:hueOff val="0"/>
            <a:satOff val="0"/>
            <a:lumOff val="0"/>
            <a:alphaOff val="0"/>
          </a:schemeClr>
        </a:solidFill>
        <a:ln w="6350" cap="flat" cmpd="sng" algn="ctr">
          <a:solidFill>
            <a:schemeClr val="accent5">
              <a:hueOff val="5351046"/>
              <a:satOff val="13545"/>
              <a:lumOff val="823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Address Expectations</a:t>
          </a:r>
        </a:p>
      </dsp:txBody>
      <dsp:txXfrm>
        <a:off x="2685559" y="1317817"/>
        <a:ext cx="1242468" cy="1242156"/>
      </dsp:txXfrm>
    </dsp:sp>
    <dsp:sp modelId="{A379A0AC-ACDD-4483-A53E-DDF6A7423A84}">
      <dsp:nvSpPr>
        <dsp:cNvPr id="0" name=""/>
        <dsp:cNvSpPr/>
      </dsp:nvSpPr>
      <dsp:spPr>
        <a:xfrm rot="2700000">
          <a:off x="449101" y="1007065"/>
          <a:ext cx="1863333" cy="1863333"/>
        </a:xfrm>
        <a:prstGeom prst="teardrop">
          <a:avLst>
            <a:gd name="adj" fmla="val 100000"/>
          </a:avLst>
        </a:prstGeom>
        <a:gradFill rotWithShape="0">
          <a:gsLst>
            <a:gs pos="0">
              <a:schemeClr val="accent5">
                <a:hueOff val="8026568"/>
                <a:satOff val="20317"/>
                <a:lumOff val="12354"/>
                <a:alphaOff val="0"/>
                <a:satMod val="103000"/>
                <a:lumMod val="102000"/>
                <a:tint val="94000"/>
              </a:schemeClr>
            </a:gs>
            <a:gs pos="50000">
              <a:schemeClr val="accent5">
                <a:hueOff val="8026568"/>
                <a:satOff val="20317"/>
                <a:lumOff val="12354"/>
                <a:alphaOff val="0"/>
                <a:satMod val="110000"/>
                <a:lumMod val="100000"/>
                <a:shade val="100000"/>
              </a:schemeClr>
            </a:gs>
            <a:gs pos="100000">
              <a:schemeClr val="accent5">
                <a:hueOff val="8026568"/>
                <a:satOff val="20317"/>
                <a:lumOff val="1235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237D80C-6E0A-4B40-ACA5-60C90792EFD1}">
      <dsp:nvSpPr>
        <dsp:cNvPr id="0" name=""/>
        <dsp:cNvSpPr/>
      </dsp:nvSpPr>
      <dsp:spPr>
        <a:xfrm>
          <a:off x="511440" y="1069321"/>
          <a:ext cx="1739455" cy="1739149"/>
        </a:xfrm>
        <a:prstGeom prst="ellipse">
          <a:avLst/>
        </a:prstGeom>
        <a:solidFill>
          <a:schemeClr val="lt1">
            <a:alpha val="90000"/>
            <a:hueOff val="0"/>
            <a:satOff val="0"/>
            <a:lumOff val="0"/>
            <a:alphaOff val="0"/>
          </a:schemeClr>
        </a:solidFill>
        <a:ln w="6350" cap="flat" cmpd="sng" algn="ctr">
          <a:solidFill>
            <a:schemeClr val="accent5">
              <a:hueOff val="8026568"/>
              <a:satOff val="20317"/>
              <a:lumOff val="1235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Accurate &amp; Up-to-date Job Descriptions</a:t>
          </a:r>
        </a:p>
      </dsp:txBody>
      <dsp:txXfrm>
        <a:off x="759933" y="1317817"/>
        <a:ext cx="1242468" cy="1242156"/>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CA402-49F7-4577-B42A-22F99910096F}"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BBCC0-5755-4323-A388-D81192C4D390}" type="slidenum">
              <a:rPr lang="en-US" smtClean="0"/>
              <a:t>‹#›</a:t>
            </a:fld>
            <a:endParaRPr lang="en-US"/>
          </a:p>
        </p:txBody>
      </p:sp>
    </p:spTree>
    <p:extLst>
      <p:ext uri="{BB962C8B-B14F-4D97-AF65-F5344CB8AC3E}">
        <p14:creationId xmlns:p14="http://schemas.microsoft.com/office/powerpoint/2010/main" val="577727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2F63E8-C3B3-411D-A4EF-9D6C9019DA10}" type="slidenum">
              <a:rPr lang="en-US" smtClean="0"/>
              <a:t>1</a:t>
            </a:fld>
            <a:endParaRPr lang="en-US"/>
          </a:p>
        </p:txBody>
      </p:sp>
    </p:spTree>
    <p:extLst>
      <p:ext uri="{BB962C8B-B14F-4D97-AF65-F5344CB8AC3E}">
        <p14:creationId xmlns:p14="http://schemas.microsoft.com/office/powerpoint/2010/main" val="3052607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rgbClr val="0A0A0A"/>
                </a:solidFill>
                <a:effectLst/>
                <a:latin typeface="Calibri "/>
              </a:rPr>
              <a:t>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rgbClr val="0A0A0A"/>
                </a:solidFill>
                <a:effectLst/>
                <a:latin typeface="Calibri "/>
              </a:rPr>
              <a:t>Minimize other costs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rgbClr val="0A0A0A"/>
                </a:solidFill>
                <a:effectLst/>
                <a:latin typeface="Calibri "/>
              </a:rPr>
              <a:t>Delay Planned investments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rgbClr val="0A0A0A"/>
                </a:solidFill>
                <a:effectLst/>
                <a:latin typeface="Calibri "/>
              </a:rPr>
              <a:t>Expand revenue 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rgbClr val="0A0A0A"/>
                </a:solidFill>
                <a:effectLst/>
                <a:latin typeface="Calibri "/>
              </a:rPr>
              <a:t>Offer compelling promotions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rgbClr val="0A0A0A"/>
              </a:solidFill>
              <a:effectLst/>
              <a:latin typeface="Calibri "/>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rgbClr val="0A0A0A"/>
                </a:solidFill>
                <a:effectLst/>
                <a:latin typeface="Calibri "/>
              </a:rPr>
              <a:t>02 – </a:t>
            </a:r>
            <a:r>
              <a:rPr lang="en-US" sz="1000" b="0" i="0" dirty="0">
                <a:solidFill>
                  <a:srgbClr val="0A0A0A"/>
                </a:solidFill>
                <a:effectLst/>
                <a:latin typeface="Calibri "/>
              </a:rPr>
              <a:t>If you don’t understand the work people are doing at a granular level it will be difficult to take action. This is where managing your job data becomes critical</a:t>
            </a:r>
          </a:p>
          <a:p>
            <a:pPr marL="171450" indent="-171450">
              <a:buFont typeface="Arial" panose="020B0604020202020204" pitchFamily="34" charset="0"/>
              <a:buChar char="•"/>
            </a:pPr>
            <a:r>
              <a:rPr lang="en-US" sz="1000" dirty="0">
                <a:latin typeface="Calibri "/>
              </a:rPr>
              <a:t>So, before you can identify where you can restructure, or make adjustments, you must get your job descriptions in order.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dirty="0">
              <a:solidFill>
                <a:srgbClr val="0A0A0A"/>
              </a:solidFill>
              <a:effectLst/>
              <a:latin typeface="Calibri "/>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rgbClr val="0A0A0A"/>
                </a:solidFill>
                <a:effectLst/>
                <a:latin typeface="Calibri "/>
              </a:rPr>
              <a:t>03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0A0A0A"/>
                </a:solidFill>
                <a:effectLst/>
                <a:latin typeface="Calibri "/>
              </a:rPr>
              <a:t>Understand head count in highly populated Roles.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0A0A0A"/>
                </a:solidFill>
                <a:effectLst/>
                <a:latin typeface="Calibri "/>
              </a:rPr>
              <a:t>Understand the number of incumbents, and where the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0A0A0A"/>
                </a:solidFill>
                <a:effectLst/>
                <a:latin typeface="Calibri "/>
              </a:rPr>
              <a:t>Make sure you have metrics to successfully track their utilization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0A0A0A"/>
                </a:solidFill>
                <a:effectLst/>
                <a:latin typeface="Calibri "/>
              </a:rPr>
              <a:t>Consider using remote work trend to reshuffle work from over utilized to under utilized incumbents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dirty="0">
                <a:solidFill>
                  <a:srgbClr val="0A0A0A"/>
                </a:solidFill>
                <a:effectLst/>
                <a:latin typeface="Calibri "/>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dirty="0">
                <a:solidFill>
                  <a:srgbClr val="0A0A0A"/>
                </a:solidFill>
                <a:effectLst/>
                <a:latin typeface="Calibri "/>
              </a:rPr>
              <a:t>04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0A0A0A"/>
                </a:solidFill>
                <a:effectLst/>
                <a:latin typeface="Calibri "/>
              </a:rPr>
              <a:t>If you have an effective Job Architecture in place you may not find as much opportunity here as others. If not, overlaps and redundancies in roles may make consolidation an effective use of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0A0A0A"/>
                </a:solidFill>
                <a:effectLst/>
                <a:latin typeface="Calibri "/>
              </a:rPr>
              <a:t>Consider using  tech like you see on the left to help analyze and restructure roles where possible.</a:t>
            </a:r>
            <a:r>
              <a:rPr lang="en-US" sz="1000" b="1" i="0" dirty="0">
                <a:solidFill>
                  <a:srgbClr val="0A0A0A"/>
                </a:solidFill>
                <a:effectLst/>
                <a:latin typeface="Calibri "/>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000000"/>
                </a:solidFill>
                <a:effectLst/>
                <a:latin typeface="Calibri "/>
              </a:rPr>
              <a:t>You can redistribute employee responsibilities (Later)</a:t>
            </a:r>
            <a:endParaRPr lang="en-US" sz="1000" b="1" i="0" dirty="0">
              <a:solidFill>
                <a:srgbClr val="000000"/>
              </a:solidFill>
              <a:effectLst/>
              <a:latin typeface="Calibri "/>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000000"/>
                </a:solidFill>
                <a:effectLst/>
                <a:latin typeface="Calibri "/>
              </a:rPr>
              <a:t>Institute Job Sharing</a:t>
            </a:r>
            <a:endParaRPr lang="en-US" sz="1000" b="0" i="0" dirty="0">
              <a:solidFill>
                <a:srgbClr val="0A0A0A"/>
              </a:solidFill>
              <a:effectLst/>
              <a:latin typeface="Calibri "/>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dirty="0">
              <a:solidFill>
                <a:srgbClr val="0A0A0A"/>
              </a:solidFill>
              <a:effectLst/>
              <a:latin typeface="Calibri "/>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i="0" dirty="0">
                <a:solidFill>
                  <a:srgbClr val="0A0A0A"/>
                </a:solidFill>
                <a:effectLst/>
                <a:latin typeface="Calibri "/>
              </a:rPr>
              <a:t>05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0" dirty="0">
                <a:solidFill>
                  <a:schemeClr val="accent1"/>
                </a:solidFill>
                <a:latin typeface="Calibri "/>
                <a:cs typeface="Arial" panose="020B0604020202020204" pitchFamily="34" charset="0"/>
              </a:rPr>
              <a:t>Use Data do determine timing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solidFill>
                  <a:schemeClr val="accent1"/>
                </a:solidFill>
                <a:latin typeface="Calibri "/>
                <a:cs typeface="Arial" panose="020B0604020202020204" pitchFamily="34" charset="0"/>
              </a:rPr>
              <a:t>Pipelines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solidFill>
                  <a:schemeClr val="accent1"/>
                </a:solidFill>
                <a:latin typeface="Calibri "/>
                <a:cs typeface="Arial" panose="020B0604020202020204" pitchFamily="34" charset="0"/>
              </a:rPr>
              <a:t>Utilization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solidFill>
                  <a:schemeClr val="accent1"/>
                </a:solidFill>
                <a:latin typeface="Calibri "/>
                <a:cs typeface="Arial" panose="020B0604020202020204" pitchFamily="34" charset="0"/>
              </a:rPr>
              <a:t>Managers estimation of Workload</a:t>
            </a:r>
            <a:endParaRPr lang="en-US" sz="1000" b="0" dirty="0">
              <a:solidFill>
                <a:schemeClr val="accent1"/>
              </a:solidFill>
              <a:latin typeface="Calibri "/>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b="0" i="0" dirty="0">
              <a:solidFill>
                <a:srgbClr val="0A0A0A"/>
              </a:solidFill>
              <a:effectLst/>
              <a:latin typeface="Calibri "/>
            </a:endParaRPr>
          </a:p>
          <a:p>
            <a:pPr algn="l"/>
            <a:r>
              <a:rPr lang="en-US" sz="1000" b="0" i="0" dirty="0">
                <a:solidFill>
                  <a:srgbClr val="0A0A0A"/>
                </a:solidFill>
                <a:effectLst/>
                <a:latin typeface="Calibri "/>
              </a:rPr>
              <a:t>06</a:t>
            </a:r>
          </a:p>
          <a:p>
            <a:pPr algn="l"/>
            <a:r>
              <a:rPr lang="en-US" sz="1000" b="0" i="0" dirty="0">
                <a:solidFill>
                  <a:srgbClr val="0A0A0A"/>
                </a:solidFill>
                <a:effectLst/>
                <a:latin typeface="Calibri "/>
              </a:rPr>
              <a:t>Take a surgical approach</a:t>
            </a:r>
          </a:p>
          <a:p>
            <a:pPr algn="l"/>
            <a:r>
              <a:rPr lang="en-US" sz="1000" b="0" i="0" dirty="0">
                <a:solidFill>
                  <a:srgbClr val="0A0A0A"/>
                </a:solidFill>
                <a:effectLst/>
                <a:latin typeface="Calibri "/>
              </a:rPr>
              <a:t>Remember Hiring people back in a tight labor market will be HARD</a:t>
            </a:r>
            <a:endParaRPr lang="en-US" sz="1000" dirty="0">
              <a:latin typeface="Calibri "/>
            </a:endParaRPr>
          </a:p>
          <a:p>
            <a:pPr marL="0" lvl="0" indent="0">
              <a:buFont typeface="Arial" panose="020B0604020202020204" pitchFamily="34" charset="0"/>
              <a:buNone/>
            </a:pPr>
            <a:r>
              <a:rPr lang="en-US" sz="1000" dirty="0">
                <a:latin typeface="Calibri "/>
              </a:rPr>
              <a:t>Before making those adjustments, ask yourself:</a:t>
            </a:r>
          </a:p>
          <a:p>
            <a:pPr marL="171450" lvl="0" indent="-171450">
              <a:buFont typeface="Arial" panose="020B0604020202020204" pitchFamily="34" charset="0"/>
              <a:buChar char="•"/>
            </a:pPr>
            <a:r>
              <a:rPr lang="en-US" sz="1000" dirty="0">
                <a:latin typeface="Calibri "/>
              </a:rPr>
              <a:t> how will they impact long-term?</a:t>
            </a:r>
          </a:p>
          <a:p>
            <a:pPr marL="171450" lvl="0" indent="-171450">
              <a:buFont typeface="Arial" panose="020B0604020202020204" pitchFamily="34" charset="0"/>
              <a:buChar char="•"/>
            </a:pPr>
            <a:r>
              <a:rPr lang="en-US" sz="1000" dirty="0">
                <a:latin typeface="Calibri "/>
              </a:rPr>
              <a:t> Can they be easily restored once the economy recovers? </a:t>
            </a:r>
          </a:p>
          <a:p>
            <a:pPr marL="171450" lvl="0" indent="-171450">
              <a:buFont typeface="Arial" panose="020B0604020202020204" pitchFamily="34" charset="0"/>
              <a:buChar char="•"/>
            </a:pPr>
            <a:r>
              <a:rPr lang="en-US" sz="1000" dirty="0">
                <a:latin typeface="Calibri "/>
              </a:rPr>
              <a:t>How will they impact the people you want to keep.</a:t>
            </a:r>
          </a:p>
          <a:p>
            <a:pPr marL="171450" lvl="0" indent="-171450">
              <a:buFont typeface="Arial" panose="020B0604020202020204" pitchFamily="34" charset="0"/>
              <a:buChar char="•"/>
            </a:pPr>
            <a:endParaRPr lang="en-US" sz="1000" dirty="0">
              <a:latin typeface="Calibri "/>
            </a:endParaRPr>
          </a:p>
          <a:p>
            <a:pPr algn="l"/>
            <a:r>
              <a:rPr lang="en-US" sz="1000" b="0" i="0" dirty="0">
                <a:solidFill>
                  <a:srgbClr val="111111"/>
                </a:solidFill>
                <a:effectLst/>
                <a:latin typeface="Calibri "/>
              </a:rPr>
              <a:t>According to the Insider: Industry experts said that most employers simply can't afford to lay off large swathes of workers if they want to make it out the other side. Ravin Jesuthasan, a global-transformation leader at Mercer, told Insider that even as costs rise for employers, layoffs are simply not an option for many businesses.</a:t>
            </a:r>
          </a:p>
          <a:p>
            <a:pPr algn="l"/>
            <a:r>
              <a:rPr lang="en-US" sz="1000" b="0" i="1" dirty="0">
                <a:solidFill>
                  <a:srgbClr val="111111"/>
                </a:solidFill>
                <a:effectLst/>
                <a:latin typeface="Calibri "/>
              </a:rPr>
              <a:t>"I don't think companies got ahead of their skis in hiring because it was so difficult to find talent," he said. </a:t>
            </a:r>
          </a:p>
          <a:p>
            <a:pPr marL="171450" indent="-171450">
              <a:buFont typeface="Arial" panose="020B0604020202020204" pitchFamily="34" charset="0"/>
              <a:buChar char="•"/>
            </a:pPr>
            <a:endParaRPr lang="en-US" sz="1000" i="1" dirty="0">
              <a:latin typeface="Calibri "/>
            </a:endParaRPr>
          </a:p>
          <a:p>
            <a:pPr marL="171450" indent="-171450">
              <a:buFont typeface="Arial" panose="020B0604020202020204" pitchFamily="34" charset="0"/>
              <a:buChar char="•"/>
            </a:pPr>
            <a:endParaRPr lang="en-US" sz="1000" dirty="0">
              <a:latin typeface="Calibri "/>
            </a:endParaRPr>
          </a:p>
          <a:p>
            <a:pPr marL="171450" indent="-171450">
              <a:buFont typeface="Arial" panose="020B0604020202020204" pitchFamily="34" charset="0"/>
              <a:buChar char="•"/>
            </a:pPr>
            <a:endParaRPr lang="en-US" sz="1000" dirty="0">
              <a:latin typeface="Calibri "/>
            </a:endParaRPr>
          </a:p>
          <a:p>
            <a:pPr marL="171450" indent="-171450">
              <a:buFont typeface="Arial" panose="020B0604020202020204" pitchFamily="34" charset="0"/>
              <a:buChar char="•"/>
            </a:pPr>
            <a:endParaRPr lang="en-US" sz="1000" dirty="0">
              <a:latin typeface="Calibri "/>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147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1" dirty="0"/>
              <a:t>Preston’s Next Question:</a:t>
            </a:r>
          </a:p>
          <a:p>
            <a:r>
              <a:rPr lang="en-US" sz="1000" dirty="0"/>
              <a:t>Bottom-line: Retaining the talent you have is the most coherent strategy for controlling costs when you consider cost of vacancies:</a:t>
            </a:r>
          </a:p>
          <a:p>
            <a:pPr marL="171450" indent="-171450">
              <a:buFont typeface="Arial" panose="020B0604020202020204" pitchFamily="34" charset="0"/>
              <a:buChar char="•"/>
            </a:pPr>
            <a:r>
              <a:rPr lang="en-US" sz="1000" dirty="0"/>
              <a:t>Recurring Recruiting costs</a:t>
            </a:r>
          </a:p>
          <a:p>
            <a:pPr marL="171450" indent="-171450">
              <a:buFont typeface="Arial" panose="020B0604020202020204" pitchFamily="34" charset="0"/>
              <a:buChar char="•"/>
            </a:pPr>
            <a:r>
              <a:rPr lang="en-US" sz="1000" dirty="0"/>
              <a:t>Diminished overall productivity</a:t>
            </a:r>
          </a:p>
          <a:p>
            <a:pPr marL="171450" indent="-171450">
              <a:buFont typeface="Arial" panose="020B0604020202020204" pitchFamily="34" charset="0"/>
              <a:buChar char="•"/>
            </a:pPr>
            <a:r>
              <a:rPr lang="en-US" sz="1000" dirty="0"/>
              <a:t>Decreased customer service</a:t>
            </a:r>
          </a:p>
          <a:p>
            <a:pPr marL="171450" indent="-171450">
              <a:buFont typeface="Arial" panose="020B0604020202020204" pitchFamily="34" charset="0"/>
              <a:buChar char="•"/>
            </a:pPr>
            <a:r>
              <a:rPr lang="en-US" sz="1000" dirty="0"/>
              <a:t>Increased error by inexperienced resources covering vacant slots</a:t>
            </a:r>
          </a:p>
          <a:p>
            <a:pPr marL="171450" indent="-171450">
              <a:buFont typeface="Arial" panose="020B0604020202020204" pitchFamily="34" charset="0"/>
              <a:buChar char="•"/>
            </a:pPr>
            <a:r>
              <a:rPr lang="en-US" sz="1000" dirty="0"/>
              <a:t>Cultural impact/lost engagement – employees feel put upon and frazzled covering vacant positions</a:t>
            </a:r>
            <a:br>
              <a:rPr lang="en-US" sz="1000" dirty="0"/>
            </a:br>
            <a:endParaRPr lang="en-US" sz="1000" b="1" dirty="0"/>
          </a:p>
          <a:p>
            <a:pPr marL="0" lvl="0" indent="0">
              <a:buFont typeface="Arial" panose="020B0604020202020204" pitchFamily="34" charset="0"/>
              <a:buNone/>
            </a:pP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732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600" b="1" dirty="0">
                <a:latin typeface="+mn-lt"/>
              </a:rPr>
              <a:t>AGENDA FOR THIS SECTION</a:t>
            </a:r>
          </a:p>
          <a:p>
            <a:pPr>
              <a:lnSpc>
                <a:spcPct val="150000"/>
              </a:lnSpc>
            </a:pPr>
            <a:r>
              <a:rPr lang="en-US" sz="1600" b="1" dirty="0">
                <a:latin typeface="+mn-lt"/>
              </a:rPr>
              <a:t>Keep the workers you already have by</a:t>
            </a:r>
          </a:p>
          <a:p>
            <a:pPr marL="742950" lvl="1" indent="-285750">
              <a:lnSpc>
                <a:spcPct val="150000"/>
              </a:lnSpc>
              <a:buFont typeface="Arial" panose="020B0604020202020204" pitchFamily="34" charset="0"/>
              <a:buChar char="•"/>
            </a:pPr>
            <a:r>
              <a:rPr lang="en-US" sz="1600" dirty="0">
                <a:latin typeface="+mn-lt"/>
              </a:rPr>
              <a:t>Addressing burnout</a:t>
            </a:r>
          </a:p>
          <a:p>
            <a:pPr marL="742950" lvl="1" indent="-285750">
              <a:lnSpc>
                <a:spcPct val="150000"/>
              </a:lnSpc>
              <a:buFont typeface="Arial" panose="020B0604020202020204" pitchFamily="34" charset="0"/>
              <a:buChar char="•"/>
            </a:pPr>
            <a:r>
              <a:rPr lang="en-US" sz="1600" dirty="0">
                <a:latin typeface="+mn-lt"/>
              </a:rPr>
              <a:t>Boosting engagement </a:t>
            </a:r>
          </a:p>
          <a:p>
            <a:pPr marL="742950" lvl="1" indent="-285750">
              <a:lnSpc>
                <a:spcPct val="150000"/>
              </a:lnSpc>
              <a:buFont typeface="Arial" panose="020B0604020202020204" pitchFamily="34" charset="0"/>
              <a:buChar char="•"/>
            </a:pPr>
            <a:r>
              <a:rPr lang="en-US" sz="1600" dirty="0">
                <a:latin typeface="+mn-lt"/>
              </a:rPr>
              <a:t>Strategic compensation</a:t>
            </a:r>
          </a:p>
          <a:p>
            <a:pPr marL="742950" lvl="1" indent="-285750">
              <a:lnSpc>
                <a:spcPct val="150000"/>
              </a:lnSpc>
              <a:buFont typeface="Arial" panose="020B0604020202020204" pitchFamily="34" charset="0"/>
              <a:buChar char="•"/>
            </a:pPr>
            <a:r>
              <a:rPr lang="en-US" sz="1600" dirty="0">
                <a:latin typeface="+mn-lt"/>
              </a:rPr>
              <a:t>Re-recruit employees</a:t>
            </a:r>
          </a:p>
          <a:p>
            <a:pPr marL="0" indent="0">
              <a:buFont typeface="Arial" panose="020B0604020202020204" pitchFamily="34" charset="0"/>
              <a:buNone/>
            </a:pPr>
            <a:endParaRPr lang="en-US" sz="1000" b="0" i="0" dirty="0">
              <a:solidFill>
                <a:srgbClr val="FF0000"/>
              </a:solidFill>
              <a:effectLst/>
              <a:latin typeface="+mn-lt"/>
            </a:endParaRPr>
          </a:p>
          <a:p>
            <a:pPr marL="0" indent="0">
              <a:buFont typeface="Arial" panose="020B0604020202020204" pitchFamily="34" charset="0"/>
              <a:buNone/>
            </a:pPr>
            <a:endParaRPr lang="en-US" sz="1000" b="0" i="0" dirty="0">
              <a:solidFill>
                <a:srgbClr val="FF0000"/>
              </a:solidFill>
              <a:effectLst/>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961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0" i="0">
                <a:solidFill>
                  <a:srgbClr val="FF0000"/>
                </a:solidFill>
                <a:effectLst/>
                <a:latin typeface="+mn-lt"/>
              </a:rPr>
              <a:t>When examining retention, it’s critical to understand why people leave. According to McClean and </a:t>
            </a:r>
            <a:r>
              <a:rPr lang="en-US" sz="1000" b="1" i="0">
                <a:solidFill>
                  <a:srgbClr val="FF0000"/>
                </a:solidFill>
                <a:effectLst/>
                <a:latin typeface="+mn-lt"/>
              </a:rPr>
              <a:t>Company 4 out of the 5 of these reasons,, are directly dependent upon a clear understanding of the work people do as provided by an accurate job description:</a:t>
            </a:r>
          </a:p>
          <a:p>
            <a:pPr marL="800100" lvl="1" indent="-342900" algn="l" rtl="0" eaLnBrk="1" fontAlgn="b" latinLnBrk="0" hangingPunct="1">
              <a:spcBef>
                <a:spcPts val="0"/>
              </a:spcBef>
              <a:spcAft>
                <a:spcPts val="0"/>
              </a:spcAft>
              <a:buFont typeface="+mj-lt"/>
              <a:buAutoNum type="arabicPeriod"/>
            </a:pPr>
            <a:r>
              <a:rPr lang="en-CA" sz="1800" b="0" i="0" u="none" strike="noStrike" kern="1200">
                <a:solidFill>
                  <a:srgbClr val="000000"/>
                </a:solidFill>
                <a:effectLst/>
                <a:latin typeface="+mn-lt"/>
              </a:rPr>
              <a:t>Opportunities for career advancement</a:t>
            </a:r>
            <a:endParaRPr lang="en-US" sz="1800" b="0" i="0" u="none" strike="noStrike">
              <a:effectLst/>
              <a:latin typeface="+mn-lt"/>
            </a:endParaRPr>
          </a:p>
          <a:p>
            <a:pPr marL="800100" lvl="1" indent="-342900" algn="l" rtl="0" eaLnBrk="1" fontAlgn="b" latinLnBrk="0" hangingPunct="1">
              <a:spcBef>
                <a:spcPts val="0"/>
              </a:spcBef>
              <a:spcAft>
                <a:spcPts val="0"/>
              </a:spcAft>
              <a:buFont typeface="+mj-lt"/>
              <a:buAutoNum type="arabicPeriod"/>
            </a:pPr>
            <a:r>
              <a:rPr lang="en-CA" sz="1800" b="0" i="0" u="none" strike="noStrike" kern="1200">
                <a:solidFill>
                  <a:srgbClr val="000000"/>
                </a:solidFill>
                <a:effectLst/>
                <a:latin typeface="+mn-lt"/>
              </a:rPr>
              <a:t>Satisfaction with role and responsibilities</a:t>
            </a:r>
            <a:endParaRPr lang="en-US" sz="1800" b="0" i="0" u="none" strike="noStrike">
              <a:effectLst/>
              <a:latin typeface="+mn-lt"/>
            </a:endParaRPr>
          </a:p>
          <a:p>
            <a:pPr marL="800100" lvl="1" indent="-342900" algn="l" rtl="0" eaLnBrk="1" fontAlgn="b" latinLnBrk="0" hangingPunct="1">
              <a:spcBef>
                <a:spcPts val="0"/>
              </a:spcBef>
              <a:spcAft>
                <a:spcPts val="0"/>
              </a:spcAft>
              <a:buFont typeface="+mj-lt"/>
              <a:buAutoNum type="arabicPeriod"/>
            </a:pPr>
            <a:r>
              <a:rPr lang="en-US" sz="1800" b="0" i="0" u="none" strike="noStrike" kern="1200">
                <a:solidFill>
                  <a:srgbClr val="000000"/>
                </a:solidFill>
                <a:effectLst/>
                <a:latin typeface="+mn-lt"/>
              </a:rPr>
              <a:t>Base pay</a:t>
            </a:r>
            <a:endParaRPr lang="en-US" sz="1800" b="0" i="0" u="none" strike="noStrike">
              <a:effectLst/>
              <a:latin typeface="+mn-lt"/>
            </a:endParaRPr>
          </a:p>
          <a:p>
            <a:pPr marL="800100" lvl="1" indent="-342900" algn="l" rtl="0" eaLnBrk="1" fontAlgn="b" latinLnBrk="0" hangingPunct="1">
              <a:spcBef>
                <a:spcPts val="0"/>
              </a:spcBef>
              <a:spcAft>
                <a:spcPts val="0"/>
              </a:spcAft>
              <a:buFont typeface="+mj-lt"/>
              <a:buAutoNum type="arabicPeriod"/>
            </a:pPr>
            <a:r>
              <a:rPr lang="en-US" sz="1800" b="0" i="0" u="none" strike="noStrike" kern="1200">
                <a:solidFill>
                  <a:srgbClr val="000000"/>
                </a:solidFill>
                <a:effectLst/>
                <a:latin typeface="+mn-lt"/>
              </a:rPr>
              <a:t>Opportunities for career-related skill development</a:t>
            </a:r>
            <a:endParaRPr lang="en-US" sz="1800" b="0" i="0" u="none" strike="noStrike">
              <a:effectLst/>
              <a:latin typeface="+mn-lt"/>
            </a:endParaRPr>
          </a:p>
          <a:p>
            <a:pPr marL="800100" lvl="1" indent="-342900" algn="l" rtl="0" eaLnBrk="1" fontAlgn="b" latinLnBrk="0" hangingPunct="1">
              <a:spcBef>
                <a:spcPts val="0"/>
              </a:spcBef>
              <a:spcAft>
                <a:spcPts val="0"/>
              </a:spcAft>
              <a:buFont typeface="+mj-lt"/>
              <a:buAutoNum type="arabicPeriod"/>
            </a:pPr>
            <a:r>
              <a:rPr lang="en-US" sz="1800" b="0" i="0" u="none" strike="noStrike" kern="1200">
                <a:solidFill>
                  <a:srgbClr val="000000"/>
                </a:solidFill>
                <a:effectLst/>
                <a:latin typeface="+mn-lt"/>
              </a:rPr>
              <a:t>The degree to which their skills were used in their job</a:t>
            </a:r>
            <a:r>
              <a:rPr lang="en-US" sz="1000" b="0" i="0">
                <a:solidFill>
                  <a:srgbClr val="FF0000"/>
                </a:solidFill>
                <a:effectLst/>
                <a:latin typeface="+mn-lt"/>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357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b="0" i="0" dirty="0">
              <a:solidFill>
                <a:srgbClr val="0A0A0A"/>
              </a:solidFill>
              <a:effectLst/>
              <a:latin typeface="Georgia" panose="02040502050405020303" pitchFamily="18" charset="0"/>
            </a:endParaRPr>
          </a:p>
          <a:p>
            <a:pPr marL="0" indent="0">
              <a:buFont typeface="Arial" panose="020B0604020202020204" pitchFamily="34" charset="0"/>
              <a:buNone/>
            </a:pPr>
            <a:endParaRPr lang="en-US" sz="1200" b="0" i="0" dirty="0">
              <a:solidFill>
                <a:srgbClr val="333333"/>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latin typeface="Calibri "/>
              </a:rPr>
              <a:t>Causes of Burnout  </a:t>
            </a:r>
          </a:p>
          <a:p>
            <a:pPr marL="0" indent="0">
              <a:buFont typeface="Arial" panose="020B0604020202020204" pitchFamily="34" charset="0"/>
              <a:buNone/>
            </a:pPr>
            <a:endParaRPr lang="en-US" sz="1000" b="1" dirty="0">
              <a:latin typeface="Calibri "/>
            </a:endParaRPr>
          </a:p>
          <a:p>
            <a:pPr marL="171450" indent="-171450">
              <a:buFont typeface="Arial" panose="020B0604020202020204" pitchFamily="34" charset="0"/>
              <a:buChar char="•"/>
            </a:pPr>
            <a:r>
              <a:rPr lang="en-US" sz="1000" b="0" dirty="0">
                <a:latin typeface="Calibri "/>
              </a:rPr>
              <a:t>Workload: </a:t>
            </a:r>
            <a:r>
              <a:rPr lang="en-US" sz="1000" b="0" i="0" dirty="0">
                <a:solidFill>
                  <a:srgbClr val="FF0000"/>
                </a:solidFill>
                <a:effectLst/>
                <a:latin typeface="Calibri "/>
              </a:rPr>
              <a:t>Unclear or overly demanding job expectations</a:t>
            </a:r>
          </a:p>
          <a:p>
            <a:pPr marL="171450" indent="-171450">
              <a:buFont typeface="Arial" panose="020B0604020202020204" pitchFamily="34" charset="0"/>
              <a:buChar char="•"/>
            </a:pPr>
            <a:r>
              <a:rPr lang="en-US" sz="1000" b="0" i="0" dirty="0">
                <a:solidFill>
                  <a:srgbClr val="FF0000"/>
                </a:solidFill>
                <a:effectLst/>
                <a:latin typeface="Calibri "/>
              </a:rPr>
              <a:t>Control: Feeling like you have little or no control over your work</a:t>
            </a:r>
          </a:p>
          <a:p>
            <a:pPr marL="171450" indent="-171450">
              <a:buFont typeface="Arial" panose="020B0604020202020204" pitchFamily="34" charset="0"/>
              <a:buChar char="•"/>
            </a:pPr>
            <a:r>
              <a:rPr lang="en-US" sz="1000" b="0" i="0" dirty="0">
                <a:solidFill>
                  <a:srgbClr val="FF0000"/>
                </a:solidFill>
                <a:effectLst/>
                <a:latin typeface="Calibri "/>
              </a:rPr>
              <a:t>Reward: Lack of recognition or reward for good work</a:t>
            </a:r>
          </a:p>
          <a:p>
            <a:pPr marL="171450" indent="-171450">
              <a:buFont typeface="Arial" panose="020B0604020202020204" pitchFamily="34" charset="0"/>
              <a:buChar char="•"/>
            </a:pPr>
            <a:r>
              <a:rPr lang="en-US" sz="1000" b="0" i="0" dirty="0">
                <a:solidFill>
                  <a:srgbClr val="FF0000"/>
                </a:solidFill>
                <a:effectLst/>
                <a:latin typeface="Calibri "/>
              </a:rPr>
              <a:t>Community: A lack of support from supervisors and coworkers</a:t>
            </a:r>
          </a:p>
          <a:p>
            <a:pPr marL="171450" indent="-171450">
              <a:buFont typeface="Arial" panose="020B0604020202020204" pitchFamily="34" charset="0"/>
              <a:buChar char="•"/>
            </a:pPr>
            <a:r>
              <a:rPr lang="en-US" sz="1000" b="0" i="0" dirty="0">
                <a:solidFill>
                  <a:srgbClr val="FF0000"/>
                </a:solidFill>
                <a:effectLst/>
                <a:latin typeface="Calibri "/>
              </a:rPr>
              <a:t>Fairness: Unfair treatment when compared to other team members </a:t>
            </a:r>
          </a:p>
          <a:p>
            <a:pPr marL="171450" indent="-171450">
              <a:buFont typeface="Arial" panose="020B0604020202020204" pitchFamily="34" charset="0"/>
              <a:buChar char="•"/>
            </a:pPr>
            <a:r>
              <a:rPr lang="en-US" sz="1000" b="0" i="0" dirty="0">
                <a:solidFill>
                  <a:srgbClr val="FF0000"/>
                </a:solidFill>
                <a:effectLst/>
                <a:latin typeface="Calibri "/>
              </a:rPr>
              <a:t>Values: When a company’s values and motives do not match your own</a:t>
            </a:r>
          </a:p>
          <a:p>
            <a:pPr marL="171450" indent="-171450">
              <a:buFont typeface="Arial" panose="020B0604020202020204" pitchFamily="34" charset="0"/>
              <a:buChar char="•"/>
            </a:pPr>
            <a:endParaRPr lang="en-US" sz="1000" b="1" i="0" dirty="0">
              <a:solidFill>
                <a:srgbClr val="FF0000"/>
              </a:solidFill>
              <a:effectLst/>
              <a:latin typeface="Calibri "/>
            </a:endParaRPr>
          </a:p>
          <a:p>
            <a:pPr marL="171450" indent="-171450">
              <a:buFont typeface="Arial" panose="020B0604020202020204" pitchFamily="34" charset="0"/>
              <a:buChar char="•"/>
            </a:pPr>
            <a:r>
              <a:rPr lang="en-US" sz="1000" b="1" i="0" dirty="0">
                <a:solidFill>
                  <a:srgbClr val="FF0000"/>
                </a:solidFill>
                <a:effectLst/>
                <a:latin typeface="Calibri "/>
              </a:rPr>
              <a:t>3 out of 6 Causes of Burnout are directly related to Job Descriptions:</a:t>
            </a:r>
          </a:p>
          <a:p>
            <a:pPr marL="171450" indent="-171450">
              <a:buFont typeface="Arial" panose="020B0604020202020204" pitchFamily="34" charset="0"/>
              <a:buChar char="•"/>
            </a:pPr>
            <a:r>
              <a:rPr lang="en-US" sz="1000" b="0" i="0" dirty="0">
                <a:solidFill>
                  <a:srgbClr val="FF0000"/>
                </a:solidFill>
                <a:effectLst/>
                <a:latin typeface="Calibri "/>
              </a:rPr>
              <a:t>Workload : Can provide a clear definition of work to be done</a:t>
            </a:r>
          </a:p>
          <a:p>
            <a:pPr marL="171450" indent="-171450">
              <a:buFont typeface="Arial" panose="020B0604020202020204" pitchFamily="34" charset="0"/>
              <a:buChar char="•"/>
            </a:pPr>
            <a:r>
              <a:rPr lang="en-US" sz="1000" b="0" i="0" dirty="0">
                <a:solidFill>
                  <a:srgbClr val="FF0000"/>
                </a:solidFill>
                <a:effectLst/>
                <a:latin typeface="Calibri "/>
              </a:rPr>
              <a:t>Control: Delineates what is and is not part of the job</a:t>
            </a:r>
          </a:p>
          <a:p>
            <a:pPr marL="171450" indent="-171450">
              <a:buFont typeface="Arial" panose="020B0604020202020204" pitchFamily="34" charset="0"/>
              <a:buChar char="•"/>
            </a:pPr>
            <a:r>
              <a:rPr lang="en-US" sz="1000" b="0" i="0" dirty="0">
                <a:solidFill>
                  <a:srgbClr val="FF0000"/>
                </a:solidFill>
                <a:effectLst/>
                <a:latin typeface="Calibri "/>
              </a:rPr>
              <a:t>Reward: Defines what success looks like for the position</a:t>
            </a:r>
          </a:p>
          <a:p>
            <a:pPr marL="171450" indent="-171450">
              <a:buFont typeface="Arial" panose="020B0604020202020204" pitchFamily="34" charset="0"/>
              <a:buChar char="•"/>
            </a:pPr>
            <a:endParaRPr lang="en-US" sz="1000" b="1" i="0" dirty="0">
              <a:solidFill>
                <a:srgbClr val="FF0000"/>
              </a:solidFill>
              <a:effectLst/>
              <a:latin typeface="Roboto-Regular"/>
            </a:endParaRPr>
          </a:p>
          <a:p>
            <a:pPr marL="171450" indent="-171450">
              <a:buFont typeface="Arial" panose="020B0604020202020204" pitchFamily="34" charset="0"/>
              <a:buChar char="•"/>
            </a:pPr>
            <a:endParaRPr lang="en-US" sz="1000" b="1" i="0" dirty="0">
              <a:solidFill>
                <a:srgbClr val="FF0000"/>
              </a:solidFill>
              <a:effectLst/>
              <a:latin typeface="Roboto-Regula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62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000" dirty="0">
                <a:latin typeface="+mn-lt"/>
              </a:rPr>
              <a:t>Now let’s look at the positive side of the equation: Engagement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000" dirty="0">
              <a:latin typeface="+mn-lt"/>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000" dirty="0">
                <a:latin typeface="+mn-lt"/>
              </a:rPr>
              <a:t>Can amplify impact of manager check-ins when used as a guide.</a:t>
            </a:r>
          </a:p>
          <a:p>
            <a:pPr marL="0" indent="0">
              <a:lnSpc>
                <a:spcPct val="150000"/>
              </a:lnSpc>
              <a:spcBef>
                <a:spcPts val="0"/>
              </a:spcBef>
              <a:buNone/>
            </a:pPr>
            <a:endParaRPr lang="en-US" sz="10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601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1" dirty="0"/>
              <a:t>Job descriptions must be consistent with the actual duties and responsibilities of the job</a:t>
            </a:r>
          </a:p>
          <a:p>
            <a:pPr marL="171450" indent="-171450">
              <a:buFont typeface="Arial" panose="020B0604020202020204" pitchFamily="34" charset="0"/>
              <a:buChar char="•"/>
            </a:pPr>
            <a:r>
              <a:rPr lang="en-US" sz="1000" b="1" dirty="0"/>
              <a:t>Allow employees to view acknowledge and comment on their job description</a:t>
            </a:r>
          </a:p>
          <a:p>
            <a:pPr marL="171450" indent="-171450">
              <a:buFont typeface="Arial" panose="020B0604020202020204" pitchFamily="34" charset="0"/>
              <a:buChar char="•"/>
            </a:pPr>
            <a:r>
              <a:rPr lang="en-US" sz="1000" b="1" dirty="0"/>
              <a:t>Develop career paths to provide a guide for employee growth in your organization</a:t>
            </a:r>
          </a:p>
          <a:p>
            <a:pPr marL="171450" indent="-171450">
              <a:buFont typeface="Arial" panose="020B0604020202020204" pitchFamily="34" charset="0"/>
              <a:buChar char="•"/>
            </a:pPr>
            <a:r>
              <a:rPr lang="en-US" sz="1000" b="1" dirty="0"/>
              <a:t>Provide tools for employees to plan their careers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756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000" b="0" i="1" dirty="0"/>
          </a:p>
          <a:p>
            <a:pPr marL="171450" indent="-171450">
              <a:buFont typeface="Arial" panose="020B0604020202020204" pitchFamily="34" charset="0"/>
              <a:buChar char="•"/>
            </a:pPr>
            <a:r>
              <a:rPr lang="en-US" sz="1000" b="1" dirty="0"/>
              <a:t>The Job description is the foundational element for strategic compensation</a:t>
            </a:r>
            <a:r>
              <a:rPr lang="en-US" sz="1000" dirty="0"/>
              <a:t>.</a:t>
            </a:r>
          </a:p>
          <a:p>
            <a:pPr marL="0" indent="0">
              <a:buFont typeface="Arial" panose="020B0604020202020204" pitchFamily="34" charset="0"/>
              <a:buNone/>
            </a:pPr>
            <a:endParaRPr lang="en-US" sz="1000" dirty="0"/>
          </a:p>
          <a:p>
            <a:pPr marL="171450" lvl="0" indent="-171450">
              <a:buFont typeface="Arial" panose="020B0604020202020204" pitchFamily="34" charset="0"/>
              <a:buChar char="•"/>
            </a:pPr>
            <a:br>
              <a:rPr lang="en-US" sz="1000" b="1" dirty="0"/>
            </a:br>
            <a:r>
              <a:rPr lang="en-US" sz="1000" b="1" dirty="0"/>
              <a:t>It defines the work to be done so that you can properly:</a:t>
            </a:r>
          </a:p>
          <a:p>
            <a:pPr marL="628650" lvl="1" indent="-171450">
              <a:buFont typeface="Arial" panose="020B0604020202020204" pitchFamily="34" charset="0"/>
              <a:buChar char="•"/>
            </a:pPr>
            <a:r>
              <a:rPr lang="en-US" sz="1000" dirty="0"/>
              <a:t> create salary structures; </a:t>
            </a:r>
          </a:p>
          <a:p>
            <a:pPr marL="628650" lvl="1" indent="-171450">
              <a:buFont typeface="Arial" panose="020B0604020202020204" pitchFamily="34" charset="0"/>
              <a:buChar char="•"/>
            </a:pPr>
            <a:r>
              <a:rPr lang="en-US" sz="1000" dirty="0"/>
              <a:t>develop career ladders/architecture;</a:t>
            </a:r>
          </a:p>
          <a:p>
            <a:pPr marL="628650" lvl="1" indent="-171450">
              <a:buFont typeface="Arial" panose="020B0604020202020204" pitchFamily="34" charset="0"/>
              <a:buChar char="•"/>
            </a:pPr>
            <a:r>
              <a:rPr lang="en-US" sz="1000" dirty="0"/>
              <a:t>benchmark, grade and level jobs. </a:t>
            </a:r>
          </a:p>
          <a:p>
            <a:pPr marL="171450" lvl="0" indent="-171450">
              <a:buFont typeface="Arial" panose="020B0604020202020204" pitchFamily="34" charset="0"/>
              <a:buChar char="•"/>
            </a:pPr>
            <a:r>
              <a:rPr lang="en-US" sz="1000" b="1" dirty="0"/>
              <a:t>Understanding the work people do is also critical in market pricing</a:t>
            </a:r>
          </a:p>
          <a:p>
            <a:pPr marL="171450" lvl="0" indent="-171450">
              <a:buFont typeface="Arial" panose="020B0604020202020204" pitchFamily="34" charset="0"/>
              <a:buChar char="•"/>
            </a:pPr>
            <a:r>
              <a:rPr lang="en-US" sz="1000" b="1" dirty="0"/>
              <a:t>Guesswork doesn’t cut it – inaccurate job descriptions = inaccurate results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699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b="0" dirty="0"/>
          </a:p>
          <a:p>
            <a:pPr marL="0" indent="0">
              <a:buFont typeface="Arial" panose="020B0604020202020204" pitchFamily="34" charset="0"/>
              <a:buNone/>
            </a:pPr>
            <a:r>
              <a:rPr lang="en-US" sz="1000" b="0" dirty="0"/>
              <a:t>These steps will ensure more accurate Market Pricing</a:t>
            </a:r>
          </a:p>
          <a:p>
            <a:pPr marL="171450" indent="-171450">
              <a:buFont typeface="Arial" panose="020B0604020202020204" pitchFamily="34" charset="0"/>
              <a:buChar char="•"/>
            </a:pPr>
            <a:r>
              <a:rPr lang="en-US" sz="1000" b="1" dirty="0"/>
              <a:t>Mare sure job description are detailed, accurate, and up to date</a:t>
            </a:r>
          </a:p>
          <a:p>
            <a:pPr marL="171450" indent="-171450">
              <a:buFont typeface="Arial" panose="020B0604020202020204" pitchFamily="34" charset="0"/>
              <a:buChar char="•"/>
            </a:pPr>
            <a:r>
              <a:rPr lang="en-US" sz="1000" b="1" dirty="0"/>
              <a:t>Ensure accurate market pricing results by having job descriptions at hand </a:t>
            </a:r>
          </a:p>
          <a:p>
            <a:pPr marL="171450" indent="-171450">
              <a:buFont typeface="Arial" panose="020B0604020202020204" pitchFamily="34" charset="0"/>
              <a:buChar char="•"/>
            </a:pPr>
            <a:r>
              <a:rPr lang="en-US" sz="1000" b="1" dirty="0"/>
              <a:t>Collate job information with market pricing to help validate compensation decisions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127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rgbClr val="1D2124"/>
                </a:solidFill>
                <a:effectLst/>
                <a:latin typeface="Calibri "/>
              </a:rPr>
              <a:t>PURPOSE: INTRODUCE TEAMSCAPING.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
              </a:rPr>
              <a:t>Something we are working on for 2023.</a:t>
            </a:r>
          </a:p>
          <a:p>
            <a:r>
              <a:rPr lang="en-US" err="1">
                <a:latin typeface="Calibri "/>
              </a:rPr>
              <a:t>TeamScaping</a:t>
            </a:r>
            <a:r>
              <a:rPr lang="en-US">
                <a:latin typeface="Calibri "/>
              </a:rPr>
              <a:t> is based on 20 years of research in Teaming Science.</a:t>
            </a:r>
          </a:p>
          <a:p>
            <a:pPr>
              <a:lnSpc>
                <a:spcPct val="150000"/>
              </a:lnSpc>
              <a:spcBef>
                <a:spcPts val="0"/>
              </a:spcBef>
            </a:pPr>
            <a:endParaRPr lang="en-US" sz="1200" b="0">
              <a:latin typeface="Calibri "/>
            </a:endParaRPr>
          </a:p>
          <a:p>
            <a:pPr>
              <a:lnSpc>
                <a:spcPct val="150000"/>
              </a:lnSpc>
              <a:spcBef>
                <a:spcPts val="0"/>
              </a:spcBef>
            </a:pPr>
            <a:r>
              <a:rPr lang="en-US" sz="1200" b="0">
                <a:latin typeface="Calibri "/>
              </a:rPr>
              <a:t>Where does Retention Start?</a:t>
            </a:r>
          </a:p>
          <a:p>
            <a:pPr>
              <a:lnSpc>
                <a:spcPct val="150000"/>
              </a:lnSpc>
              <a:spcBef>
                <a:spcPts val="0"/>
              </a:spcBef>
            </a:pPr>
            <a:endParaRPr lang="en-US" sz="1200">
              <a:latin typeface="Calibri "/>
            </a:endParaRPr>
          </a:p>
          <a:p>
            <a:pPr marL="171450" indent="-171450">
              <a:lnSpc>
                <a:spcPct val="150000"/>
              </a:lnSpc>
              <a:spcBef>
                <a:spcPts val="0"/>
              </a:spcBef>
              <a:buFont typeface="Arial" panose="020B0604020202020204" pitchFamily="34" charset="0"/>
              <a:buChar char="•"/>
            </a:pPr>
            <a:r>
              <a:rPr lang="en-US" sz="1200">
                <a:latin typeface="Calibri "/>
              </a:rPr>
              <a:t>Hiring the right people</a:t>
            </a:r>
          </a:p>
          <a:p>
            <a:pPr marL="171450" indent="-171450">
              <a:lnSpc>
                <a:spcPct val="150000"/>
              </a:lnSpc>
              <a:spcBef>
                <a:spcPts val="0"/>
              </a:spcBef>
              <a:buFont typeface="Arial" panose="020B0604020202020204" pitchFamily="34" charset="0"/>
              <a:buChar char="•"/>
            </a:pPr>
            <a:r>
              <a:rPr lang="en-US" sz="1200">
                <a:latin typeface="Calibri "/>
              </a:rPr>
              <a:t>What is the right person?</a:t>
            </a:r>
          </a:p>
          <a:p>
            <a:pPr marL="171450" indent="-171450">
              <a:lnSpc>
                <a:spcPct val="150000"/>
              </a:lnSpc>
              <a:spcBef>
                <a:spcPts val="0"/>
              </a:spcBef>
              <a:buFont typeface="Arial" panose="020B0604020202020204" pitchFamily="34" charset="0"/>
              <a:buChar char="•"/>
            </a:pPr>
            <a:r>
              <a:rPr lang="en-US" sz="1200">
                <a:latin typeface="Calibri "/>
              </a:rPr>
              <a:t>The one that will be successful in the role</a:t>
            </a:r>
          </a:p>
          <a:p>
            <a:pPr marL="171450" indent="-171450">
              <a:lnSpc>
                <a:spcPct val="150000"/>
              </a:lnSpc>
              <a:spcBef>
                <a:spcPts val="0"/>
              </a:spcBef>
              <a:buFont typeface="Arial" panose="020B0604020202020204" pitchFamily="34" charset="0"/>
              <a:buChar char="•"/>
            </a:pPr>
            <a:r>
              <a:rPr lang="en-US" sz="1200" b="0">
                <a:latin typeface="Calibri "/>
              </a:rPr>
              <a:t>Where do all your new hires land in your organization?</a:t>
            </a:r>
          </a:p>
          <a:p>
            <a:endParaRPr lang="en-US">
              <a:latin typeface="Calibri "/>
            </a:endParaRPr>
          </a:p>
          <a:p>
            <a:r>
              <a:rPr lang="en-US" b="0">
                <a:latin typeface="Calibri "/>
              </a:rPr>
              <a:t>In Teams</a:t>
            </a:r>
          </a:p>
          <a:p>
            <a:pPr marL="171450" indent="-171450">
              <a:lnSpc>
                <a:spcPct val="150000"/>
              </a:lnSpc>
              <a:spcBef>
                <a:spcPts val="0"/>
              </a:spcBef>
              <a:buFont typeface="Arial" panose="020B0604020202020204" pitchFamily="34" charset="0"/>
              <a:buChar char="•"/>
            </a:pPr>
            <a:r>
              <a:rPr lang="en-US" sz="1200">
                <a:latin typeface="Calibri "/>
              </a:rPr>
              <a:t>Team dynamics are difficult to quantify</a:t>
            </a:r>
          </a:p>
          <a:p>
            <a:pPr marL="171450" indent="-171450">
              <a:lnSpc>
                <a:spcPct val="150000"/>
              </a:lnSpc>
              <a:spcBef>
                <a:spcPts val="0"/>
              </a:spcBef>
              <a:buFont typeface="Arial" panose="020B0604020202020204" pitchFamily="34" charset="0"/>
              <a:buChar char="•"/>
            </a:pPr>
            <a:r>
              <a:rPr lang="en-US" sz="1200">
                <a:latin typeface="Calibri "/>
              </a:rPr>
              <a:t>But are critically important in determining hire success</a:t>
            </a:r>
          </a:p>
          <a:p>
            <a:endParaRPr lang="en-US">
              <a:latin typeface="Calibri "/>
            </a:endParaRPr>
          </a:p>
          <a:p>
            <a:r>
              <a:rPr lang="en-US" b="1">
                <a:latin typeface="Calibri "/>
              </a:rPr>
              <a:t>Based 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003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162086d5a5f_0_2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 name="Google Shape;27;g162086d5a5f_0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dirty="0">
                <a:solidFill>
                  <a:srgbClr val="1D2124"/>
                </a:solidFill>
                <a:effectLst/>
                <a:latin typeface="Calibri "/>
              </a:rPr>
              <a:t>PURPOSE: DEFINE AND GIVE EXAMPLES OF RERECRUITING (last topic in retain)</a:t>
            </a:r>
          </a:p>
          <a:p>
            <a:pPr marL="0" indent="0">
              <a:buFont typeface="Arial" panose="020B0604020202020204" pitchFamily="34" charset="0"/>
              <a:buNone/>
            </a:pPr>
            <a:endParaRPr lang="en-US" sz="1200" b="0" i="0" dirty="0">
              <a:solidFill>
                <a:srgbClr val="1D2124"/>
              </a:solidFill>
              <a:effectLst/>
              <a:latin typeface="Calibri "/>
            </a:endParaRPr>
          </a:p>
          <a:p>
            <a:pPr marL="0" indent="0">
              <a:buFont typeface="Arial" panose="020B0604020202020204" pitchFamily="34" charset="0"/>
              <a:buNone/>
            </a:pPr>
            <a:r>
              <a:rPr lang="en-US" sz="1200" b="0" i="0" dirty="0">
                <a:solidFill>
                  <a:srgbClr val="1D2124"/>
                </a:solidFill>
                <a:effectLst/>
                <a:latin typeface="Calibri "/>
              </a:rPr>
              <a:t>Definition: Re-recruit </a:t>
            </a:r>
            <a:r>
              <a:rPr lang="en-US" sz="1200" b="0" i="1" dirty="0">
                <a:solidFill>
                  <a:srgbClr val="1D2124"/>
                </a:solidFill>
                <a:effectLst/>
                <a:latin typeface="Calibri "/>
              </a:rPr>
              <a:t>To confirm, to re-engage. To renew or restore the health, vitality, or intensity of employer-employee relationships.</a:t>
            </a:r>
            <a:endParaRPr lang="en-US" sz="1000" dirty="0">
              <a:latin typeface="Calibri "/>
            </a:endParaRPr>
          </a:p>
          <a:p>
            <a:pPr marL="171450" indent="-171450">
              <a:buFont typeface="Arial" panose="020B0604020202020204" pitchFamily="34" charset="0"/>
              <a:buChar char="•"/>
            </a:pPr>
            <a:endParaRPr lang="en-US" sz="1000" b="1" dirty="0">
              <a:latin typeface="Calibri "/>
            </a:endParaRPr>
          </a:p>
          <a:p>
            <a:pPr marL="171450" indent="-171450">
              <a:buFont typeface="Arial" panose="020B0604020202020204" pitchFamily="34" charset="0"/>
              <a:buChar char="•"/>
            </a:pPr>
            <a:r>
              <a:rPr lang="en-US" sz="1000" b="1" dirty="0">
                <a:latin typeface="Calibri "/>
              </a:rPr>
              <a:t>Consider Talent Marketplace solutions</a:t>
            </a:r>
          </a:p>
          <a:p>
            <a:pPr marL="171450" indent="-171450">
              <a:buFont typeface="Arial" panose="020B0604020202020204" pitchFamily="34" charset="0"/>
              <a:buChar char="•"/>
            </a:pPr>
            <a:r>
              <a:rPr lang="en-US" sz="1000" b="0" dirty="0">
                <a:latin typeface="Calibri "/>
              </a:rPr>
              <a:t>At HR Tech, industry leader and HR analyst, Josh Bersin said that “it is harder to find a new job at your current employer than outside of it</a:t>
            </a:r>
          </a:p>
          <a:p>
            <a:pPr marL="171450" indent="-171450">
              <a:buFont typeface="Arial" panose="020B0604020202020204" pitchFamily="34" charset="0"/>
              <a:buChar char="•"/>
            </a:pPr>
            <a:r>
              <a:rPr lang="en-US" sz="1000" b="0" dirty="0">
                <a:latin typeface="Calibri "/>
              </a:rPr>
              <a:t>It’s also more expensive to recruit, train and ensure a cultural fit with new employees than to hire within</a:t>
            </a:r>
          </a:p>
          <a:p>
            <a:pPr marL="171450" indent="-171450">
              <a:buFont typeface="Arial" panose="020B0604020202020204" pitchFamily="34" charset="0"/>
              <a:buChar char="•"/>
            </a:pPr>
            <a:r>
              <a:rPr lang="en-US" sz="1000" b="0" dirty="0">
                <a:latin typeface="Calibri "/>
              </a:rPr>
              <a:t>A talent marketplace can help strengthen the employee-employer relationships by providing opportunity and mobility.</a:t>
            </a:r>
          </a:p>
          <a:p>
            <a:pPr marL="171450" indent="-171450">
              <a:buFont typeface="Arial" panose="020B0604020202020204" pitchFamily="34" charset="0"/>
              <a:buChar char="•"/>
            </a:pPr>
            <a:r>
              <a:rPr lang="en-US" sz="1000" b="1" dirty="0">
                <a:latin typeface="Calibri "/>
              </a:rPr>
              <a:t>Provide Personalized recognition and Stretch Assignments</a:t>
            </a:r>
          </a:p>
          <a:p>
            <a:pPr marL="171450" indent="-171450">
              <a:buFont typeface="Arial" panose="020B0604020202020204" pitchFamily="34" charset="0"/>
              <a:buChar char="•"/>
            </a:pPr>
            <a:r>
              <a:rPr lang="en-US" sz="1000" b="1" dirty="0">
                <a:latin typeface="Calibri "/>
              </a:rPr>
              <a:t>Consider upskilling – employees can build their value and self-worth</a:t>
            </a:r>
          </a:p>
          <a:p>
            <a:pPr marL="171450" indent="-171450">
              <a:buFont typeface="Arial" panose="020B0604020202020204" pitchFamily="34" charset="0"/>
              <a:buChar char="•"/>
            </a:pPr>
            <a:r>
              <a:rPr lang="en-US" sz="1000" b="1" dirty="0" err="1">
                <a:latin typeface="Calibri "/>
              </a:rPr>
              <a:t>InstituteStay</a:t>
            </a:r>
            <a:r>
              <a:rPr lang="en-US" sz="1000" b="1" dirty="0">
                <a:latin typeface="Calibri "/>
              </a:rPr>
              <a:t> interviews</a:t>
            </a:r>
          </a:p>
          <a:p>
            <a:pPr marL="457200" lvl="1" indent="0">
              <a:buFont typeface="Arial" panose="020B0604020202020204" pitchFamily="34" charset="0"/>
              <a:buNone/>
            </a:pPr>
            <a:endParaRPr lang="en-US" sz="1000" b="1" dirty="0">
              <a:latin typeface="Calibri "/>
            </a:endParaRPr>
          </a:p>
          <a:p>
            <a:pPr marL="171450" lvl="0" indent="-171450">
              <a:buFont typeface="Arial" panose="020B0604020202020204" pitchFamily="34" charset="0"/>
              <a:buChar char="•"/>
            </a:pPr>
            <a:r>
              <a:rPr lang="en-US" sz="1000" dirty="0">
                <a:latin typeface="Calibri "/>
              </a:rPr>
              <a:t>Done right Job Descriptions provide:</a:t>
            </a:r>
          </a:p>
          <a:p>
            <a:pPr marL="628650" lvl="1" indent="-171450">
              <a:buFont typeface="Arial" panose="020B0604020202020204" pitchFamily="34" charset="0"/>
              <a:buChar char="•"/>
            </a:pPr>
            <a:r>
              <a:rPr lang="en-US" sz="1000" dirty="0">
                <a:latin typeface="Calibri "/>
              </a:rPr>
              <a:t>Direction for career pathing and provide employees with a clear picture of advancement opportunities</a:t>
            </a:r>
          </a:p>
          <a:p>
            <a:pPr marL="628650" lvl="1" indent="-171450">
              <a:buFont typeface="Arial" panose="020B0604020202020204" pitchFamily="34" charset="0"/>
              <a:buChar char="•"/>
            </a:pPr>
            <a:r>
              <a:rPr lang="en-US" sz="1000" i="1" dirty="0">
                <a:latin typeface="Calibri "/>
              </a:rPr>
              <a:t>For open position employees can see how their skills apply throughout the organization </a:t>
            </a:r>
          </a:p>
          <a:p>
            <a:pPr marL="628650" lvl="1" indent="-171450">
              <a:buFont typeface="Arial" panose="020B0604020202020204" pitchFamily="34" charset="0"/>
              <a:buChar char="•"/>
            </a:pPr>
            <a:endParaRPr lang="en-US" sz="1000" dirty="0">
              <a:latin typeface="Calibri "/>
            </a:endParaRPr>
          </a:p>
          <a:p>
            <a:pPr marL="628650" lvl="1" indent="-171450">
              <a:buFont typeface="Arial" panose="020B0604020202020204" pitchFamily="34" charset="0"/>
              <a:buChar char="•"/>
            </a:pP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254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000" b="1" i="1" err="1"/>
              <a:t>WT:Question</a:t>
            </a:r>
            <a:endParaRPr lang="en-US" sz="1000" b="1"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044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a:pPr>
            <a:r>
              <a:rPr kumimoji="0" lang="en-US" b="0" i="0" u="none" strike="noStrike" kern="1200" cap="none" spc="0" normalizeH="0" baseline="0" noProof="0">
                <a:ln>
                  <a:noFill/>
                </a:ln>
                <a:effectLst/>
                <a:uLnTx/>
                <a:uFillTx/>
                <a:latin typeface="Calibri "/>
                <a:cs typeface="Arial" panose="020B0604020202020204" pitchFamily="34" charset="0"/>
              </a:rPr>
              <a:t>The relationship between employer and Employee has changed due to the labor market.</a:t>
            </a:r>
          </a:p>
          <a:p>
            <a:pPr marL="0" marR="0" lvl="0" indent="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None/>
              <a:tabLst/>
              <a:defRPr/>
            </a:pPr>
            <a:r>
              <a:rPr kumimoji="0" lang="en-US" b="0" i="0" u="none" strike="noStrike" kern="1200" cap="none" spc="0" normalizeH="0" baseline="0" noProof="0">
                <a:ln>
                  <a:noFill/>
                </a:ln>
                <a:effectLst/>
                <a:uLnTx/>
                <a:uFillTx/>
                <a:latin typeface="Calibri "/>
                <a:cs typeface="Arial" panose="020B0604020202020204" pitchFamily="34" charset="0"/>
              </a:rPr>
              <a:t>What are applicants looking for.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220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During the Pandemic WFH was about surviving Business disruption.</a:t>
            </a:r>
          </a:p>
          <a:p>
            <a:r>
              <a:rPr lang="en-US" dirty="0"/>
              <a:t>Now it’s Flexibility </a:t>
            </a:r>
          </a:p>
          <a:p>
            <a:r>
              <a:rPr lang="en-US" dirty="0"/>
              <a:t>The Ability to WFH is now table stakes for many employee considering staying or looking for new job</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According to our most recent JDXpert poll – only 12% of respondents said that they predict less than 10% of formerly on-site jobs will remain remote or hybrid permanently. And 37% stated that 50% or more would remain remote or hybrid.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377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0" lvl="0" indent="0">
              <a:spcBef>
                <a:spcPts val="800"/>
              </a:spcBef>
              <a:buFont typeface="Arial" panose="020B0604020202020204" pitchFamily="34" charset="0"/>
              <a:buNone/>
            </a:pPr>
            <a:r>
              <a:rPr lang="en-US" sz="1000" b="1" dirty="0"/>
              <a:t>PURPOSE: WHAT CAN YOU DO IN TERMS OF IMPLEMENTING RW</a:t>
            </a:r>
          </a:p>
          <a:p>
            <a:pPr marL="0" lvl="0" indent="0">
              <a:spcBef>
                <a:spcPts val="800"/>
              </a:spcBef>
              <a:buFont typeface="Arial" panose="020B0604020202020204" pitchFamily="34" charset="0"/>
              <a:buNone/>
            </a:pPr>
            <a:r>
              <a:rPr lang="en-US" sz="1000" b="0" dirty="0"/>
              <a:t>Job Descriptions can;</a:t>
            </a:r>
          </a:p>
          <a:p>
            <a:pPr marL="628650" lvl="1" indent="-171450">
              <a:spcBef>
                <a:spcPts val="800"/>
              </a:spcBef>
              <a:buFont typeface="Arial" panose="020B0604020202020204" pitchFamily="34" charset="0"/>
              <a:buChar char="•"/>
            </a:pPr>
            <a:r>
              <a:rPr lang="en-US" sz="1000" b="0" dirty="0"/>
              <a:t>To keep employees focused on essential functions rather than working to satisfy perceived performance measures.</a:t>
            </a:r>
          </a:p>
          <a:p>
            <a:pPr marL="628650" lvl="1" indent="-171450">
              <a:spcBef>
                <a:spcPts val="800"/>
              </a:spcBef>
              <a:buFont typeface="Arial" panose="020B0604020202020204" pitchFamily="34" charset="0"/>
              <a:buChar char="•"/>
            </a:pPr>
            <a:r>
              <a:rPr lang="en-US" sz="1000" b="0" dirty="0"/>
              <a:t>To monitor/evaluate/motivate remote workers</a:t>
            </a:r>
          </a:p>
          <a:p>
            <a:pPr marL="628650" lvl="1" indent="-171450">
              <a:spcBef>
                <a:spcPts val="800"/>
              </a:spcBef>
              <a:buFont typeface="Arial" panose="020B0604020202020204" pitchFamily="34" charset="0"/>
              <a:buChar char="•"/>
            </a:pPr>
            <a:r>
              <a:rPr lang="en-US" sz="1000" b="0" dirty="0"/>
              <a:t>Defend against litigation (inaccurate Description of tasks or inaccurate Physical Demands and working conditions can make JDs useless in defending legal/compliance claims )</a:t>
            </a:r>
          </a:p>
          <a:p>
            <a:pPr marL="628650" lvl="1" indent="-171450">
              <a:spcBef>
                <a:spcPts val="800"/>
              </a:spcBef>
              <a:buFont typeface="Arial" panose="020B0604020202020204" pitchFamily="34" charset="0"/>
              <a:buChar char="•"/>
            </a:pPr>
            <a:r>
              <a:rPr lang="en-US" sz="1000" b="0" dirty="0"/>
              <a:t>Understand what functions can be done remotely vs what needs to be done in the office</a:t>
            </a:r>
          </a:p>
          <a:p>
            <a:pPr marL="628650" lvl="1" indent="-171450">
              <a:spcBef>
                <a:spcPts val="800"/>
              </a:spcBef>
              <a:buFont typeface="Arial" panose="020B0604020202020204" pitchFamily="34" charset="0"/>
              <a:buChar char="•"/>
            </a:pPr>
            <a:endParaRPr lang="en-US" sz="10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01 - Since WFH is growing, it’s critical that we Keep job descriptions accurate from the perspective of being performed remotely: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02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03</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910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642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0">
                <a:solidFill>
                  <a:srgbClr val="3A3B41"/>
                </a:solidFill>
                <a:effectLst/>
                <a:latin typeface="Calibri "/>
              </a:rPr>
              <a:t>PURPOSE: WHAT IS PAY TRANSPARENCY AND WHY IS IT IMPOTANT</a:t>
            </a:r>
            <a:r>
              <a:rPr lang="en-US" sz="1000" b="0" i="0">
                <a:solidFill>
                  <a:srgbClr val="3A3B41"/>
                </a:solidFill>
                <a:effectLst/>
                <a:latin typeface="Calibri "/>
              </a:rPr>
              <a:t> </a:t>
            </a:r>
          </a:p>
          <a:p>
            <a:r>
              <a:rPr lang="en-US" sz="1000" b="0" i="0">
                <a:solidFill>
                  <a:srgbClr val="3A3B41"/>
                </a:solidFill>
                <a:effectLst/>
                <a:latin typeface="Calibri "/>
              </a:rPr>
              <a:t>Pay Equity involves paying people equitably who do substantially similar work regardless of Gender, Race, ethic background, age or disabilities</a:t>
            </a:r>
          </a:p>
          <a:p>
            <a:r>
              <a:rPr lang="en-US" sz="1000" b="1" i="0">
                <a:solidFill>
                  <a:srgbClr val="3A3B41"/>
                </a:solidFill>
                <a:effectLst/>
                <a:latin typeface="Calibri "/>
              </a:rPr>
              <a:t>Pay transparency refers to companies being open about the compensation provided for current and prospective employees, as a step toward pay equity</a:t>
            </a:r>
          </a:p>
          <a:p>
            <a:r>
              <a:rPr lang="en-US" sz="1000" b="1" i="0">
                <a:solidFill>
                  <a:srgbClr val="3A3B41"/>
                </a:solidFill>
                <a:effectLst/>
                <a:latin typeface="Calibri "/>
              </a:rPr>
              <a:t>It’s important because more and more states are requiring Salary Ranges on Job Postings:</a:t>
            </a:r>
          </a:p>
          <a:p>
            <a:pPr marL="171450" indent="-171450">
              <a:buFont typeface="Arial" panose="020B0604020202020204" pitchFamily="34" charset="0"/>
              <a:buChar char="•"/>
            </a:pPr>
            <a:r>
              <a:rPr lang="en-US" sz="1000" b="0" i="0">
                <a:solidFill>
                  <a:srgbClr val="333333"/>
                </a:solidFill>
                <a:effectLst/>
                <a:latin typeface="Calibri "/>
              </a:rPr>
              <a:t>Colorado, Connecticut, Maryland, Nevada, Rhode Island, Washington, New York and California. </a:t>
            </a:r>
            <a:endParaRPr lang="en-US" sz="1000" b="0" i="0">
              <a:solidFill>
                <a:srgbClr val="3A3B41"/>
              </a:solidFill>
              <a:effectLst/>
              <a:latin typeface="Calibri "/>
            </a:endParaRPr>
          </a:p>
          <a:p>
            <a:pPr marL="171450" indent="-171450">
              <a:buFont typeface="Arial" panose="020B0604020202020204" pitchFamily="34" charset="0"/>
              <a:buChar char="•"/>
            </a:pPr>
            <a:r>
              <a:rPr lang="en-US" sz="1000" b="0" i="0">
                <a:solidFill>
                  <a:srgbClr val="3A3B41"/>
                </a:solidFill>
                <a:effectLst/>
                <a:latin typeface="Calibri "/>
              </a:rPr>
              <a:t>even for very small companies.</a:t>
            </a:r>
            <a:r>
              <a:rPr lang="en-US" sz="1000" b="1" i="0">
                <a:solidFill>
                  <a:srgbClr val="3A3B41"/>
                </a:solidFill>
                <a:effectLst/>
                <a:latin typeface="Calibri "/>
              </a:rPr>
              <a:t> </a:t>
            </a:r>
          </a:p>
          <a:p>
            <a:pPr marL="171450" indent="-171450">
              <a:buFont typeface="Arial" panose="020B0604020202020204" pitchFamily="34" charset="0"/>
              <a:buChar char="•"/>
            </a:pPr>
            <a:r>
              <a:rPr lang="en-US" sz="1000" b="0" i="0">
                <a:solidFill>
                  <a:srgbClr val="3A3B41"/>
                </a:solidFill>
                <a:effectLst/>
                <a:latin typeface="Calibri "/>
              </a:rPr>
              <a:t>Requiring good faith ranges Will become the norm if it hasn’t already</a:t>
            </a:r>
          </a:p>
          <a:p>
            <a:pPr marL="0" indent="0">
              <a:buFont typeface="Arial" panose="020B0604020202020204" pitchFamily="34" charset="0"/>
              <a:buNone/>
            </a:pPr>
            <a:r>
              <a:rPr lang="en-US" sz="1000" b="1" i="0">
                <a:solidFill>
                  <a:srgbClr val="3A3B41"/>
                </a:solidFill>
                <a:effectLst/>
                <a:latin typeface="Calibri "/>
              </a:rPr>
              <a:t>What’s the relation PT/PE</a:t>
            </a:r>
          </a:p>
          <a:p>
            <a:pPr marL="171450" indent="-171450" algn="l">
              <a:buFont typeface="Arial" panose="020B0604020202020204" pitchFamily="34" charset="0"/>
              <a:buChar char="•"/>
            </a:pPr>
            <a:r>
              <a:rPr lang="en-US" sz="1000" b="0" i="0">
                <a:solidFill>
                  <a:srgbClr val="3A3B41"/>
                </a:solidFill>
                <a:effectLst/>
                <a:latin typeface="Calibri "/>
              </a:rPr>
              <a:t>PT make it hard to hide PE issues</a:t>
            </a:r>
          </a:p>
          <a:p>
            <a:pPr marL="171450" indent="-171450" algn="l">
              <a:buFont typeface="Arial" panose="020B0604020202020204" pitchFamily="34" charset="0"/>
              <a:buChar char="•"/>
            </a:pPr>
            <a:r>
              <a:rPr lang="en-US" sz="1000" b="0" i="0">
                <a:solidFill>
                  <a:srgbClr val="3A3B41"/>
                </a:solidFill>
                <a:effectLst/>
                <a:latin typeface="Calibri "/>
              </a:rPr>
              <a:t>Increasing awareness of bias and pay inequities.</a:t>
            </a:r>
          </a:p>
          <a:p>
            <a:pPr marL="0" indent="0" algn="l">
              <a:buFont typeface="Arial" panose="020B0604020202020204" pitchFamily="34" charset="0"/>
              <a:buNone/>
            </a:pPr>
            <a:r>
              <a:rPr lang="en-US" sz="1000" b="1" i="0">
                <a:solidFill>
                  <a:srgbClr val="3A3B41"/>
                </a:solidFill>
                <a:effectLst/>
                <a:latin typeface="Calibri "/>
              </a:rPr>
              <a:t>Posting ranges that are out of line with what you’re paying current employees will cause Issues</a:t>
            </a:r>
          </a:p>
          <a:p>
            <a:pPr marL="0" indent="0" algn="l">
              <a:buFont typeface="Arial" panose="020B0604020202020204" pitchFamily="34" charset="0"/>
              <a:buNone/>
            </a:pPr>
            <a:r>
              <a:rPr lang="en-US" sz="1000" b="1" i="0">
                <a:solidFill>
                  <a:srgbClr val="3A3B41"/>
                </a:solidFill>
                <a:effectLst/>
                <a:latin typeface="Calibri "/>
              </a:rPr>
              <a:t>How do you handle Posting a job if you’re paying differently in different locales:</a:t>
            </a:r>
          </a:p>
          <a:p>
            <a:pPr marL="228600" indent="-228600" algn="l">
              <a:buFont typeface="Arial" panose="020B0604020202020204" pitchFamily="34" charset="0"/>
              <a:buChar char="•"/>
            </a:pPr>
            <a:r>
              <a:rPr lang="en-US" sz="1000" b="0" i="0">
                <a:solidFill>
                  <a:srgbClr val="3A3B41"/>
                </a:solidFill>
                <a:effectLst/>
                <a:latin typeface="Calibri "/>
              </a:rPr>
              <a:t>Some large platforms will flag the same role posted multiple times</a:t>
            </a:r>
          </a:p>
          <a:p>
            <a:pPr marL="228600" indent="-228600" algn="l">
              <a:buFont typeface="Arial" panose="020B0604020202020204" pitchFamily="34" charset="0"/>
              <a:buChar char="•"/>
            </a:pPr>
            <a:r>
              <a:rPr lang="en-US" sz="1000" b="0" i="0">
                <a:solidFill>
                  <a:srgbClr val="3A3B41"/>
                </a:solidFill>
                <a:effectLst/>
                <a:latin typeface="Calibri "/>
              </a:rPr>
              <a:t>Post a table of locales and ranges</a:t>
            </a:r>
          </a:p>
          <a:p>
            <a:pPr marL="228600" indent="-228600" algn="l">
              <a:buFont typeface="Arial" panose="020B0604020202020204" pitchFamily="34" charset="0"/>
              <a:buChar char="•"/>
            </a:pPr>
            <a:r>
              <a:rPr lang="en-US" sz="1000" b="0" i="0">
                <a:solidFill>
                  <a:srgbClr val="3A3B41"/>
                </a:solidFill>
                <a:effectLst/>
                <a:latin typeface="Calibri "/>
              </a:rPr>
              <a:t>Move to National Range – Supported by WFH</a:t>
            </a:r>
          </a:p>
          <a:p>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780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dirty="0"/>
              <a:t>Job descriptions play an important role in showing career growth opportunities because there are a prerequisite for Career Ladders. and career pathing as well as methodologies like Job Architecture that enable them..</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130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Tuning Fork – (Resulting from Job Architecture) Illustrates Career opportunities across Career Streams in  your organization providing more career options for 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725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a:t>PURPOSE: WHY IS JOB ARCHITECTURE IMPORTANT</a:t>
            </a:r>
          </a:p>
          <a:p>
            <a:r>
              <a:rPr lang="en-US" sz="1000" b="0"/>
              <a:t>We talk about Career pathing as if all we have to do is provide a view into our Job Catalog. </a:t>
            </a:r>
          </a:p>
          <a:p>
            <a:r>
              <a:rPr lang="en-US" sz="1000" b="0"/>
              <a:t>But there is way more to it</a:t>
            </a:r>
          </a:p>
          <a:p>
            <a:r>
              <a:rPr lang="en-US" sz="1000" b="1"/>
              <a:t>Job Architecture methodologies and projects enables you to define coherent career progressions including skills and competencies and provides</a:t>
            </a:r>
          </a:p>
          <a:p>
            <a:r>
              <a:rPr lang="en-US"/>
              <a:t>-</a:t>
            </a:r>
          </a:p>
          <a:p>
            <a:r>
              <a:rPr lang="en-US"/>
              <a:t>-</a:t>
            </a:r>
          </a:p>
          <a:p>
            <a:r>
              <a:rPr lang="en-US"/>
              <a:t>-</a:t>
            </a:r>
          </a:p>
          <a:p>
            <a:r>
              <a:rPr lang="en-US"/>
              <a:t>-</a:t>
            </a:r>
          </a:p>
          <a:p>
            <a:r>
              <a:rPr lang="en-US"/>
              <a:t>-For M&amp;A Job architecture is key component in allowing you to take a top down approach to coherently describe the new combined organization you’re creating.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49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b="0" i="0" dirty="0">
              <a:solidFill>
                <a:srgbClr val="020101"/>
              </a:solidFill>
              <a:effectLst/>
              <a:latin typeface="+mn-lt"/>
            </a:endParaRPr>
          </a:p>
          <a:p>
            <a:pPr marL="0" indent="0">
              <a:buFont typeface="Arial" panose="020B0604020202020204" pitchFamily="34" charset="0"/>
              <a:buNone/>
            </a:pPr>
            <a:r>
              <a:rPr lang="en-US" sz="1000" b="1" i="0" dirty="0">
                <a:solidFill>
                  <a:srgbClr val="020101"/>
                </a:solidFill>
                <a:effectLst/>
                <a:latin typeface="+mn-lt"/>
              </a:rPr>
              <a:t>PURPOSE: RECESION OR NOT RECESSION – THAT IS THE QUESTION</a:t>
            </a:r>
          </a:p>
          <a:p>
            <a:r>
              <a:rPr lang="en-US" sz="1000" b="0" i="0" dirty="0">
                <a:solidFill>
                  <a:srgbClr val="4D5156"/>
                </a:solidFill>
                <a:effectLst/>
                <a:latin typeface="+mn-lt"/>
              </a:rPr>
              <a:t>Slide title</a:t>
            </a:r>
            <a:endParaRPr lang="en-US" sz="1000" b="0" i="0" dirty="0">
              <a:solidFill>
                <a:srgbClr val="4D5156"/>
              </a:solidFill>
              <a:effectLst/>
              <a:latin typeface="+mn-lt"/>
              <a:ea typeface="Roboto"/>
              <a:cs typeface="Roboto"/>
            </a:endParaRPr>
          </a:p>
          <a:p>
            <a:endParaRPr lang="en-US" sz="1000" b="0" i="0" dirty="0">
              <a:solidFill>
                <a:srgbClr val="4D5156"/>
              </a:solidFill>
              <a:effectLst/>
              <a:latin typeface="+mn-lt"/>
            </a:endParaRPr>
          </a:p>
          <a:p>
            <a:r>
              <a:rPr lang="en-US" sz="1000" b="0" i="0" dirty="0">
                <a:solidFill>
                  <a:srgbClr val="4D5156"/>
                </a:solidFill>
                <a:effectLst/>
                <a:latin typeface="+mn-lt"/>
              </a:rPr>
              <a:t>A Recession is </a:t>
            </a:r>
            <a:r>
              <a:rPr lang="en-US" sz="1000" b="0" i="0" dirty="0">
                <a:solidFill>
                  <a:srgbClr val="5F6368"/>
                </a:solidFill>
                <a:effectLst/>
                <a:latin typeface="+mn-lt"/>
              </a:rPr>
              <a:t>often defined as two consecutive quarters of economic contraction which includes a </a:t>
            </a:r>
            <a:r>
              <a:rPr lang="en-US" sz="1000" b="0" dirty="0">
                <a:latin typeface="+mn-lt"/>
              </a:rPr>
              <a:t>significant, prolonged decline in </a:t>
            </a:r>
            <a:endParaRPr lang="en-US" sz="1000" b="0" dirty="0">
              <a:latin typeface="+mn-lt"/>
              <a:cs typeface="Calibri"/>
            </a:endParaRPr>
          </a:p>
          <a:p>
            <a:pPr marL="171450" indent="-171450">
              <a:buFont typeface="Arial" panose="020B0604020202020204" pitchFamily="34" charset="0"/>
              <a:buChar char="•"/>
            </a:pPr>
            <a:r>
              <a:rPr lang="en-US" sz="1000" b="0" dirty="0">
                <a:latin typeface="+mn-lt"/>
              </a:rPr>
              <a:t>GDP</a:t>
            </a:r>
            <a:endParaRPr lang="en-US" sz="1000" b="0" dirty="0">
              <a:latin typeface="+mn-lt"/>
              <a:cs typeface="Calibri"/>
            </a:endParaRPr>
          </a:p>
          <a:p>
            <a:pPr marL="171450" indent="-171450">
              <a:buFont typeface="Arial" panose="020B0604020202020204" pitchFamily="34" charset="0"/>
              <a:buChar char="•"/>
            </a:pPr>
            <a:r>
              <a:rPr lang="en-US" sz="1000" b="0" dirty="0">
                <a:latin typeface="+mn-lt"/>
              </a:rPr>
              <a:t>Employment</a:t>
            </a:r>
            <a:endParaRPr lang="en-US" sz="1000" b="0" dirty="0">
              <a:latin typeface="+mn-lt"/>
              <a:cs typeface="Calibri"/>
            </a:endParaRPr>
          </a:p>
          <a:p>
            <a:pPr marL="171450" indent="-171450">
              <a:buFont typeface="Arial" panose="020B0604020202020204" pitchFamily="34" charset="0"/>
              <a:buChar char="•"/>
            </a:pPr>
            <a:r>
              <a:rPr lang="en-US" sz="1000" b="0" dirty="0">
                <a:latin typeface="+mn-lt"/>
              </a:rPr>
              <a:t>Consumer spending.</a:t>
            </a:r>
            <a:endParaRPr lang="en-US" sz="1000" b="0" dirty="0">
              <a:latin typeface="+mn-lt"/>
              <a:cs typeface="Calibri"/>
            </a:endParaRPr>
          </a:p>
          <a:p>
            <a:endParaRPr lang="en-US" sz="1000" b="0" dirty="0">
              <a:latin typeface="+mn-lt"/>
            </a:endParaRPr>
          </a:p>
          <a:p>
            <a:endParaRPr lang="en-US" sz="1000" b="0" dirty="0">
              <a:latin typeface="+mn-lt"/>
            </a:endParaRPr>
          </a:p>
          <a:p>
            <a:r>
              <a:rPr lang="en-US" sz="1000" b="0" dirty="0">
                <a:latin typeface="+mn-lt"/>
              </a:rPr>
              <a:t>Lighter wallets due to Inflation but Recession?. Consider</a:t>
            </a:r>
            <a:endParaRPr lang="en-US" sz="1000" b="0" dirty="0">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171717"/>
                </a:solidFill>
                <a:effectLst/>
                <a:latin typeface="+mn-lt"/>
              </a:rPr>
              <a:t>Gross domestic product rose 2.7% in the 4th quarter of 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171717"/>
                </a:solidFill>
                <a:effectLst/>
                <a:latin typeface="+mn-lt"/>
              </a:rPr>
              <a:t>Congressional Budget Office projects </a:t>
            </a:r>
            <a:r>
              <a:rPr lang="en-US" sz="1000" b="0" i="0" dirty="0">
                <a:solidFill>
                  <a:srgbClr val="333333"/>
                </a:solidFill>
                <a:effectLst/>
                <a:latin typeface="+mn-lt"/>
              </a:rPr>
              <a:t>2023-2028, real GDP to grow by about 1.7 percent each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333333"/>
                </a:solidFill>
                <a:effectLst/>
                <a:latin typeface="+mn-lt"/>
              </a:rPr>
              <a:t>Unemployment is at a 50 year low at  3.4%, lower than before the pandemic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333333"/>
                </a:solidFill>
                <a:effectLst/>
                <a:latin typeface="+mn-lt"/>
              </a:rPr>
              <a:t>And consumer spending (Personal Consumption Expenditures (PCE) was down only 0.2% in December. Don’t want to see a decline but was: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333333"/>
                </a:solidFill>
                <a:effectLst/>
                <a:latin typeface="+mn-lt"/>
              </a:rPr>
              <a:t>Impacted by the rising cost of food, utilities and other commodities,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333333"/>
                </a:solidFill>
                <a:effectLst/>
                <a:latin typeface="+mn-lt"/>
              </a:rPr>
              <a:t>But </a:t>
            </a:r>
            <a:r>
              <a:rPr lang="en-US" sz="1000" b="0" i="0" dirty="0">
                <a:solidFill>
                  <a:srgbClr val="404040"/>
                </a:solidFill>
                <a:effectLst/>
                <a:latin typeface="+mn-lt"/>
              </a:rPr>
              <a:t>Spending underpinned by the solid wage growth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dirty="0">
                <a:solidFill>
                  <a:srgbClr val="404040"/>
                </a:solidFill>
                <a:effectLst/>
                <a:latin typeface="+mn-lt"/>
              </a:rPr>
              <a:t>And Personal income increased 0.1% in January compared to December 2022 and Personal Savings was 4.7% in January, compared to 4.5% in December</a:t>
            </a:r>
            <a:endParaRPr lang="en-US" sz="1000" b="0" i="0" dirty="0">
              <a:solidFill>
                <a:srgbClr val="333333"/>
              </a:solidFill>
              <a:effectLst/>
              <a:latin typeface="+mn-lt"/>
            </a:endParaRPr>
          </a:p>
          <a:p>
            <a:endParaRPr lang="en-US" sz="1000" b="0" i="0" dirty="0">
              <a:solidFill>
                <a:srgbClr val="333333"/>
              </a:solidFill>
              <a:effectLst/>
              <a:latin typeface="+mn-lt"/>
            </a:endParaRPr>
          </a:p>
          <a:p>
            <a:r>
              <a:rPr lang="en-US" sz="1000" b="0" i="0" dirty="0">
                <a:solidFill>
                  <a:srgbClr val="333333"/>
                </a:solidFill>
                <a:effectLst/>
                <a:latin typeface="+mn-lt"/>
              </a:rPr>
              <a:t>PCE decline is an actual recession indicator but overall </a:t>
            </a:r>
          </a:p>
          <a:p>
            <a:r>
              <a:rPr lang="en-US" sz="1000" b="0" i="0" dirty="0">
                <a:solidFill>
                  <a:srgbClr val="333333"/>
                </a:solidFill>
                <a:effectLst/>
                <a:latin typeface="+mn-lt"/>
              </a:rPr>
              <a:t>Are we in for more of an </a:t>
            </a:r>
            <a:r>
              <a:rPr lang="en-US" sz="1000" dirty="0">
                <a:latin typeface="+mn-lt"/>
              </a:rPr>
              <a:t>Emotional or Self-inflicted  recession than a real recession?</a:t>
            </a:r>
            <a:br>
              <a:rPr lang="en-US" sz="1000" dirty="0">
                <a:latin typeface="+mn-lt"/>
              </a:rPr>
            </a:br>
            <a:br>
              <a:rPr lang="en-US" sz="1000" dirty="0">
                <a:latin typeface="+mn-lt"/>
              </a:rPr>
            </a:br>
            <a:r>
              <a:rPr lang="en-US" sz="1000" dirty="0">
                <a:latin typeface="+mn-lt"/>
              </a:rPr>
              <a:t>S</a:t>
            </a:r>
            <a:r>
              <a:rPr lang="en-US" sz="1000" b="0" i="0" dirty="0">
                <a:solidFill>
                  <a:srgbClr val="020101"/>
                </a:solidFill>
                <a:effectLst/>
                <a:latin typeface="+mn-lt"/>
              </a:rPr>
              <a:t>pooking business leaders with over 90% of mid-market CEOs saying they are concerned about a recession</a:t>
            </a:r>
          </a:p>
          <a:p>
            <a:r>
              <a:rPr lang="en-US" sz="1000" b="0" i="0" dirty="0">
                <a:solidFill>
                  <a:srgbClr val="020101"/>
                </a:solidFill>
                <a:effectLst/>
                <a:latin typeface="+mn-lt"/>
              </a:rPr>
              <a:t>And 25%  have begun layoffs or plan to</a:t>
            </a:r>
          </a:p>
          <a:p>
            <a:endParaRPr lang="en-US" sz="1000" b="0" i="0" dirty="0">
              <a:solidFill>
                <a:srgbClr val="020101"/>
              </a:solidFill>
              <a:effectLst/>
              <a:latin typeface="+mn-lt"/>
            </a:endParaRPr>
          </a:p>
          <a:p>
            <a:pPr marL="0" indent="0">
              <a:buFont typeface="Arial" panose="020B0604020202020204" pitchFamily="34" charset="0"/>
              <a:buNone/>
            </a:pPr>
            <a:r>
              <a:rPr lang="en-US" sz="1000" b="0" i="1" dirty="0">
                <a:solidFill>
                  <a:srgbClr val="020101"/>
                </a:solidFill>
                <a:effectLst/>
                <a:latin typeface="+mn-lt"/>
              </a:rPr>
              <a:t>This is one of the rare cases where perception may be causing reality</a:t>
            </a:r>
            <a:r>
              <a:rPr lang="en-US" sz="1000" b="0" i="0" dirty="0">
                <a:solidFill>
                  <a:srgbClr val="020101"/>
                </a:solidFill>
                <a:effectLst/>
                <a:latin typeface="+mn-lt"/>
              </a:rPr>
              <a:t>.</a:t>
            </a:r>
          </a:p>
          <a:p>
            <a:pPr marL="0" indent="0">
              <a:buFont typeface="Arial" panose="020B0604020202020204" pitchFamily="34" charset="0"/>
              <a:buNone/>
            </a:pPr>
            <a:endParaRPr lang="en-US" sz="1000" b="0" i="0" dirty="0">
              <a:solidFill>
                <a:srgbClr val="020101"/>
              </a:solidFill>
              <a:effectLst/>
              <a:latin typeface="+mn-lt"/>
            </a:endParaRPr>
          </a:p>
          <a:p>
            <a:pPr marL="0" indent="0">
              <a:buFont typeface="Arial" panose="020B0604020202020204" pitchFamily="34" charset="0"/>
              <a:buNone/>
            </a:pPr>
            <a:endParaRPr lang="en-US" sz="1000" b="0" i="0" dirty="0">
              <a:solidFill>
                <a:srgbClr val="020101"/>
              </a:solidFill>
              <a:effectLst/>
              <a:latin typeface="+mn-lt"/>
            </a:endParaRPr>
          </a:p>
          <a:p>
            <a:pPr marL="0" indent="0">
              <a:buFont typeface="Arial" panose="020B0604020202020204" pitchFamily="34" charset="0"/>
              <a:buNone/>
            </a:pPr>
            <a:endParaRPr lang="en-US" sz="1000" b="0" i="0" dirty="0">
              <a:solidFill>
                <a:srgbClr val="020101"/>
              </a:solidFill>
              <a:effectLst/>
              <a:latin typeface="+mn-lt"/>
            </a:endParaRPr>
          </a:p>
          <a:p>
            <a:pPr marL="0" indent="0">
              <a:buFont typeface="Arial" panose="020B0604020202020204" pitchFamily="34" charset="0"/>
              <a:buNone/>
            </a:pPr>
            <a:endParaRPr lang="en-US" sz="1000" b="0" i="0" dirty="0">
              <a:solidFill>
                <a:srgbClr val="020101"/>
              </a:solidFill>
              <a:effectLst/>
              <a:latin typeface="+mn-lt"/>
            </a:endParaRPr>
          </a:p>
          <a:p>
            <a:pPr marL="0" indent="0">
              <a:buFont typeface="Arial" panose="020B0604020202020204" pitchFamily="34" charset="0"/>
              <a:buNone/>
            </a:pPr>
            <a:endParaRPr lang="en-US" sz="1000" b="0" i="0" dirty="0">
              <a:solidFill>
                <a:srgbClr val="020101"/>
              </a:solidFill>
              <a:effectLst/>
              <a:latin typeface="+mn-lt"/>
            </a:endParaRPr>
          </a:p>
          <a:p>
            <a:pPr marL="0" indent="0">
              <a:buFont typeface="Arial" panose="020B0604020202020204" pitchFamily="34" charset="0"/>
              <a:buNone/>
            </a:pPr>
            <a:endParaRPr lang="en-US" sz="1000" b="0" i="0" dirty="0">
              <a:solidFill>
                <a:srgbClr val="020101"/>
              </a:solidFill>
              <a:effectLst/>
              <a:latin typeface="+mn-lt"/>
            </a:endParaRPr>
          </a:p>
          <a:p>
            <a:pPr marL="0" indent="0">
              <a:buFont typeface="Arial" panose="020B0604020202020204" pitchFamily="34" charset="0"/>
              <a:buNone/>
            </a:pPr>
            <a:endParaRPr lang="en-US" sz="1000" b="0" i="0" dirty="0">
              <a:solidFill>
                <a:srgbClr val="020101"/>
              </a:solidFill>
              <a:effectLst/>
              <a:latin typeface="+mn-lt"/>
            </a:endParaRPr>
          </a:p>
          <a:p>
            <a:pPr marL="0" indent="0">
              <a:buFont typeface="Arial" panose="020B0604020202020204" pitchFamily="34" charset="0"/>
              <a:buNone/>
            </a:pPr>
            <a:r>
              <a:rPr lang="en-US" sz="1000" b="0" i="0" dirty="0">
                <a:solidFill>
                  <a:srgbClr val="020101"/>
                </a:solidFill>
                <a:effectLst/>
                <a:latin typeface="+mn-lt"/>
              </a:rPr>
              <a:t>===============================================================================================================</a:t>
            </a:r>
          </a:p>
          <a:p>
            <a:pPr marL="0" indent="0">
              <a:buFont typeface="Arial" panose="020B0604020202020204" pitchFamily="34" charset="0"/>
              <a:buNone/>
            </a:pPr>
            <a:r>
              <a:rPr lang="en-US" sz="1000" b="0" i="0" dirty="0">
                <a:solidFill>
                  <a:srgbClr val="020101"/>
                </a:solidFill>
                <a:effectLst/>
                <a:latin typeface="+mn-lt"/>
              </a:rPr>
              <a:t>We are living through a very interesting time in history. We’ve come through a global pandemic and experienced an unprecedented advances in digital transformation, </a:t>
            </a:r>
          </a:p>
          <a:p>
            <a:pPr marL="0" indent="0">
              <a:buFont typeface="Arial" panose="020B0604020202020204" pitchFamily="34" charset="0"/>
              <a:buNone/>
            </a:pPr>
            <a:r>
              <a:rPr lang="en-US" sz="1000" b="0" i="0" dirty="0">
                <a:solidFill>
                  <a:srgbClr val="020101"/>
                </a:solidFill>
                <a:effectLst/>
                <a:latin typeface="+mn-lt"/>
              </a:rPr>
              <a:t>However, economists are predicting 2023 to be a year of continued economic hardship</a:t>
            </a:r>
            <a:endParaRPr lang="en-US" sz="1000" dirty="0">
              <a:latin typeface="+mn-lt"/>
            </a:endParaRPr>
          </a:p>
          <a:p>
            <a:endParaRPr lang="en-US" sz="1000" dirty="0">
              <a:latin typeface="+mn-lt"/>
            </a:endParaRPr>
          </a:p>
          <a:p>
            <a:r>
              <a:rPr lang="en-US" sz="1000" dirty="0">
                <a:latin typeface="+mn-lt"/>
              </a:rPr>
              <a:t>Are we really heading towards a recession? </a:t>
            </a:r>
            <a:endParaRPr lang="en-US" sz="1000" dirty="0">
              <a:latin typeface="+mn-lt"/>
              <a:cs typeface="Calibri"/>
            </a:endParaRPr>
          </a:p>
          <a:p>
            <a:endParaRPr lang="en-US" sz="1000" b="0" i="0" dirty="0">
              <a:solidFill>
                <a:srgbClr val="4D5156"/>
              </a:solidFill>
              <a:effectLst/>
              <a:latin typeface="+mn-lt"/>
            </a:endParaRPr>
          </a:p>
          <a:p>
            <a:r>
              <a:rPr lang="en-US" sz="1000" b="1" i="0" dirty="0">
                <a:solidFill>
                  <a:srgbClr val="4D5156"/>
                </a:solidFill>
                <a:effectLst/>
                <a:latin typeface="+mn-lt"/>
              </a:rPr>
              <a:t>A Recession is </a:t>
            </a:r>
            <a:r>
              <a:rPr lang="en-US" sz="1000" b="1" i="0" dirty="0">
                <a:solidFill>
                  <a:srgbClr val="5F6368"/>
                </a:solidFill>
                <a:effectLst/>
                <a:latin typeface="+mn-lt"/>
              </a:rPr>
              <a:t>often defined as two consecutive quarters of economic contraction which includes a </a:t>
            </a:r>
            <a:r>
              <a:rPr lang="en-US" sz="1000" b="1" dirty="0">
                <a:latin typeface="+mn-lt"/>
              </a:rPr>
              <a:t>significant, prolonged decline in </a:t>
            </a:r>
            <a:endParaRPr lang="en-US" sz="1000" b="1" dirty="0">
              <a:latin typeface="+mn-lt"/>
              <a:cs typeface="Calibri"/>
            </a:endParaRPr>
          </a:p>
          <a:p>
            <a:pPr marL="171450" indent="-171450">
              <a:buFont typeface="Arial" panose="020B0604020202020204" pitchFamily="34" charset="0"/>
              <a:buChar char="•"/>
            </a:pPr>
            <a:r>
              <a:rPr lang="en-US" sz="1000" b="1" dirty="0">
                <a:latin typeface="+mn-lt"/>
              </a:rPr>
              <a:t>GDP</a:t>
            </a:r>
            <a:endParaRPr lang="en-US" sz="1000" b="1" dirty="0">
              <a:latin typeface="+mn-lt"/>
              <a:cs typeface="Calibri"/>
            </a:endParaRPr>
          </a:p>
          <a:p>
            <a:pPr marL="171450" indent="-171450">
              <a:buFont typeface="Arial" panose="020B0604020202020204" pitchFamily="34" charset="0"/>
              <a:buChar char="•"/>
            </a:pPr>
            <a:r>
              <a:rPr lang="en-US" sz="1000" b="1" dirty="0">
                <a:latin typeface="+mn-lt"/>
              </a:rPr>
              <a:t>Employment</a:t>
            </a:r>
            <a:endParaRPr lang="en-US" sz="1000" b="1" dirty="0">
              <a:latin typeface="+mn-lt"/>
              <a:cs typeface="Calibri"/>
            </a:endParaRPr>
          </a:p>
          <a:p>
            <a:pPr marL="171450" indent="-171450">
              <a:buFont typeface="Arial" panose="020B0604020202020204" pitchFamily="34" charset="0"/>
              <a:buChar char="•"/>
            </a:pPr>
            <a:r>
              <a:rPr lang="en-US" sz="1000" b="1" dirty="0">
                <a:latin typeface="+mn-lt"/>
              </a:rPr>
              <a:t>Consumer spending.</a:t>
            </a:r>
            <a:endParaRPr lang="en-US" sz="1000" b="1" dirty="0">
              <a:latin typeface="+mn-lt"/>
              <a:cs typeface="Calibri"/>
            </a:endParaRPr>
          </a:p>
          <a:p>
            <a:endParaRPr lang="en-US" sz="1000" dirty="0">
              <a:latin typeface="+mn-lt"/>
            </a:endParaRPr>
          </a:p>
          <a:p>
            <a:r>
              <a:rPr lang="en-US" sz="1000" b="1" dirty="0">
                <a:latin typeface="+mn-lt"/>
              </a:rPr>
              <a:t>Though all of our wallets are seemingly </a:t>
            </a:r>
            <a:r>
              <a:rPr lang="en-US" sz="1000" b="1" dirty="0"/>
              <a:t>lighter</a:t>
            </a:r>
            <a:r>
              <a:rPr lang="en-US" sz="1000" b="1" dirty="0">
                <a:latin typeface="+mn-lt"/>
              </a:rPr>
              <a:t>, the numbers that indicate a true recession are not adding up to that conclusion</a:t>
            </a:r>
            <a:r>
              <a:rPr lang="en-US" sz="1000" dirty="0">
                <a:latin typeface="+mn-lt"/>
              </a:rPr>
              <a:t>.</a:t>
            </a:r>
            <a:endParaRPr lang="en-US" sz="1000" dirty="0">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1" i="0" dirty="0">
                <a:solidFill>
                  <a:srgbClr val="171717"/>
                </a:solidFill>
                <a:effectLst/>
                <a:latin typeface="+mn-lt"/>
              </a:rPr>
              <a:t>Gross domestic product rose 2.6% in the third quarter of 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171717"/>
                </a:solidFill>
              </a:rPr>
              <a:t>With</a:t>
            </a:r>
            <a:r>
              <a:rPr lang="en-US" sz="1000" b="0" i="0" dirty="0">
                <a:solidFill>
                  <a:srgbClr val="171717"/>
                </a:solidFill>
                <a:effectLst/>
                <a:latin typeface="+mn-lt"/>
              </a:rPr>
              <a:t> the Congressional Budget Office projecting that </a:t>
            </a:r>
            <a:r>
              <a:rPr lang="en-US" sz="1000" b="0" i="0" dirty="0">
                <a:solidFill>
                  <a:srgbClr val="333333"/>
                </a:solidFill>
                <a:effectLst/>
                <a:latin typeface="+mn-lt"/>
              </a:rPr>
              <a:t>From 2023 to 2028, the real GDP is projected to grow by about 1.7 percent each year</a:t>
            </a:r>
          </a:p>
          <a:p>
            <a:pPr marL="171450" indent="-171450">
              <a:buFont typeface="Arial" panose="020B0604020202020204" pitchFamily="34" charset="0"/>
              <a:buChar char="•"/>
              <a:defRPr/>
            </a:pPr>
            <a:r>
              <a:rPr lang="en-US" sz="1000" b="1" i="0" dirty="0">
                <a:solidFill>
                  <a:srgbClr val="333333"/>
                </a:solidFill>
                <a:effectLst/>
                <a:latin typeface="+mn-lt"/>
              </a:rPr>
              <a:t>Unemployment rate is still very low at 3.7%, mirroring levels seen before the </a:t>
            </a:r>
            <a:r>
              <a:rPr lang="en-US" sz="1000" b="1" dirty="0">
                <a:solidFill>
                  <a:srgbClr val="333333"/>
                </a:solidFill>
                <a:latin typeface="+mn-lt"/>
              </a:rPr>
              <a:t>pandemic</a:t>
            </a:r>
          </a:p>
          <a:p>
            <a:pPr marL="171450" indent="-171450">
              <a:buFont typeface="Arial" panose="020B0604020202020204" pitchFamily="34" charset="0"/>
              <a:buChar char="•"/>
              <a:defRPr/>
            </a:pPr>
            <a:r>
              <a:rPr lang="en-US" b="1" dirty="0">
                <a:solidFill>
                  <a:srgbClr val="000000"/>
                </a:solidFill>
                <a:latin typeface="+mn-lt"/>
                <a:cs typeface="Calibri"/>
              </a:rPr>
              <a:t>And</a:t>
            </a:r>
            <a:r>
              <a:rPr lang="en-US" b="1" i="0" dirty="0">
                <a:effectLst/>
                <a:latin typeface="+mn-lt"/>
              </a:rPr>
              <a:t> consumer spending (Personal Consumption Expenditures (PCE) was up by </a:t>
            </a:r>
            <a:r>
              <a:rPr lang="en-US" b="1" dirty="0">
                <a:latin typeface="+mn-lt"/>
              </a:rPr>
              <a:t>0.5</a:t>
            </a:r>
            <a:r>
              <a:rPr lang="en-US" b="1" i="0" dirty="0">
                <a:effectLst/>
                <a:latin typeface="+mn-lt"/>
              </a:rPr>
              <a:t>% in </a:t>
            </a:r>
            <a:r>
              <a:rPr lang="en-US" b="1" dirty="0">
                <a:latin typeface="+mn-lt"/>
              </a:rPr>
              <a:t>October (the most recent month reported)</a:t>
            </a:r>
            <a:endParaRPr lang="en-US" sz="1000" dirty="0">
              <a:solidFill>
                <a:srgbClr val="333333"/>
              </a:solidFill>
              <a:latin typeface="+mn-lt"/>
            </a:endParaRPr>
          </a:p>
          <a:p>
            <a:pPr lvl="1" indent="-171450">
              <a:buFont typeface="Arial" panose="020B0604020202020204" pitchFamily="34" charset="0"/>
              <a:buChar char="•"/>
              <a:defRPr/>
            </a:pPr>
            <a:r>
              <a:rPr lang="en-US" dirty="0">
                <a:latin typeface="+mn-lt"/>
              </a:rPr>
              <a:t>Impacted </a:t>
            </a:r>
            <a:r>
              <a:rPr lang="en-US" b="0" i="0" dirty="0">
                <a:effectLst/>
                <a:latin typeface="+mn-lt"/>
              </a:rPr>
              <a:t>by the rising cost of food, utilities and other commodities,</a:t>
            </a:r>
            <a:r>
              <a:rPr lang="en-US" dirty="0">
                <a:latin typeface="+mn-lt"/>
              </a:rPr>
              <a:t> </a:t>
            </a:r>
            <a:endParaRPr lang="en-US" dirty="0">
              <a:solidFill>
                <a:srgbClr val="000000"/>
              </a:solidFill>
              <a:latin typeface="+mn-lt"/>
              <a:cs typeface="Calibri"/>
            </a:endParaRPr>
          </a:p>
          <a:p>
            <a:pPr lvl="1" indent="-171450">
              <a:buFont typeface="Arial" panose="020B0604020202020204" pitchFamily="34" charset="0"/>
              <a:buChar char="•"/>
              <a:defRPr/>
            </a:pPr>
            <a:r>
              <a:rPr lang="en-US" dirty="0">
                <a:latin typeface="+mn-lt"/>
              </a:rPr>
              <a:t>But </a:t>
            </a:r>
            <a:r>
              <a:rPr lang="en-US" b="0" i="0" dirty="0">
                <a:effectLst/>
                <a:latin typeface="+mn-lt"/>
              </a:rPr>
              <a:t>Spending underpinned by the solid wage </a:t>
            </a:r>
            <a:r>
              <a:rPr lang="en-US" dirty="0">
                <a:latin typeface="+mn-lt"/>
              </a:rPr>
              <a:t>growth</a:t>
            </a:r>
            <a:endParaRPr lang="en-US" dirty="0">
              <a:solidFill>
                <a:srgbClr val="000000"/>
              </a:solidFill>
              <a:latin typeface="+mn-lt"/>
              <a:cs typeface="Calibri"/>
            </a:endParaRPr>
          </a:p>
          <a:p>
            <a:pPr marR="0" lvl="1" indent="-171450" algn="l" defTabSz="914400">
              <a:lnSpc>
                <a:spcPct val="100000"/>
              </a:lnSpc>
              <a:spcBef>
                <a:spcPts val="0"/>
              </a:spcBef>
              <a:spcAft>
                <a:spcPts val="0"/>
              </a:spcAft>
              <a:buClrTx/>
              <a:buSzTx/>
              <a:buFont typeface="Arial" panose="020B0604020202020204" pitchFamily="34" charset="0"/>
              <a:buChar char="•"/>
              <a:tabLst/>
              <a:defRPr/>
            </a:pPr>
            <a:r>
              <a:rPr lang="en-US" dirty="0">
                <a:latin typeface="+mn-lt"/>
              </a:rPr>
              <a:t>And </a:t>
            </a:r>
            <a:r>
              <a:rPr lang="en-US" b="0" i="0" dirty="0">
                <a:effectLst/>
                <a:latin typeface="+mn-lt"/>
              </a:rPr>
              <a:t>Personal income increased </a:t>
            </a:r>
            <a:r>
              <a:rPr lang="en-US" dirty="0">
                <a:latin typeface="+mn-lt"/>
              </a:rPr>
              <a:t>by $155.3 billion (0.7 percent) </a:t>
            </a:r>
            <a:r>
              <a:rPr lang="en-US" b="0" i="0" dirty="0">
                <a:effectLst/>
                <a:latin typeface="+mn-lt"/>
              </a:rPr>
              <a:t>in </a:t>
            </a:r>
            <a:r>
              <a:rPr lang="en-US" dirty="0">
                <a:latin typeface="+mn-lt"/>
              </a:rPr>
              <a:t>October</a:t>
            </a:r>
            <a:endParaRPr lang="en-US" dirty="0">
              <a:solidFill>
                <a:srgbClr val="000000"/>
              </a:solidFill>
              <a:latin typeface="+mn-lt"/>
              <a:cs typeface="Calibri"/>
            </a:endParaRPr>
          </a:p>
          <a:p>
            <a:pPr marL="171450" marR="0" lvl="0" indent="-171450" algn="l" defTabSz="914400">
              <a:lnSpc>
                <a:spcPct val="100000"/>
              </a:lnSpc>
              <a:spcBef>
                <a:spcPts val="0"/>
              </a:spcBef>
              <a:spcAft>
                <a:spcPts val="0"/>
              </a:spcAft>
              <a:buClrTx/>
              <a:buSzTx/>
              <a:buFont typeface="Arial" panose="020B0604020202020204" pitchFamily="34" charset="0"/>
              <a:buChar char="•"/>
              <a:tabLst/>
              <a:defRPr/>
            </a:pPr>
            <a:endParaRPr lang="en-US" sz="1000" b="0" i="0" dirty="0">
              <a:solidFill>
                <a:srgbClr val="404040"/>
              </a:solidFill>
              <a:effectLst/>
              <a:latin typeface="+mn-lt"/>
            </a:endParaRPr>
          </a:p>
          <a:p>
            <a:endParaRPr lang="en-US" sz="1000" b="0" i="0" dirty="0">
              <a:solidFill>
                <a:srgbClr val="333333"/>
              </a:solidFill>
              <a:effectLst/>
              <a:latin typeface="+mn-lt"/>
            </a:endParaRPr>
          </a:p>
          <a:p>
            <a:r>
              <a:rPr lang="en-US" sz="1000" b="0" i="0" dirty="0">
                <a:solidFill>
                  <a:srgbClr val="333333"/>
                </a:solidFill>
                <a:effectLst/>
                <a:latin typeface="+mn-lt"/>
              </a:rPr>
              <a:t>So are we in for more of an </a:t>
            </a:r>
            <a:r>
              <a:rPr lang="en-US" sz="1000" dirty="0">
                <a:latin typeface="+mn-lt"/>
              </a:rPr>
              <a:t>Emotional recession than a real recession?</a:t>
            </a:r>
            <a:br>
              <a:rPr lang="en-US" sz="1000" dirty="0">
                <a:latin typeface="+mn-lt"/>
              </a:rPr>
            </a:br>
            <a:br>
              <a:rPr lang="en-US" sz="1000" dirty="0">
                <a:latin typeface="+mn-lt"/>
              </a:rPr>
            </a:br>
            <a:r>
              <a:rPr lang="en-US" sz="1000" b="0" i="0" dirty="0">
                <a:solidFill>
                  <a:srgbClr val="020101"/>
                </a:solidFill>
                <a:effectLst/>
                <a:latin typeface="+mn-lt"/>
              </a:rPr>
              <a:t>These sentiment is spooking business leaders with over 90% of mid-market CEOs responding to a recent survey saying that they are concerned about a recession and a quarter of them have begun to layoff workers or plan to do so within the next 12 months.</a:t>
            </a:r>
          </a:p>
          <a:p>
            <a:pPr marL="0" indent="0">
              <a:buFont typeface="Arial" panose="020B0604020202020204" pitchFamily="34" charset="0"/>
              <a:buNone/>
            </a:pPr>
            <a:r>
              <a:rPr lang="en-US" sz="1000" b="0" i="0" dirty="0">
                <a:solidFill>
                  <a:srgbClr val="020101"/>
                </a:solidFill>
                <a:effectLst/>
                <a:latin typeface="+mn-lt"/>
              </a:rPr>
              <a:t>This is one of the rare cases where perception may be causing reality.</a:t>
            </a:r>
          </a:p>
          <a:p>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444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PURPOSE: HOW JOB ARCHITECTURE FITS INTO JOB DESCRIPTIONS </a:t>
            </a:r>
          </a:p>
          <a:p>
            <a:r>
              <a:rPr lang="en-US" b="0"/>
              <a:t>BEFORE:</a:t>
            </a:r>
          </a:p>
          <a:p>
            <a:r>
              <a:rPr lang="en-US" b="0"/>
              <a:t>Job Architecture is the precursor of a Coherent Job Library</a:t>
            </a:r>
          </a:p>
          <a:p>
            <a:r>
              <a:rPr lang="en-US" b="0"/>
              <a:t>Job Descriptions are the logical endpoint of Job Architecture</a:t>
            </a:r>
          </a:p>
          <a:p>
            <a:endParaRPr lang="en-US" b="1"/>
          </a:p>
          <a:p>
            <a:r>
              <a:rPr lang="en-US" b="1"/>
              <a:t>This is how we see them working together: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459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127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McKinsey Diversity correlates with better  financial performance</a:t>
            </a:r>
          </a:p>
          <a:p>
            <a:r>
              <a:rPr lang="en-US" dirty="0"/>
              <a:t>According to </a:t>
            </a:r>
            <a:r>
              <a:rPr lang="en-US" dirty="0" err="1"/>
              <a:t>Bonusly</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980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DE&amp;I and Job Descriptions, </a:t>
            </a:r>
          </a:p>
          <a:p>
            <a:endParaRPr lang="en-US" dirty="0"/>
          </a:p>
          <a:p>
            <a:r>
              <a:rPr lang="en-US" b="1" dirty="0"/>
              <a:t>Equity is largely about Pay Equity </a:t>
            </a:r>
          </a:p>
          <a:p>
            <a:r>
              <a:rPr lang="en-US" dirty="0"/>
              <a:t>When it comes to Diversity and Inclusion</a:t>
            </a:r>
          </a:p>
          <a:p>
            <a:r>
              <a:rPr lang="en-US" dirty="0"/>
              <a:t>In many cases Applicants will self-eliminate based on the content of Job Postings</a:t>
            </a:r>
          </a:p>
          <a:p>
            <a:r>
              <a:rPr lang="en-US" dirty="0"/>
              <a:t>We’ll discuss two different ways of to prevent that:</a:t>
            </a:r>
          </a:p>
          <a:p>
            <a:pPr marL="171450" indent="-171450">
              <a:buFont typeface="Arial" panose="020B0604020202020204" pitchFamily="34" charset="0"/>
              <a:buChar char="•"/>
            </a:pPr>
            <a:r>
              <a:rPr lang="en-US" b="1" dirty="0"/>
              <a:t>Debiasing of Job Descriptions </a:t>
            </a:r>
          </a:p>
          <a:p>
            <a:pPr marL="171450" indent="-171450">
              <a:buFont typeface="Arial" panose="020B0604020202020204" pitchFamily="34" charset="0"/>
              <a:buChar char="•"/>
            </a:pPr>
            <a:r>
              <a:rPr lang="en-US" b="1" dirty="0"/>
              <a:t>Skills based recruiting.</a:t>
            </a:r>
            <a:endParaRPr kumimoji="0" lang="en-US" b="1" i="0" u="none" strike="noStrike" kern="1200" cap="none" spc="0" normalizeH="0" baseline="0" noProof="0" dirty="0">
              <a:ln>
                <a:noFill/>
              </a:ln>
              <a:effectLst/>
              <a:uLnTx/>
              <a:uFillTx/>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333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b="1" dirty="0">
                <a:latin typeface="Calibri "/>
              </a:rPr>
              <a:t>More companies are taking about </a:t>
            </a:r>
            <a:r>
              <a:rPr lang="en-US" sz="1800" b="1" dirty="0">
                <a:effectLst/>
                <a:latin typeface="Calibri "/>
                <a:ea typeface="Calibri" panose="020F0502020204030204" pitchFamily="34" charset="0"/>
                <a:cs typeface="Times New Roman" panose="02020603050405020304" pitchFamily="18" charset="0"/>
              </a:rPr>
              <a:t>equity Audits than are actually doing them b/c getting their Job Descriptions right is the critical first step and it is </a:t>
            </a:r>
            <a:r>
              <a:rPr lang="en-US" sz="1000" b="1" dirty="0">
                <a:effectLst/>
                <a:latin typeface="Calibri "/>
                <a:ea typeface="Calibri" panose="020F0502020204030204" pitchFamily="34" charset="0"/>
                <a:cs typeface="Times New Roman" panose="02020603050405020304" pitchFamily="18" charset="0"/>
              </a:rPr>
              <a:t>daunting.</a:t>
            </a:r>
          </a:p>
          <a:p>
            <a:pPr marL="0" marR="0">
              <a:lnSpc>
                <a:spcPct val="107000"/>
              </a:lnSpc>
              <a:spcBef>
                <a:spcPts val="0"/>
              </a:spcBef>
              <a:spcAft>
                <a:spcPts val="800"/>
              </a:spcAft>
            </a:pPr>
            <a:endParaRPr lang="en-US" sz="1000" b="1" dirty="0">
              <a:effectLst/>
              <a:latin typeface="Calibri "/>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000" dirty="0">
              <a:latin typeface="Calibri "/>
            </a:endParaRPr>
          </a:p>
          <a:p>
            <a:pPr marL="0" indent="0">
              <a:buFont typeface="Arial" panose="020B0604020202020204" pitchFamily="34" charset="0"/>
              <a:buNone/>
            </a:pPr>
            <a:endParaRPr lang="en-US" sz="1000" dirty="0">
              <a:latin typeface="Calibri "/>
            </a:endParaRPr>
          </a:p>
          <a:p>
            <a:pPr marL="0" indent="0">
              <a:buFont typeface="Arial" panose="020B0604020202020204" pitchFamily="34" charset="0"/>
              <a:buNone/>
            </a:pPr>
            <a:r>
              <a:rPr lang="en-US" sz="1000" b="1" dirty="0">
                <a:latin typeface="Calibri "/>
              </a:rPr>
              <a:t>JDX Exposes,,,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372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b="0" dirty="0">
                <a:latin typeface="Calibri "/>
              </a:rPr>
              <a:t>Paying People Equitably is an important part of Equity</a:t>
            </a:r>
          </a:p>
          <a:p>
            <a:pPr marL="0" marR="0">
              <a:lnSpc>
                <a:spcPct val="107000"/>
              </a:lnSpc>
              <a:spcBef>
                <a:spcPts val="0"/>
              </a:spcBef>
              <a:spcAft>
                <a:spcPts val="800"/>
              </a:spcAft>
            </a:pPr>
            <a:endParaRPr lang="en-US" sz="1000" b="1" dirty="0">
              <a:effectLst/>
              <a:latin typeface="Calibri "/>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000" dirty="0">
                <a:latin typeface="Calibri "/>
              </a:rPr>
              <a:t>Remember, in the US, Pay Equity Legislation requires “Equal Pay for substantially Similar Work”. </a:t>
            </a:r>
            <a:r>
              <a:rPr lang="en-US" sz="1000" i="1" dirty="0">
                <a:latin typeface="Calibri "/>
              </a:rPr>
              <a:t>So the first step in any analysis around Pay Equity is creating groups of comparable jobs to analyze. This is not an easy task.</a:t>
            </a:r>
          </a:p>
          <a:p>
            <a:pPr marL="0" marR="0">
              <a:lnSpc>
                <a:spcPct val="107000"/>
              </a:lnSpc>
              <a:spcBef>
                <a:spcPts val="0"/>
              </a:spcBef>
              <a:spcAft>
                <a:spcPts val="800"/>
              </a:spcAft>
            </a:pPr>
            <a:endParaRPr lang="en-US" sz="1000" b="1" dirty="0">
              <a:effectLst/>
              <a:latin typeface="Calibri "/>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000" dirty="0">
              <a:effectLst/>
              <a:latin typeface="Calibri "/>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1000" b="1" dirty="0">
                <a:latin typeface="Calibri "/>
              </a:rPr>
              <a:t>Substantially Similar work requires granular understanding of </a:t>
            </a:r>
          </a:p>
          <a:p>
            <a:pPr marL="171450" indent="-171450">
              <a:buFont typeface="Arial" panose="020B0604020202020204" pitchFamily="34" charset="0"/>
              <a:buChar char="•"/>
            </a:pPr>
            <a:r>
              <a:rPr lang="en-US" sz="1000" dirty="0">
                <a:latin typeface="Calibri "/>
              </a:rPr>
              <a:t>Essential Functions </a:t>
            </a:r>
          </a:p>
          <a:p>
            <a:pPr marL="171450" indent="-171450">
              <a:buFont typeface="Arial" panose="020B0604020202020204" pitchFamily="34" charset="0"/>
              <a:buChar char="•"/>
            </a:pPr>
            <a:r>
              <a:rPr lang="en-US" sz="1000" dirty="0">
                <a:latin typeface="Calibri "/>
              </a:rPr>
              <a:t>KSAs </a:t>
            </a:r>
          </a:p>
          <a:p>
            <a:pPr marL="171450" indent="-171450">
              <a:buFont typeface="Arial" panose="020B0604020202020204" pitchFamily="34" charset="0"/>
              <a:buChar char="•"/>
            </a:pPr>
            <a:r>
              <a:rPr lang="en-US" sz="1000" dirty="0">
                <a:latin typeface="Calibri "/>
              </a:rPr>
              <a:t>Effort</a:t>
            </a:r>
          </a:p>
          <a:p>
            <a:pPr marL="0" indent="0">
              <a:buFont typeface="Arial" panose="020B0604020202020204" pitchFamily="34" charset="0"/>
              <a:buNone/>
            </a:pPr>
            <a:r>
              <a:rPr lang="en-US" sz="1000" dirty="0">
                <a:latin typeface="Calibri "/>
              </a:rPr>
              <a:t>Taxonomy is not enough:</a:t>
            </a:r>
          </a:p>
          <a:p>
            <a:pPr marL="171450" indent="-171450">
              <a:buFont typeface="Arial" panose="020B0604020202020204" pitchFamily="34" charset="0"/>
              <a:buChar char="•"/>
            </a:pPr>
            <a:r>
              <a:rPr lang="en-US" sz="1000" dirty="0">
                <a:latin typeface="Calibri "/>
              </a:rPr>
              <a:t>You may have similar Jobs in different branches of your Job Family tree </a:t>
            </a:r>
          </a:p>
          <a:p>
            <a:pPr marL="171450" indent="-171450">
              <a:buFont typeface="Arial" panose="020B0604020202020204" pitchFamily="34" charset="0"/>
              <a:buChar char="•"/>
            </a:pPr>
            <a:r>
              <a:rPr lang="en-US" sz="1000" dirty="0">
                <a:latin typeface="Calibri "/>
              </a:rPr>
              <a:t>Or your Library may be rife with many titles like “Program Managers” or “Project Managers” which may make some jobs seem similar when they are not.</a:t>
            </a:r>
          </a:p>
          <a:p>
            <a:r>
              <a:rPr lang="en-US" b="1" dirty="0">
                <a:latin typeface="Calibri "/>
              </a:rPr>
              <a:t>Tools for PE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372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Debiasing of Job Descriptions </a:t>
            </a:r>
          </a:p>
          <a:p>
            <a:endParaRPr lang="en-US"/>
          </a:p>
          <a:p>
            <a:pPr marL="171450" indent="-171450">
              <a:lnSpc>
                <a:spcPct val="100000"/>
              </a:lnSpc>
              <a:spcBef>
                <a:spcPts val="800"/>
              </a:spcBef>
              <a:buFont typeface="Arial" panose="020B0604020202020204" pitchFamily="34" charset="0"/>
              <a:buChar char="•"/>
            </a:pPr>
            <a:endParaRPr lang="en-US"/>
          </a:p>
          <a:p>
            <a:pPr marL="171450" indent="-171450">
              <a:lnSpc>
                <a:spcPct val="100000"/>
              </a:lnSpc>
              <a:spcBef>
                <a:spcPts val="800"/>
              </a:spcBef>
              <a:buFont typeface="Arial" panose="020B0604020202020204" pitchFamily="34" charset="0"/>
              <a:buChar char="•"/>
            </a:pPr>
            <a:r>
              <a:rPr lang="en-US"/>
              <a:t>-</a:t>
            </a:r>
          </a:p>
          <a:p>
            <a:pPr marL="171450" indent="-171450">
              <a:lnSpc>
                <a:spcPct val="100000"/>
              </a:lnSpc>
              <a:spcBef>
                <a:spcPts val="800"/>
              </a:spcBef>
              <a:buFont typeface="Arial" panose="020B0604020202020204" pitchFamily="34" charset="0"/>
              <a:buChar char="•"/>
            </a:pPr>
            <a:r>
              <a:rPr lang="en-US"/>
              <a:t>-</a:t>
            </a:r>
          </a:p>
          <a:p>
            <a:pPr marL="171450" indent="-171450">
              <a:lnSpc>
                <a:spcPct val="100000"/>
              </a:lnSpc>
              <a:spcBef>
                <a:spcPts val="800"/>
              </a:spcBef>
              <a:buFont typeface="Arial" panose="020B0604020202020204" pitchFamily="34" charset="0"/>
              <a:buChar char="•"/>
            </a:pPr>
            <a:r>
              <a:rPr lang="en-US"/>
              <a:t>The broadest applicant pool is achieved by using unbiased language and writing postings that appeal to all qualified candidates regardless of gender, ethnicity, age, etc.</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779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1" dirty="0"/>
              <a:t>Gender bias </a:t>
            </a:r>
            <a:r>
              <a:rPr lang="en-US" sz="1000" dirty="0"/>
              <a:t>– use of gendered pronouns or Job titles is the most overt, but this includes words with connotative bias, such as “forceful” or “dominate.</a:t>
            </a:r>
          </a:p>
          <a:p>
            <a:pPr marL="171450" indent="-171450">
              <a:buFont typeface="Arial" panose="020B0604020202020204" pitchFamily="34" charset="0"/>
              <a:buChar char="•"/>
            </a:pPr>
            <a:r>
              <a:rPr lang="en-US" sz="1000" b="1" dirty="0"/>
              <a:t>Racial/class bias </a:t>
            </a:r>
            <a:r>
              <a:rPr lang="en-US" sz="1000" dirty="0"/>
              <a:t>–words or phrases that strongly skew towards members of a particular class or social group</a:t>
            </a:r>
          </a:p>
          <a:p>
            <a:pPr marL="171450" indent="-171450">
              <a:buFont typeface="Arial" panose="020B0604020202020204" pitchFamily="34" charset="0"/>
              <a:buChar char="•"/>
            </a:pPr>
            <a:r>
              <a:rPr lang="en-US" sz="1000" b="1" dirty="0"/>
              <a:t>Age bias </a:t>
            </a:r>
            <a:r>
              <a:rPr lang="en-US" sz="1000" dirty="0"/>
              <a:t>– language that conveys a preference for a certain age group</a:t>
            </a:r>
          </a:p>
          <a:p>
            <a:pPr marL="171450" indent="-171450">
              <a:buFont typeface="Arial" panose="020B0604020202020204" pitchFamily="34" charset="0"/>
              <a:buChar char="•"/>
            </a:pPr>
            <a:r>
              <a:rPr lang="en-US" sz="1000" b="1" dirty="0"/>
              <a:t>Able bias –</a:t>
            </a:r>
            <a:r>
              <a:rPr lang="en-US" sz="1000" dirty="0"/>
              <a:t> phrases that convey the desire for an able-bodied candidate outside of the specific physical demands required for the job. </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Not Really bias but can have a similar effect on the talent pool so we take a similar approach with:</a:t>
            </a:r>
          </a:p>
          <a:p>
            <a:pPr marL="628650" lvl="1" indent="-171450">
              <a:buFont typeface="Arial" panose="020B0604020202020204" pitchFamily="34" charset="0"/>
              <a:buChar char="•"/>
            </a:pPr>
            <a:r>
              <a:rPr lang="en-US" sz="1000" dirty="0"/>
              <a:t>Incomprehensible </a:t>
            </a:r>
            <a:r>
              <a:rPr lang="en-US" sz="1000" b="0" dirty="0"/>
              <a:t>Jargon can make applicants feel the job is not for them</a:t>
            </a:r>
          </a:p>
          <a:p>
            <a:pPr marL="628650" lvl="1" indent="-171450">
              <a:buFont typeface="Arial" panose="020B0604020202020204" pitchFamily="34" charset="0"/>
              <a:buChar char="•"/>
            </a:pPr>
            <a:r>
              <a:rPr lang="en-US" sz="1000" b="0" dirty="0"/>
              <a:t>Excessive superlatives like awesome or world-class </a:t>
            </a:r>
            <a:r>
              <a:rPr lang="en-US" sz="1000" dirty="0"/>
              <a:t>– can be intimidating</a:t>
            </a:r>
          </a:p>
          <a:p>
            <a:pPr marL="171450" indent="-171450">
              <a:buFont typeface="Arial" panose="020B0604020202020204" pitchFamily="34" charset="0"/>
              <a:buChar char="•"/>
            </a:pPr>
            <a:endParaRPr lang="en-US" sz="10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972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Debiasing is difficult to do in a manual way so we’re really discussing an automated process</a:t>
            </a:r>
          </a:p>
          <a:p>
            <a:r>
              <a:rPr lang="en-US" sz="1000"/>
              <a:t>In our tool we apply debiasing as the Job Description is  being edited.</a:t>
            </a:r>
          </a:p>
          <a:p>
            <a:endParaRPr lang="en-US" sz="1000"/>
          </a:p>
          <a:p>
            <a:r>
              <a:rPr lang="en-US" sz="1000"/>
              <a:t>Also:</a:t>
            </a:r>
          </a:p>
          <a:p>
            <a:pPr marL="171450" indent="-171450">
              <a:buFont typeface="Arial" panose="020B0604020202020204" pitchFamily="34" charset="0"/>
              <a:buChar char="•"/>
            </a:pPr>
            <a:r>
              <a:rPr lang="en-US" sz="1000"/>
              <a:t>Lexicon of biased words, Jargon etc. comes populated but is editable so companies and tailor terms to their needs</a:t>
            </a:r>
          </a:p>
          <a:p>
            <a:pPr marL="171450" indent="-171450">
              <a:buFont typeface="Arial" panose="020B0604020202020204" pitchFamily="34" charset="0"/>
              <a:buChar char="•"/>
            </a:pPr>
            <a:r>
              <a:rPr lang="en-US" sz="1000"/>
              <a:t>Ability to generate a bias score allow you to report globally on you Job Description library to identify targets for debiasing effort.</a:t>
            </a:r>
          </a:p>
          <a:p>
            <a:pPr marL="171450" indent="-171450">
              <a:buFont typeface="Arial" panose="020B0604020202020204" pitchFamily="34" charset="0"/>
              <a:buChar char="•"/>
            </a:pPr>
            <a:endParaRPr lang="en-US" sz="1000"/>
          </a:p>
          <a:p>
            <a:pPr marL="0" indent="0">
              <a:buFont typeface="Arial" panose="020B0604020202020204" pitchFamily="34" charset="0"/>
              <a:buNone/>
            </a:pPr>
            <a:endParaRPr lang="en-US" sz="10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138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Less weight on education and experience because doing so:</a:t>
            </a:r>
          </a:p>
          <a:p>
            <a:pPr marL="971550" lvl="1" indent="-285750">
              <a:buFont typeface="Arial" panose="020B0604020202020204" pitchFamily="34" charset="0"/>
              <a:buChar char="•"/>
            </a:pPr>
            <a:r>
              <a:rPr lang="en-US" sz="1000" b="1" dirty="0"/>
              <a:t>Drastically expands the talent pool</a:t>
            </a:r>
          </a:p>
          <a:p>
            <a:pPr marL="971550" lvl="1" indent="-285750">
              <a:buFont typeface="Arial" panose="020B0604020202020204" pitchFamily="34" charset="0"/>
              <a:buChar char="•"/>
            </a:pPr>
            <a:r>
              <a:rPr lang="en-US" sz="1000" b="1" dirty="0"/>
              <a:t>By including those without degrees</a:t>
            </a:r>
          </a:p>
          <a:p>
            <a:pPr marL="971550" lvl="1" indent="-285750">
              <a:buFont typeface="Arial" panose="020B0604020202020204" pitchFamily="34" charset="0"/>
              <a:buChar char="•"/>
            </a:pPr>
            <a:r>
              <a:rPr lang="en-US" sz="1000" b="1" dirty="0"/>
              <a:t>By adding in those with experience gaps or frequent job changes</a:t>
            </a:r>
          </a:p>
          <a:p>
            <a:pPr marL="971550" lvl="1" indent="-285750">
              <a:buFont typeface="Arial" panose="020B0604020202020204" pitchFamily="34" charset="0"/>
              <a:buChar char="•"/>
            </a:pPr>
            <a:r>
              <a:rPr lang="en-US" sz="1000" b="1" dirty="0"/>
              <a:t>Education level does not guarantee skills</a:t>
            </a:r>
          </a:p>
          <a:p>
            <a:pPr marL="971550" lvl="1" indent="-285750">
              <a:buFont typeface="Arial" panose="020B0604020202020204" pitchFamily="34" charset="0"/>
              <a:buChar char="•"/>
            </a:pPr>
            <a:r>
              <a:rPr lang="en-US" sz="1000" b="1" dirty="0"/>
              <a:t>Understand there are many ways to learn needed skills (internship/Externships/learn on your own)</a:t>
            </a:r>
          </a:p>
          <a:p>
            <a:pPr marL="457200" marR="0" lvl="0" indent="-457200" algn="l" defTabSz="914400" rtl="0" eaLnBrk="1" fontAlgn="auto" latinLnBrk="0" hangingPunct="1">
              <a:lnSpc>
                <a:spcPct val="100000"/>
              </a:lnSpc>
              <a:spcBef>
                <a:spcPts val="600"/>
              </a:spcBef>
              <a:spcAft>
                <a:spcPts val="0"/>
              </a:spcAft>
              <a:buClr>
                <a:schemeClr val="tx2"/>
              </a:buClr>
              <a:buSzTx/>
              <a:buFont typeface="Arial" panose="020B0604020202020204" pitchFamily="34" charset="0"/>
              <a:buChar char="•"/>
              <a:tabLst/>
              <a:defRPr/>
            </a:pPr>
            <a:endParaRPr kumimoji="0" lang="en-US" b="0" i="0" u="none" strike="noStrike" kern="1200" cap="none" spc="0" normalizeH="0" baseline="0" noProof="0" dirty="0">
              <a:ln>
                <a:noFill/>
              </a:ln>
              <a:effectLst/>
              <a:uLnTx/>
              <a:uFillTx/>
              <a:latin typeface="Century Gothic" panose="020B0502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574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b="1" i="0" dirty="0">
                <a:solidFill>
                  <a:srgbClr val="020101"/>
                </a:solidFill>
                <a:effectLst/>
                <a:latin typeface="+mn-lt"/>
              </a:rPr>
              <a:t>PURPOSE: LABOR SHORTAGE IS OUT #1 LONG TERM ISSUE</a:t>
            </a:r>
          </a:p>
          <a:p>
            <a:pPr marL="628650" lvl="1" indent="-171450">
              <a:buFont typeface="Arial" panose="020B0604020202020204" pitchFamily="34" charset="0"/>
              <a:buChar char="•"/>
            </a:pPr>
            <a:r>
              <a:rPr lang="en-US" sz="1000" b="1" i="0" dirty="0">
                <a:solidFill>
                  <a:srgbClr val="020101"/>
                </a:solidFill>
                <a:effectLst/>
                <a:latin typeface="+mn-lt"/>
              </a:rPr>
              <a:t>Inflation currently sits at 6.4%, down slightly from 6.5% in December and down significantly from 9% we saw in June. Cost of food and fuel prices</a:t>
            </a:r>
            <a:r>
              <a:rPr lang="en-US" sz="1000" b="0" i="0" dirty="0">
                <a:solidFill>
                  <a:srgbClr val="020101"/>
                </a:solidFill>
                <a:effectLst/>
                <a:latin typeface="+mn-lt"/>
              </a:rPr>
              <a:t>. </a:t>
            </a:r>
          </a:p>
          <a:p>
            <a:pPr marL="628650" lvl="1" indent="-171450">
              <a:buFont typeface="Arial" panose="020B0604020202020204" pitchFamily="34" charset="0"/>
              <a:buChar char="•"/>
            </a:pPr>
            <a:r>
              <a:rPr lang="en-US" sz="1000" b="0" i="0" dirty="0">
                <a:solidFill>
                  <a:srgbClr val="020101"/>
                </a:solidFill>
                <a:effectLst/>
                <a:latin typeface="+mn-lt"/>
              </a:rPr>
              <a:t>However, Dr. Marci </a:t>
            </a:r>
            <a:r>
              <a:rPr lang="en-US" sz="1000" b="0" i="0" dirty="0" err="1">
                <a:solidFill>
                  <a:srgbClr val="020101"/>
                </a:solidFill>
                <a:effectLst/>
                <a:latin typeface="+mn-lt"/>
              </a:rPr>
              <a:t>Rossell</a:t>
            </a:r>
            <a:r>
              <a:rPr lang="en-US" sz="1000" b="0" i="0" dirty="0">
                <a:solidFill>
                  <a:srgbClr val="020101"/>
                </a:solidFill>
                <a:effectLst/>
                <a:latin typeface="+mn-lt"/>
              </a:rPr>
              <a:t>, World-renowned CNBC economist, recently spoke at Payscale’s Compference 2022 and stated that these are the Top Drivers of Economic Concern:</a:t>
            </a:r>
          </a:p>
          <a:p>
            <a:pPr marL="1085850" lvl="2" indent="-171450">
              <a:buFont typeface="Arial" panose="020B0604020202020204" pitchFamily="34" charset="0"/>
              <a:buChar char="•"/>
            </a:pPr>
            <a:r>
              <a:rPr lang="en-US" sz="1000" b="0" i="0" dirty="0">
                <a:solidFill>
                  <a:srgbClr val="020101"/>
                </a:solidFill>
                <a:effectLst/>
                <a:latin typeface="+mn-lt"/>
              </a:rPr>
              <a:t>Inflation is short-term heightened by the pandemic and the war in Ukraine.</a:t>
            </a:r>
          </a:p>
          <a:p>
            <a:pPr marL="1085850" lvl="2" indent="-171450">
              <a:buFont typeface="Arial" panose="020B0604020202020204" pitchFamily="34" charset="0"/>
              <a:buChar char="•"/>
            </a:pPr>
            <a:r>
              <a:rPr lang="en-US" sz="1000" b="1" i="0" dirty="0">
                <a:solidFill>
                  <a:srgbClr val="020101"/>
                </a:solidFill>
                <a:effectLst/>
                <a:latin typeface="+mn-lt"/>
              </a:rPr>
              <a:t>She also cited Supply Chain issues, also impacted greatly a by the pandemic, are working themselves out (medium term issue)</a:t>
            </a:r>
          </a:p>
          <a:p>
            <a:pPr marL="1085850" lvl="2" indent="-171450">
              <a:buFont typeface="Arial" panose="020B0604020202020204" pitchFamily="34" charset="0"/>
              <a:buChar char="•"/>
            </a:pPr>
            <a:r>
              <a:rPr lang="en-US" sz="1000" b="1" i="0" dirty="0">
                <a:solidFill>
                  <a:srgbClr val="020101"/>
                </a:solidFill>
                <a:effectLst/>
                <a:latin typeface="+mn-lt"/>
              </a:rPr>
              <a:t>However, the most long-term issue facing our economy and you in HR are labor-market challenges</a:t>
            </a:r>
          </a:p>
          <a:p>
            <a:pPr marL="1085850" lvl="2" indent="-171450">
              <a:buFont typeface="Arial" panose="020B0604020202020204" pitchFamily="34" charset="0"/>
              <a:buChar char="•"/>
            </a:pPr>
            <a:endParaRPr lang="en-US" sz="1000" b="0" i="0" dirty="0">
              <a:solidFill>
                <a:srgbClr val="020101"/>
              </a:solidFill>
              <a:effectLst/>
              <a:latin typeface="+mn-lt"/>
            </a:endParaRPr>
          </a:p>
          <a:p>
            <a:pPr marL="1085850" lvl="2"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8594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sz="1000" dirty="0"/>
              <a:t>Skills based recruiting -- taking a different approach to the Job Posting</a:t>
            </a:r>
          </a:p>
          <a:p>
            <a:r>
              <a:rPr lang="en-US" sz="1000" dirty="0"/>
              <a:t>-</a:t>
            </a:r>
          </a:p>
          <a:p>
            <a:r>
              <a:rPr lang="en-US" sz="1000" dirty="0"/>
              <a:t>-</a:t>
            </a:r>
          </a:p>
          <a:p>
            <a:r>
              <a:rPr lang="en-US" sz="1000" dirty="0"/>
              <a:t>-KSAs AKA Hard Skills – focus on candidates who have the actual skills needed to perform in the job</a:t>
            </a:r>
          </a:p>
          <a:p>
            <a:r>
              <a:rPr lang="en-US" sz="1000" dirty="0"/>
              <a:t>-Foundational Competencies – Soft Skills – Intrinsic capabilities that are transferable between Jobs and industries. </a:t>
            </a:r>
          </a:p>
          <a:p>
            <a:r>
              <a:rPr lang="en-US" sz="1000" dirty="0"/>
              <a:t>-</a:t>
            </a:r>
          </a:p>
          <a:p>
            <a:r>
              <a:rPr lang="en-US" sz="1000" dirty="0"/>
              <a:t>-</a:t>
            </a:r>
          </a:p>
          <a:p>
            <a:r>
              <a:rPr lang="en-US" sz="1000" dirty="0"/>
              <a:t>-</a:t>
            </a:r>
          </a:p>
          <a:p>
            <a:r>
              <a:rPr lang="en-US" sz="1000" dirty="0"/>
              <a:t>-</a:t>
            </a:r>
          </a:p>
          <a:p>
            <a:pPr marL="171450" indent="-171450">
              <a:buFontTx/>
              <a:buChar char="-"/>
            </a:pPr>
            <a:r>
              <a:rPr lang="en-US" sz="1000" dirty="0"/>
              <a:t>The same rules apply to Job Posting and Web page– you need to capture attention up top and keep it putting compelling items up front.</a:t>
            </a:r>
          </a:p>
          <a:p>
            <a:pPr marL="171450" indent="-171450">
              <a:buFontTx/>
              <a:buChar char="-"/>
            </a:pPr>
            <a:endParaRPr lang="en-US" sz="1000" dirty="0"/>
          </a:p>
          <a:p>
            <a:pPr marL="171450" indent="-171450">
              <a:buFontTx/>
              <a:buChar char="-"/>
            </a:pPr>
            <a:r>
              <a:rPr lang="en-US" sz="1000" dirty="0"/>
              <a:t>Also make sure that your ATS filters are not eliminating applicants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145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pPr marL="457200" marR="0" lvl="0" indent="-457200" algn="l" defTabSz="914400" rtl="0" eaLnBrk="1" fontAlgn="auto" latinLnBrk="0" hangingPunct="1">
              <a:lnSpc>
                <a:spcPct val="100000"/>
              </a:lnSpc>
              <a:spcBef>
                <a:spcPts val="600"/>
              </a:spcBef>
              <a:spcAft>
                <a:spcPts val="0"/>
              </a:spcAft>
              <a:buSzTx/>
              <a:buFont typeface="Arial" panose="020B0604020202020204" pitchFamily="34" charset="0"/>
              <a:buChar char="•"/>
              <a:tabLst/>
              <a:defRPr/>
            </a:pPr>
            <a:r>
              <a:rPr kumimoji="0" lang="en-US" sz="1000" b="1" i="0" u="none" strike="noStrike" kern="1200" cap="none" spc="0" normalizeH="0" baseline="0" noProof="0">
                <a:ln>
                  <a:noFill/>
                </a:ln>
                <a:effectLst/>
                <a:uLnTx/>
                <a:uFillTx/>
                <a:cs typeface="Arial" panose="020B0604020202020204" pitchFamily="34" charset="0"/>
              </a:rPr>
              <a:t>All recruiting efforts require accurate/up-to-date job descriptions</a:t>
            </a:r>
          </a:p>
          <a:p>
            <a:pPr marL="457200" marR="0" lvl="0" indent="-457200" algn="l" defTabSz="914400" rtl="0" eaLnBrk="1" fontAlgn="auto" latinLnBrk="0" hangingPunct="1">
              <a:lnSpc>
                <a:spcPct val="100000"/>
              </a:lnSpc>
              <a:spcBef>
                <a:spcPts val="600"/>
              </a:spcBef>
              <a:spcAft>
                <a:spcPts val="0"/>
              </a:spcAft>
              <a:buSzTx/>
              <a:buFont typeface="Arial" panose="020B0604020202020204" pitchFamily="34" charset="0"/>
              <a:buChar char="•"/>
              <a:tabLst/>
              <a:defRPr/>
            </a:pPr>
            <a:r>
              <a:rPr kumimoji="0" lang="en-US" sz="1000" b="1" i="0" u="none" strike="noStrike" kern="1200" cap="none" spc="0" normalizeH="0" baseline="0" noProof="0">
                <a:ln>
                  <a:noFill/>
                </a:ln>
                <a:effectLst/>
                <a:uLnTx/>
                <a:uFillTx/>
                <a:cs typeface="Arial" panose="020B0604020202020204" pitchFamily="34" charset="0"/>
              </a:rPr>
              <a:t>Address labor market expectations like remote work, DE&amp;I, Career Growth, and pay transparency</a:t>
            </a:r>
          </a:p>
          <a:p>
            <a:pPr marL="457200" marR="0" lvl="0" indent="-457200" algn="l" defTabSz="914400" rtl="0" eaLnBrk="1" fontAlgn="auto" latinLnBrk="0" hangingPunct="1">
              <a:lnSpc>
                <a:spcPct val="100000"/>
              </a:lnSpc>
              <a:spcBef>
                <a:spcPts val="600"/>
              </a:spcBef>
              <a:spcAft>
                <a:spcPts val="0"/>
              </a:spcAft>
              <a:buSzTx/>
              <a:buFont typeface="Arial" panose="020B0604020202020204" pitchFamily="34" charset="0"/>
              <a:buChar char="•"/>
              <a:tabLst/>
              <a:defRPr/>
            </a:pPr>
            <a:r>
              <a:rPr kumimoji="0" lang="en-US" sz="1000" b="1" i="0" u="none" strike="noStrike" kern="1200" cap="none" spc="0" normalizeH="0" baseline="0" noProof="0">
                <a:ln>
                  <a:noFill/>
                </a:ln>
                <a:effectLst/>
                <a:uLnTx/>
                <a:uFillTx/>
                <a:cs typeface="Arial" panose="020B0604020202020204" pitchFamily="34" charset="0"/>
              </a:rPr>
              <a:t>Apply Skills-Based Recruiting as appropriate</a:t>
            </a:r>
          </a:p>
          <a:p>
            <a:pPr marL="914400" marR="0" lvl="1" indent="-457200" algn="l" defTabSz="914400" rtl="0" eaLnBrk="1" fontAlgn="auto" latinLnBrk="0" hangingPunct="1">
              <a:lnSpc>
                <a:spcPct val="100000"/>
              </a:lnSpc>
              <a:spcBef>
                <a:spcPts val="600"/>
              </a:spcBef>
              <a:spcAft>
                <a:spcPts val="0"/>
              </a:spcAft>
              <a:buSzTx/>
              <a:buFont typeface="Arial" panose="020B0604020202020204" pitchFamily="34" charset="0"/>
              <a:buChar char="•"/>
              <a:tabLst/>
              <a:defRPr/>
            </a:pPr>
            <a:r>
              <a:rPr kumimoji="0" lang="en-US" sz="1000" b="0" i="0" u="none" strike="noStrike" kern="1200" cap="none" spc="0" normalizeH="0" baseline="0" noProof="0">
                <a:ln>
                  <a:noFill/>
                </a:ln>
                <a:solidFill>
                  <a:schemeClr val="bg1">
                    <a:lumMod val="65000"/>
                  </a:schemeClr>
                </a:solidFill>
                <a:effectLst/>
                <a:uLnTx/>
                <a:uFillTx/>
                <a:cs typeface="Arial" panose="020B0604020202020204" pitchFamily="34" charset="0"/>
              </a:rPr>
              <a:t>For Some Jobs  Pedigree Postings are more appropriate</a:t>
            </a:r>
          </a:p>
          <a:p>
            <a:pPr marL="457200" marR="0" lvl="0" indent="-457200" algn="l" defTabSz="914400" rtl="0" eaLnBrk="1" fontAlgn="auto" latinLnBrk="0" hangingPunct="1">
              <a:lnSpc>
                <a:spcPct val="100000"/>
              </a:lnSpc>
              <a:spcBef>
                <a:spcPts val="600"/>
              </a:spcBef>
              <a:spcAft>
                <a:spcPts val="0"/>
              </a:spcAft>
              <a:buSzTx/>
              <a:buFont typeface="Arial" panose="020B0604020202020204" pitchFamily="34" charset="0"/>
              <a:buChar char="•"/>
              <a:tabLst/>
              <a:defRPr/>
            </a:pPr>
            <a:r>
              <a:rPr kumimoji="0" lang="en-US" sz="1000" b="0" i="0" u="none" strike="noStrike" kern="1200" cap="none" spc="0" normalizeH="0" baseline="0" noProof="0">
                <a:ln>
                  <a:noFill/>
                </a:ln>
                <a:effectLst/>
                <a:uLnTx/>
                <a:uFillTx/>
                <a:cs typeface="Arial" panose="020B0604020202020204" pitchFamily="34" charset="0"/>
              </a:rPr>
              <a:t>Skills-Based Recruiting casts a wider net</a:t>
            </a:r>
          </a:p>
          <a:p>
            <a:pPr marL="857250" marR="0" lvl="1" indent="-457200" algn="l" defTabSz="914400" rtl="0" eaLnBrk="1" fontAlgn="auto" latinLnBrk="0" hangingPunct="1">
              <a:lnSpc>
                <a:spcPct val="100000"/>
              </a:lnSpc>
              <a:spcBef>
                <a:spcPts val="600"/>
              </a:spcBef>
              <a:spcAft>
                <a:spcPts val="0"/>
              </a:spcAft>
              <a:buSzPct val="65000"/>
              <a:buFont typeface="Arial" panose="020B0604020202020204" pitchFamily="34" charset="0"/>
              <a:buChar char="•"/>
              <a:tabLst/>
              <a:defRPr/>
            </a:pPr>
            <a:r>
              <a:rPr kumimoji="0" lang="en-US" sz="1000" b="0" i="0" u="none" strike="noStrike" kern="1200" cap="none" spc="0" normalizeH="0" baseline="0" noProof="0">
                <a:ln>
                  <a:noFill/>
                </a:ln>
                <a:effectLst/>
                <a:uLnTx/>
                <a:uFillTx/>
                <a:cs typeface="Arial" panose="020B0604020202020204" pitchFamily="34" charset="0"/>
              </a:rPr>
              <a:t>By focusing on candidates who have needed skills and competencies</a:t>
            </a:r>
          </a:p>
          <a:p>
            <a:pPr marL="857250" marR="0" lvl="1" indent="-457200" algn="l" defTabSz="914400" rtl="0" eaLnBrk="1" fontAlgn="auto" latinLnBrk="0" hangingPunct="1">
              <a:lnSpc>
                <a:spcPct val="100000"/>
              </a:lnSpc>
              <a:spcBef>
                <a:spcPts val="600"/>
              </a:spcBef>
              <a:spcAft>
                <a:spcPts val="0"/>
              </a:spcAft>
              <a:buSzPct val="65000"/>
              <a:buFont typeface="Arial" panose="020B0604020202020204" pitchFamily="34" charset="0"/>
              <a:buChar char="•"/>
              <a:tabLst/>
              <a:defRPr/>
            </a:pPr>
            <a:r>
              <a:rPr kumimoji="0" lang="en-US" sz="1000" b="0" i="0" u="none" strike="noStrike" kern="1200" cap="none" spc="0" normalizeH="0" baseline="0" noProof="0">
                <a:ln>
                  <a:noFill/>
                </a:ln>
                <a:effectLst/>
                <a:uLnTx/>
                <a:uFillTx/>
                <a:cs typeface="Arial" panose="020B0604020202020204" pitchFamily="34" charset="0"/>
              </a:rPr>
              <a:t>By eliminating filters on Education and Experience</a:t>
            </a:r>
          </a:p>
          <a:p>
            <a:pPr marL="457200" marR="0" lvl="0" indent="-457200" algn="l" defTabSz="914400" rtl="0" eaLnBrk="1" fontAlgn="auto" latinLnBrk="0" hangingPunct="1">
              <a:lnSpc>
                <a:spcPct val="100000"/>
              </a:lnSpc>
              <a:spcBef>
                <a:spcPts val="600"/>
              </a:spcBef>
              <a:spcAft>
                <a:spcPts val="0"/>
              </a:spcAft>
              <a:buSzTx/>
              <a:buFont typeface="Arial" panose="020B0604020202020204" pitchFamily="34" charset="0"/>
              <a:buChar char="•"/>
              <a:tabLst/>
              <a:defRPr/>
            </a:pPr>
            <a:r>
              <a:rPr kumimoji="0" lang="en-US" sz="1000" b="1" i="0" u="none" strike="noStrike" kern="1200" cap="none" spc="0" normalizeH="0" baseline="0" noProof="0">
                <a:ln>
                  <a:noFill/>
                </a:ln>
                <a:effectLst/>
                <a:uLnTx/>
                <a:uFillTx/>
                <a:cs typeface="Arial" panose="020B0604020202020204" pitchFamily="34" charset="0"/>
              </a:rPr>
              <a:t>Resulting in more candidates in general</a:t>
            </a:r>
          </a:p>
          <a:p>
            <a:pPr marL="457200" marR="0" lvl="0" indent="-457200" algn="l" defTabSz="914400" rtl="0" eaLnBrk="1" fontAlgn="auto" latinLnBrk="0" hangingPunct="1">
              <a:lnSpc>
                <a:spcPct val="100000"/>
              </a:lnSpc>
              <a:spcBef>
                <a:spcPts val="600"/>
              </a:spcBef>
              <a:spcAft>
                <a:spcPts val="0"/>
              </a:spcAft>
              <a:buSzTx/>
              <a:buFont typeface="Arial" panose="020B0604020202020204" pitchFamily="34" charset="0"/>
              <a:buChar char="•"/>
              <a:tabLst/>
              <a:defRPr/>
            </a:pPr>
            <a:r>
              <a:rPr kumimoji="0" lang="en-US" sz="1000" b="1" i="0" u="none" strike="noStrike" kern="1200" cap="none" spc="0" normalizeH="0" baseline="0" noProof="0">
                <a:ln>
                  <a:noFill/>
                </a:ln>
                <a:effectLst/>
                <a:uLnTx/>
                <a:uFillTx/>
                <a:cs typeface="Arial" panose="020B0604020202020204" pitchFamily="34" charset="0"/>
              </a:rPr>
              <a:t>And a more diverse candidate pool</a:t>
            </a:r>
          </a:p>
          <a:p>
            <a:pPr marL="457200" marR="0" lvl="0" indent="-457200" algn="l" defTabSz="914400" rtl="0" eaLnBrk="1" fontAlgn="auto" latinLnBrk="0" hangingPunct="1">
              <a:lnSpc>
                <a:spcPct val="100000"/>
              </a:lnSpc>
              <a:spcBef>
                <a:spcPts val="600"/>
              </a:spcBef>
              <a:spcAft>
                <a:spcPts val="0"/>
              </a:spcAft>
              <a:buSzTx/>
              <a:buFont typeface="Arial" panose="020B0604020202020204" pitchFamily="34" charset="0"/>
              <a:buChar char="•"/>
              <a:tabLst/>
              <a:defRPr/>
            </a:pPr>
            <a:r>
              <a:rPr kumimoji="0" lang="en-US" sz="1000" b="1" i="0" u="none" strike="noStrike" kern="1200" cap="none" spc="0" normalizeH="0" baseline="0" noProof="0">
                <a:ln>
                  <a:noFill/>
                </a:ln>
                <a:effectLst/>
                <a:uLnTx/>
                <a:uFillTx/>
                <a:cs typeface="Arial" panose="020B0604020202020204" pitchFamily="34" charset="0"/>
              </a:rPr>
              <a:t>While hiring candidates who will be successful in their roles</a:t>
            </a:r>
          </a:p>
          <a:p>
            <a:pPr marL="457200" marR="0" lvl="0" indent="-457200" algn="l" defTabSz="914400" rtl="0" eaLnBrk="1" fontAlgn="auto" latinLnBrk="0" hangingPunct="1">
              <a:lnSpc>
                <a:spcPct val="100000"/>
              </a:lnSpc>
              <a:spcBef>
                <a:spcPts val="600"/>
              </a:spcBef>
              <a:spcAft>
                <a:spcPts val="0"/>
              </a:spcAft>
              <a:buSzTx/>
              <a:buFont typeface="Arial" panose="020B0604020202020204" pitchFamily="34" charset="0"/>
              <a:buChar char="•"/>
              <a:tabLst/>
              <a:defRPr/>
            </a:pPr>
            <a:endParaRPr kumimoji="0" lang="en-US" sz="1000" b="1" i="0" u="none" strike="noStrike" kern="1200" cap="none" spc="0" normalizeH="0" baseline="0" noProof="0">
              <a:ln>
                <a:noFill/>
              </a:ln>
              <a:effectLst/>
              <a:uLnTx/>
              <a:uFillTx/>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77FCF-2A72-42CD-A807-373F562F1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464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339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A0A0A"/>
                </a:solidFill>
                <a:effectLst/>
                <a:latin typeface="+mn-lt"/>
              </a:rPr>
              <a:t>start</a:t>
            </a:r>
          </a:p>
          <a:p>
            <a:pPr algn="l"/>
            <a:r>
              <a:rPr lang="en-US" b="1" i="0" dirty="0">
                <a:solidFill>
                  <a:srgbClr val="0A0A0A"/>
                </a:solidFill>
                <a:effectLst/>
                <a:latin typeface="+mn-lt"/>
              </a:rPr>
              <a:t>PUROSE: SET AGENDA:RECOVER/REFLECT/RETAIN/RECRUIT</a:t>
            </a:r>
          </a:p>
          <a:p>
            <a:pPr algn="l"/>
            <a:r>
              <a:rPr lang="en-US" b="0" i="0" dirty="0">
                <a:solidFill>
                  <a:srgbClr val="0A0A0A"/>
                </a:solidFill>
                <a:effectLst/>
                <a:latin typeface="+mn-lt"/>
              </a:rPr>
              <a:t>Regardless of the Cause or severity of the coming downturn it falls into HR’s lap to Deal with it.</a:t>
            </a:r>
          </a:p>
          <a:p>
            <a:pPr algn="l"/>
            <a:r>
              <a:rPr lang="en-US" b="0" i="0" dirty="0">
                <a:solidFill>
                  <a:srgbClr val="0A0A0A"/>
                </a:solidFill>
                <a:effectLst/>
                <a:latin typeface="+mn-lt"/>
              </a:rPr>
              <a:t>Leaders look at head count because:</a:t>
            </a:r>
          </a:p>
          <a:p>
            <a:pPr marL="171450" indent="-171450" algn="l">
              <a:buFont typeface="Arial" panose="020B0604020202020204" pitchFamily="34" charset="0"/>
              <a:buChar char="•"/>
            </a:pPr>
            <a:r>
              <a:rPr lang="en-US" b="0" i="0" dirty="0">
                <a:solidFill>
                  <a:srgbClr val="0A0A0A"/>
                </a:solidFill>
                <a:effectLst/>
                <a:latin typeface="+mn-lt"/>
              </a:rPr>
              <a:t>human capital represents upwards of 60% of operating expenses</a:t>
            </a:r>
          </a:p>
          <a:p>
            <a:pPr marL="0" indent="0" algn="l">
              <a:buFont typeface="Arial" panose="020B0604020202020204" pitchFamily="34" charset="0"/>
              <a:buNone/>
            </a:pPr>
            <a:r>
              <a:rPr lang="en-US" b="0" i="0" dirty="0">
                <a:solidFill>
                  <a:srgbClr val="0A0A0A"/>
                </a:solidFill>
                <a:effectLst/>
                <a:latin typeface="+mn-lt"/>
              </a:rPr>
              <a:t>However, we are dealing with a very unique situation: </a:t>
            </a:r>
          </a:p>
          <a:p>
            <a:pPr marL="685800" lvl="1" indent="-228600" algn="l">
              <a:buFont typeface="+mj-lt"/>
              <a:buAutoNum type="arabicPeriod"/>
            </a:pPr>
            <a:r>
              <a:rPr lang="en-US" b="0" i="0" dirty="0">
                <a:solidFill>
                  <a:srgbClr val="0A0A0A"/>
                </a:solidFill>
                <a:effectLst/>
                <a:latin typeface="+mn-lt"/>
              </a:rPr>
              <a:t>We just survived a global pandemic</a:t>
            </a:r>
          </a:p>
          <a:p>
            <a:pPr marL="685800" lvl="1" indent="-228600" algn="l">
              <a:buFont typeface="+mj-lt"/>
              <a:buAutoNum type="arabicPeriod"/>
            </a:pPr>
            <a:r>
              <a:rPr lang="en-US" b="0" i="0" dirty="0">
                <a:solidFill>
                  <a:srgbClr val="0A0A0A"/>
                </a:solidFill>
                <a:effectLst/>
                <a:latin typeface="+mn-lt"/>
              </a:rPr>
              <a:t>Applicants are in the Driver’s seat due to  11m+ Job opening but &lt;6M applicants (WSJ)</a:t>
            </a:r>
          </a:p>
          <a:p>
            <a:pPr marL="685800" lvl="1" indent="-228600" algn="l">
              <a:buFont typeface="+mj-lt"/>
              <a:buAutoNum type="arabicPeriod"/>
            </a:pPr>
            <a:r>
              <a:rPr lang="en-US" b="0" i="0" dirty="0">
                <a:solidFill>
                  <a:srgbClr val="0A0A0A"/>
                </a:solidFill>
                <a:effectLst/>
                <a:latin typeface="+mn-lt"/>
              </a:rPr>
              <a:t>Resulting in prolonged job vacancies and trouble recruiting talent</a:t>
            </a:r>
          </a:p>
          <a:p>
            <a:pPr algn="l"/>
            <a:endParaRPr lang="en-US" b="0" i="0" dirty="0">
              <a:solidFill>
                <a:srgbClr val="0A0A0A"/>
              </a:solidFill>
              <a:effectLst/>
              <a:latin typeface="+mn-lt"/>
            </a:endParaRPr>
          </a:p>
          <a:p>
            <a:pPr algn="l"/>
            <a:r>
              <a:rPr lang="en-US" b="0" i="0" dirty="0">
                <a:solidFill>
                  <a:srgbClr val="0A0A0A"/>
                </a:solidFill>
                <a:effectLst/>
                <a:latin typeface="+mn-lt"/>
              </a:rPr>
              <a:t>Today’s session will dive into ways you can lead your organization to the other side of this downturn:</a:t>
            </a:r>
          </a:p>
          <a:p>
            <a:pPr marL="171450" indent="-171450" algn="l">
              <a:buFont typeface="Arial" panose="020B0604020202020204" pitchFamily="34" charset="0"/>
              <a:buChar char="•"/>
            </a:pPr>
            <a:r>
              <a:rPr lang="en-US" b="0" i="0" dirty="0">
                <a:solidFill>
                  <a:srgbClr val="0A0A0A"/>
                </a:solidFill>
                <a:effectLst/>
                <a:latin typeface="+mn-lt"/>
              </a:rPr>
              <a:t>RECOVER –Take a look at what we’ve been through and where we are </a:t>
            </a:r>
          </a:p>
          <a:p>
            <a:pPr marL="171450" indent="-171450" algn="l">
              <a:buFont typeface="Arial" panose="020B0604020202020204" pitchFamily="34" charset="0"/>
              <a:buChar char="•"/>
            </a:pPr>
            <a:r>
              <a:rPr lang="en-US" b="0" i="0" dirty="0">
                <a:solidFill>
                  <a:srgbClr val="0A0A0A"/>
                </a:solidFill>
                <a:effectLst/>
                <a:latin typeface="+mn-lt"/>
              </a:rPr>
              <a:t>REFLECT –Help you can chart a course for the short term</a:t>
            </a:r>
          </a:p>
          <a:p>
            <a:pPr marL="0" indent="0" algn="l">
              <a:buFont typeface="Arial" panose="020B0604020202020204" pitchFamily="34" charset="0"/>
              <a:buNone/>
            </a:pPr>
            <a:r>
              <a:rPr lang="en-US" b="0" i="1" dirty="0">
                <a:solidFill>
                  <a:srgbClr val="0A0A0A"/>
                </a:solidFill>
                <a:effectLst/>
                <a:latin typeface="+mn-lt"/>
              </a:rPr>
              <a:t>Weighing short term economic concerns against the more significant and longer-term labor shortage we’re going to examine the value of continued focus on Retention and recruiting.</a:t>
            </a:r>
          </a:p>
          <a:p>
            <a:pPr marL="171450" indent="-171450" algn="l">
              <a:buFont typeface="Arial" panose="020B0604020202020204" pitchFamily="34" charset="0"/>
              <a:buChar char="•"/>
            </a:pPr>
            <a:r>
              <a:rPr lang="en-US" b="0" i="0" dirty="0">
                <a:solidFill>
                  <a:srgbClr val="0A0A0A"/>
                </a:solidFill>
                <a:effectLst/>
                <a:latin typeface="+mn-lt"/>
              </a:rPr>
              <a:t>RETAIN – Examine Burnout, Engagement, and Compensation strategies to retain current employees. We’ll also take a look at where retention really starts -  in the recruiting process!</a:t>
            </a:r>
          </a:p>
          <a:p>
            <a:pPr marL="171450" indent="-171450" algn="l">
              <a:buFont typeface="Arial" panose="020B0604020202020204" pitchFamily="34" charset="0"/>
              <a:buChar char="•"/>
            </a:pPr>
            <a:r>
              <a:rPr lang="en-US" b="0" i="0" dirty="0">
                <a:solidFill>
                  <a:srgbClr val="0A0A0A"/>
                </a:solidFill>
                <a:effectLst/>
                <a:latin typeface="+mn-lt"/>
              </a:rPr>
              <a:t>RECRUIT –We’ll discuss, Flexibility, Transparency, Career Growth. PE/DEI factors that are looming large with today’s applicants.</a:t>
            </a:r>
          </a:p>
          <a:p>
            <a:pPr marL="0" indent="0" algn="l">
              <a:buFont typeface="Arial" panose="020B0604020202020204" pitchFamily="34" charset="0"/>
              <a:buNone/>
            </a:pPr>
            <a:endParaRPr lang="en-US" b="0" i="0" dirty="0">
              <a:solidFill>
                <a:srgbClr val="0A0A0A"/>
              </a:solidFill>
              <a:effectLst/>
              <a:latin typeface="Georgia" panose="02040502050405020303" pitchFamily="18" charset="0"/>
            </a:endParaRPr>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640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g162086d5a5f_0_2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sz="1000" b="1" dirty="0">
                <a:latin typeface="+mj-lt"/>
              </a:rPr>
              <a:t>PURPOSE: DISCLAIMER</a:t>
            </a:r>
          </a:p>
          <a:p>
            <a:endParaRPr lang="en-US" sz="1000" dirty="0">
              <a:latin typeface="+mj-lt"/>
            </a:endParaRPr>
          </a:p>
          <a:p>
            <a:r>
              <a:rPr lang="en-US" sz="1000" dirty="0">
                <a:latin typeface="+mj-lt"/>
              </a:rPr>
              <a:t>We are JDXpert and we unabashedly believe that everything we do in HR starts with understanding the work that people do. </a:t>
            </a:r>
          </a:p>
          <a:p>
            <a:endParaRPr lang="en-US" sz="1000" dirty="0">
              <a:latin typeface="+mj-lt"/>
            </a:endParaRPr>
          </a:p>
          <a:p>
            <a:r>
              <a:rPr lang="en-US" sz="1000" dirty="0">
                <a:latin typeface="+mj-lt"/>
              </a:rPr>
              <a:t>So, during today’s presentation, we will be coming at things from that perspective:</a:t>
            </a:r>
          </a:p>
          <a:p>
            <a:pPr marL="171450" indent="-171450">
              <a:buFont typeface="Arial" panose="020B0604020202020204" pitchFamily="34" charset="0"/>
              <a:buChar char="•"/>
            </a:pPr>
            <a:r>
              <a:rPr lang="en-US" sz="1000" dirty="0">
                <a:latin typeface="+mj-lt"/>
              </a:rPr>
              <a:t>We’ll be sharing our perspective as well as what our client are doing or considering </a:t>
            </a:r>
          </a:p>
          <a:p>
            <a:pPr marL="628650" lvl="1" indent="-171450">
              <a:buFont typeface="Arial" panose="020B0604020202020204" pitchFamily="34" charset="0"/>
              <a:buChar char="•"/>
            </a:pPr>
            <a:r>
              <a:rPr lang="en-US" sz="1000" dirty="0">
                <a:latin typeface="+mj-lt"/>
              </a:rPr>
              <a:t>Companies that have taken controls of their Job Descriptions and are taking advantage of:</a:t>
            </a:r>
          </a:p>
          <a:p>
            <a:pPr marL="1085850" lvl="2" indent="-171450">
              <a:buFont typeface="Arial" panose="020B0604020202020204" pitchFamily="34" charset="0"/>
              <a:buChar char="•"/>
            </a:pPr>
            <a:r>
              <a:rPr lang="en-US" sz="1000" dirty="0">
                <a:latin typeface="+mj-lt"/>
              </a:rPr>
              <a:t>Job Description content</a:t>
            </a:r>
          </a:p>
          <a:p>
            <a:pPr marL="1085850" lvl="2" indent="-171450">
              <a:buFont typeface="Arial" panose="020B0604020202020204" pitchFamily="34" charset="0"/>
              <a:buChar char="•"/>
            </a:pPr>
            <a:r>
              <a:rPr lang="en-US" sz="1000" dirty="0">
                <a:latin typeface="+mj-lt"/>
              </a:rPr>
              <a:t>Automating their Job Description Processes</a:t>
            </a:r>
          </a:p>
          <a:p>
            <a:pPr marL="1085850" lvl="2" indent="-171450">
              <a:buFont typeface="Arial" panose="020B0604020202020204" pitchFamily="34" charset="0"/>
              <a:buChar char="•"/>
            </a:pPr>
            <a:r>
              <a:rPr lang="en-US" sz="1000" dirty="0">
                <a:latin typeface="+mj-lt"/>
              </a:rPr>
              <a:t>Integrating accurate up-to-date Job Data throughout the enterprise.</a:t>
            </a:r>
          </a:p>
          <a:p>
            <a:endParaRPr lang="en-US" sz="1000" dirty="0">
              <a:latin typeface="+mj-lt"/>
            </a:endParaRPr>
          </a:p>
          <a:p>
            <a:r>
              <a:rPr lang="en-US" sz="1000" dirty="0">
                <a:latin typeface="+mj-lt"/>
              </a:rPr>
              <a:t>Are their other factors that affect domains we’ll discuss today? – Absolutely </a:t>
            </a:r>
          </a:p>
          <a:p>
            <a:r>
              <a:rPr lang="en-US" sz="1000" dirty="0">
                <a:latin typeface="+mj-lt"/>
              </a:rPr>
              <a:t>But any project in HR/Talent/ Compensation  that is </a:t>
            </a:r>
            <a:r>
              <a:rPr lang="en-US" sz="1000" b="1" dirty="0">
                <a:latin typeface="+mj-lt"/>
              </a:rPr>
              <a:t>based on an incomplete or inaccurate understanding of the work people do is at best suspect if not outright flawed.</a:t>
            </a:r>
          </a:p>
          <a:p>
            <a:endParaRPr lang="en-US" sz="1000" b="1" dirty="0">
              <a:latin typeface="+mj-lt"/>
            </a:endParaRPr>
          </a:p>
          <a:p>
            <a:r>
              <a:rPr lang="en-US" sz="1000" dirty="0">
                <a:latin typeface="+mj-lt"/>
              </a:rPr>
              <a:t>We recently came back from HR Tech:</a:t>
            </a:r>
          </a:p>
          <a:p>
            <a:r>
              <a:rPr lang="en-US" sz="1000" dirty="0">
                <a:latin typeface="+mj-lt"/>
              </a:rPr>
              <a:t>Total focus on recruiting</a:t>
            </a:r>
          </a:p>
          <a:p>
            <a:r>
              <a:rPr lang="en-US" sz="1000" dirty="0">
                <a:latin typeface="+mj-lt"/>
              </a:rPr>
              <a:t>Slick tools to:</a:t>
            </a:r>
          </a:p>
          <a:p>
            <a:pPr marL="171450" indent="-171450">
              <a:buFont typeface="Arial" panose="020B0604020202020204" pitchFamily="34" charset="0"/>
              <a:buChar char="•"/>
            </a:pPr>
            <a:r>
              <a:rPr lang="en-US" sz="1000" dirty="0">
                <a:latin typeface="+mj-lt"/>
              </a:rPr>
              <a:t>Help you craft effective job posting to attract and advance qualified, diverse candidates</a:t>
            </a:r>
          </a:p>
          <a:p>
            <a:pPr marL="171450" indent="-171450">
              <a:buFont typeface="Arial" panose="020B0604020202020204" pitchFamily="34" charset="0"/>
              <a:buChar char="•"/>
            </a:pPr>
            <a:r>
              <a:rPr lang="en-US" sz="1000" dirty="0">
                <a:latin typeface="+mj-lt"/>
              </a:rPr>
              <a:t>Other tools that improve your Applicant’s experience.</a:t>
            </a:r>
          </a:p>
          <a:p>
            <a:endParaRPr lang="en-US" sz="1000" dirty="0">
              <a:latin typeface="+mj-lt"/>
            </a:endParaRPr>
          </a:p>
          <a:p>
            <a:pPr algn="just"/>
            <a:r>
              <a:rPr lang="en-US" sz="1000" i="1" dirty="0">
                <a:latin typeface="+mj-lt"/>
              </a:rPr>
              <a:t>But virtually no focus on understanding the work people do – that empirical record of truth, the Job Description</a:t>
            </a:r>
            <a:r>
              <a:rPr lang="en-US" sz="1000" dirty="0">
                <a:latin typeface="+mj-lt"/>
              </a:rPr>
              <a:t>.</a:t>
            </a:r>
          </a:p>
          <a:p>
            <a:pPr marL="171450" indent="-171450">
              <a:buFont typeface="Arial" panose="020B0604020202020204" pitchFamily="34" charset="0"/>
              <a:buChar char="•"/>
            </a:pPr>
            <a:r>
              <a:rPr lang="en-US" sz="1000" dirty="0">
                <a:latin typeface="+mj-lt"/>
              </a:rPr>
              <a:t>Even the slickest Job Posting, if it does not accurately reflect the work to be done will not help you. </a:t>
            </a:r>
          </a:p>
          <a:p>
            <a:pPr marL="171450" indent="-171450">
              <a:buFont typeface="Arial" panose="020B0604020202020204" pitchFamily="34" charset="0"/>
              <a:buChar char="•"/>
            </a:pPr>
            <a:r>
              <a:rPr lang="en-US" sz="1000" dirty="0">
                <a:latin typeface="+mj-lt"/>
              </a:rPr>
              <a:t>Even if you fill the position what’s the likelihood of that hire sticking around.</a:t>
            </a:r>
          </a:p>
          <a:p>
            <a:pPr marL="171450" indent="-171450">
              <a:buFont typeface="Arial" panose="020B0604020202020204" pitchFamily="34" charset="0"/>
              <a:buChar char="•"/>
            </a:pPr>
            <a:r>
              <a:rPr lang="en-US" sz="1000" dirty="0">
                <a:latin typeface="+mj-lt"/>
              </a:rPr>
              <a:t>It’s like building a skyscraper on a foundation of Styrofoam.</a:t>
            </a:r>
          </a:p>
          <a:p>
            <a:pPr marL="0" lvl="0" indent="0" algn="l" rtl="0">
              <a:spcBef>
                <a:spcPts val="0"/>
              </a:spcBef>
              <a:spcAft>
                <a:spcPts val="0"/>
              </a:spcAft>
              <a:buNone/>
            </a:pPr>
            <a:endParaRPr lang="en-US" dirty="0">
              <a:latin typeface="+mj-lt"/>
            </a:endParaRPr>
          </a:p>
        </p:txBody>
      </p:sp>
      <p:sp>
        <p:nvSpPr>
          <p:cNvPr id="27" name="Google Shape;27;g162086d5a5f_0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With the Pandemic in the rearview mirror, let’s look at the impact of the following factors on our big, long-term problem - the labor shortage.</a:t>
            </a:r>
          </a:p>
          <a:p>
            <a:pPr marL="0" lvl="0" indent="0">
              <a:buFont typeface="Arial" panose="020B0604020202020204" pitchFamily="34" charset="0"/>
              <a:buNone/>
            </a:pPr>
            <a:endParaRPr lang="en-US" sz="1000" dirty="0"/>
          </a:p>
          <a:p>
            <a:pPr marL="0" lvl="0" indent="0">
              <a:buFont typeface="Arial" panose="020B0604020202020204" pitchFamily="34" charset="0"/>
              <a:buNone/>
            </a:pP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479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000" b="1" dirty="0">
                <a:latin typeface="+mn-lt"/>
              </a:rPr>
              <a:t>PURPOSE: WHAT DOES OUR RECOVERY LOOK LIKE. Labor supply Bad, Current layoffs not meaningful </a:t>
            </a:r>
          </a:p>
          <a:p>
            <a:pPr marL="0" lvl="0" indent="0">
              <a:buFont typeface="Arial" panose="020B0604020202020204" pitchFamily="34" charset="0"/>
              <a:buNone/>
            </a:pPr>
            <a:endParaRPr lang="en-US" sz="1000" b="1" dirty="0">
              <a:latin typeface="+mn-lt"/>
            </a:endParaRPr>
          </a:p>
          <a:p>
            <a:pPr marL="0" lvl="0" indent="0">
              <a:buFont typeface="Arial" panose="020B0604020202020204" pitchFamily="34" charset="0"/>
              <a:buNone/>
            </a:pPr>
            <a:r>
              <a:rPr lang="en-US" sz="1000" b="1" dirty="0">
                <a:latin typeface="+mn-lt"/>
              </a:rPr>
              <a:t>Labor Supply</a:t>
            </a:r>
          </a:p>
          <a:p>
            <a:pPr marL="0" lvl="0" indent="0">
              <a:buFont typeface="Arial" panose="020B0604020202020204" pitchFamily="34" charset="0"/>
              <a:buNone/>
            </a:pPr>
            <a:r>
              <a:rPr lang="en-US" sz="1000" b="0" dirty="0">
                <a:latin typeface="+mn-lt"/>
              </a:rPr>
              <a:t>In the Pandemic:</a:t>
            </a:r>
          </a:p>
          <a:p>
            <a:pPr marL="171450" lvl="0" indent="-171450">
              <a:buFont typeface="Arial" panose="020B0604020202020204" pitchFamily="34" charset="0"/>
              <a:buChar char="•"/>
            </a:pPr>
            <a:r>
              <a:rPr lang="en-US" sz="1000" dirty="0">
                <a:latin typeface="+mn-lt"/>
              </a:rPr>
              <a:t>US Personal savings rate skyrocketed to over 30%  Up3X because:</a:t>
            </a:r>
          </a:p>
          <a:p>
            <a:pPr marL="628650" lvl="1" indent="-171450">
              <a:buFont typeface="Arial" panose="020B0604020202020204" pitchFamily="34" charset="0"/>
              <a:buChar char="•"/>
            </a:pPr>
            <a:r>
              <a:rPr lang="en-US" sz="1000" dirty="0">
                <a:latin typeface="+mn-lt"/>
              </a:rPr>
              <a:t>People got Stimulus Checks</a:t>
            </a:r>
          </a:p>
          <a:p>
            <a:pPr marL="628650" lvl="1" indent="-171450">
              <a:buFont typeface="Arial" panose="020B0604020202020204" pitchFamily="34" charset="0"/>
              <a:buChar char="•"/>
            </a:pPr>
            <a:r>
              <a:rPr lang="en-US" sz="1000" dirty="0">
                <a:latin typeface="+mn-lt"/>
              </a:rPr>
              <a:t>Student loans Paused </a:t>
            </a:r>
          </a:p>
          <a:p>
            <a:pPr marL="628650" lvl="1" indent="-171450">
              <a:buFont typeface="Arial" panose="020B0604020202020204" pitchFamily="34" charset="0"/>
              <a:buChar char="•"/>
            </a:pPr>
            <a:r>
              <a:rPr lang="en-US" sz="1000" dirty="0">
                <a:latin typeface="+mn-lt"/>
              </a:rPr>
              <a:t>Business Relief like PPP</a:t>
            </a:r>
          </a:p>
          <a:p>
            <a:pPr marL="0" lvl="0" indent="0">
              <a:buFont typeface="Arial" panose="020B0604020202020204" pitchFamily="34" charset="0"/>
              <a:buNone/>
            </a:pPr>
            <a:endParaRPr lang="en-US" sz="1000" dirty="0">
              <a:latin typeface="+mn-lt"/>
            </a:endParaRPr>
          </a:p>
          <a:p>
            <a:pPr marL="0" lvl="0" indent="0">
              <a:buFont typeface="Arial" panose="020B0604020202020204" pitchFamily="34" charset="0"/>
              <a:buNone/>
            </a:pPr>
            <a:r>
              <a:rPr lang="en-US" sz="1000" dirty="0">
                <a:latin typeface="+mn-lt"/>
              </a:rPr>
              <a:t>All this reduced dependency on Employers so:</a:t>
            </a:r>
          </a:p>
          <a:p>
            <a:pPr marL="628650" lvl="1" indent="-171450">
              <a:buFont typeface="Arial" panose="020B0604020202020204" pitchFamily="34" charset="0"/>
              <a:buChar char="•"/>
            </a:pPr>
            <a:r>
              <a:rPr lang="en-US" sz="1000" dirty="0">
                <a:latin typeface="+mn-lt"/>
              </a:rPr>
              <a:t>Some gave up 2</a:t>
            </a:r>
            <a:r>
              <a:rPr lang="en-US" sz="1000" baseline="30000" dirty="0">
                <a:latin typeface="+mn-lt"/>
              </a:rPr>
              <a:t>nd</a:t>
            </a:r>
            <a:r>
              <a:rPr lang="en-US" sz="1000" dirty="0">
                <a:latin typeface="+mn-lt"/>
              </a:rPr>
              <a:t> jobs because they didn’t need them </a:t>
            </a:r>
          </a:p>
          <a:p>
            <a:pPr marL="628650" lvl="1" indent="-171450">
              <a:buFont typeface="Arial" panose="020B0604020202020204" pitchFamily="34" charset="0"/>
              <a:buChar char="•"/>
            </a:pPr>
            <a:r>
              <a:rPr lang="en-US" sz="1000" dirty="0">
                <a:latin typeface="+mn-lt"/>
              </a:rPr>
              <a:t>Paused or ended Two income households to take care of children who were out of school/daycare</a:t>
            </a:r>
          </a:p>
          <a:p>
            <a:pPr marL="628650" lvl="1" indent="-171450">
              <a:buFont typeface="Arial" panose="020B0604020202020204" pitchFamily="34" charset="0"/>
              <a:buChar char="•"/>
            </a:pPr>
            <a:r>
              <a:rPr lang="en-US" sz="1000" dirty="0">
                <a:latin typeface="+mn-lt"/>
              </a:rPr>
              <a:t>Sought alternative employment that they perceived as more desirable.</a:t>
            </a:r>
          </a:p>
          <a:p>
            <a:pPr marL="0" lvl="0" indent="0">
              <a:buFont typeface="Arial" panose="020B0604020202020204" pitchFamily="34" charset="0"/>
              <a:buNone/>
            </a:pPr>
            <a:r>
              <a:rPr lang="en-US" sz="1000" dirty="0">
                <a:latin typeface="+mn-lt"/>
              </a:rPr>
              <a:t>In addition </a:t>
            </a:r>
          </a:p>
          <a:p>
            <a:pPr marL="628650" lvl="1" indent="-171450">
              <a:buFont typeface="Arial" panose="020B0604020202020204" pitchFamily="34" charset="0"/>
              <a:buChar char="•"/>
            </a:pPr>
            <a:r>
              <a:rPr lang="en-US" sz="1000" dirty="0">
                <a:latin typeface="+mn-lt"/>
              </a:rPr>
              <a:t>4.2 million workers at or around retirement age left the workforce:</a:t>
            </a:r>
          </a:p>
          <a:p>
            <a:pPr marL="628650" lvl="1" indent="-171450">
              <a:buFont typeface="Arial" panose="020B0604020202020204" pitchFamily="34" charset="0"/>
              <a:buChar char="•"/>
            </a:pPr>
            <a:r>
              <a:rPr lang="en-US" sz="1000" dirty="0">
                <a:latin typeface="+mn-lt"/>
              </a:rPr>
              <a:t>2.4 million of them retired early because of the pandemic</a:t>
            </a:r>
          </a:p>
          <a:p>
            <a:pPr marL="628650" lvl="1" indent="-171450">
              <a:buFont typeface="Arial" panose="020B0604020202020204" pitchFamily="34" charset="0"/>
              <a:buChar char="•"/>
            </a:pPr>
            <a:r>
              <a:rPr lang="en-US" sz="1000" dirty="0">
                <a:latin typeface="+mn-lt"/>
              </a:rPr>
              <a:t>AND 300,000 fewer young people entering the workforce every year than there were 10 years ago</a:t>
            </a:r>
          </a:p>
          <a:p>
            <a:pPr marL="171450" lvl="0" indent="-171450">
              <a:buFont typeface="Arial" panose="020B0604020202020204" pitchFamily="34" charset="0"/>
              <a:buChar char="•"/>
            </a:pPr>
            <a:endParaRPr lang="en-US" sz="1000" dirty="0">
              <a:latin typeface="+mn-lt"/>
            </a:endParaRPr>
          </a:p>
          <a:p>
            <a:pPr marL="0" lvl="0" indent="0">
              <a:buFont typeface="Arial" panose="020B0604020202020204" pitchFamily="34" charset="0"/>
              <a:buNone/>
            </a:pPr>
            <a:r>
              <a:rPr lang="en-US" sz="1000" dirty="0">
                <a:latin typeface="+mn-lt"/>
              </a:rPr>
              <a:t>So Even if it’s starting for feel like things are retuning to normal In terms of the Labor supply they are not</a:t>
            </a:r>
          </a:p>
          <a:p>
            <a:pPr marL="0" lvl="0" indent="0">
              <a:buFont typeface="Arial" panose="020B0604020202020204" pitchFamily="34" charset="0"/>
              <a:buNone/>
            </a:pPr>
            <a:r>
              <a:rPr lang="en-US" sz="1000" dirty="0">
                <a:latin typeface="+mn-lt"/>
              </a:rPr>
              <a:t>Equation 11M+ openings &lt;6M Applicants (5.3M)</a:t>
            </a:r>
          </a:p>
          <a:p>
            <a:pPr marL="0" lvl="0" indent="0">
              <a:buFont typeface="Arial" panose="020B0604020202020204" pitchFamily="34" charset="0"/>
              <a:buNone/>
            </a:pPr>
            <a:endParaRPr lang="en-US" sz="1000" dirty="0">
              <a:latin typeface="+mn-lt"/>
            </a:endParaRPr>
          </a:p>
          <a:p>
            <a:r>
              <a:rPr lang="en-US" sz="1000" b="0" dirty="0">
                <a:latin typeface="+mn-lt"/>
              </a:rPr>
              <a:t>Outlook:</a:t>
            </a:r>
          </a:p>
          <a:p>
            <a:r>
              <a:rPr lang="en-US" sz="1000" b="0" dirty="0">
                <a:latin typeface="+mn-lt"/>
              </a:rPr>
              <a:t>The Congressional Budget Office predicts that unemployment will peak at 5.1% at the end of 2023 before gradually </a:t>
            </a:r>
            <a:r>
              <a:rPr lang="en-US" sz="1200" b="0" i="0" dirty="0">
                <a:solidFill>
                  <a:srgbClr val="333333"/>
                </a:solidFill>
                <a:effectLst/>
                <a:latin typeface="source_sans_proregular"/>
              </a:rPr>
              <a:t>beginning in the second quarter of 2024, falling to 4.5 percent by the end of 2027.</a:t>
            </a:r>
          </a:p>
          <a:p>
            <a:r>
              <a:rPr lang="en-US" sz="1000" dirty="0">
                <a:latin typeface="+mn-lt"/>
              </a:rPr>
              <a:t>Not enough to ease the labor shortage</a:t>
            </a:r>
          </a:p>
          <a:p>
            <a:r>
              <a:rPr lang="en-US" sz="1000" dirty="0">
                <a:latin typeface="+mn-lt"/>
              </a:rPr>
              <a:t>But could put a Chill the great resignation</a:t>
            </a:r>
          </a:p>
          <a:p>
            <a:endParaRPr lang="en-US" sz="1000" dirty="0">
              <a:latin typeface="+mn-lt"/>
            </a:endParaRPr>
          </a:p>
          <a:p>
            <a:r>
              <a:rPr lang="en-US" sz="1000" i="1" dirty="0">
                <a:latin typeface="+mn-lt"/>
              </a:rPr>
              <a:t>The  long-term labor shortage needs to be our load star</a:t>
            </a:r>
          </a:p>
          <a:p>
            <a:pPr marL="0" lvl="0" indent="0">
              <a:buFont typeface="Arial" panose="020B0604020202020204" pitchFamily="34" charset="0"/>
              <a:buNone/>
            </a:pPr>
            <a:endParaRPr lang="en-US" sz="1000" dirty="0">
              <a:latin typeface="+mn-lt"/>
            </a:endParaRPr>
          </a:p>
          <a:p>
            <a:pPr marL="0" lvl="0" indent="0">
              <a:buFont typeface="Arial" panose="020B0604020202020204" pitchFamily="34" charset="0"/>
              <a:buNone/>
            </a:pPr>
            <a:endParaRPr lang="en-US" sz="1000" b="1" dirty="0">
              <a:latin typeface="+mn-lt"/>
            </a:endParaRPr>
          </a:p>
          <a:p>
            <a:pPr marL="0" lvl="0" indent="0">
              <a:buFont typeface="Arial" panose="020B0604020202020204" pitchFamily="34" charset="0"/>
              <a:buNone/>
            </a:pPr>
            <a:r>
              <a:rPr lang="en-US" sz="1000" b="1" dirty="0">
                <a:latin typeface="+mn-lt"/>
              </a:rPr>
              <a:t>Current Layoffs</a:t>
            </a:r>
          </a:p>
          <a:p>
            <a:pPr marL="0" lvl="0" indent="0">
              <a:buFont typeface="Arial" panose="020B0604020202020204" pitchFamily="34" charset="0"/>
              <a:buNone/>
            </a:pPr>
            <a:r>
              <a:rPr lang="en-US" sz="1000" b="0" dirty="0">
                <a:latin typeface="+mn-lt"/>
              </a:rPr>
              <a:t>During the Pandemic </a:t>
            </a:r>
          </a:p>
          <a:p>
            <a:pPr marL="171450" lvl="0" indent="-171450">
              <a:buFont typeface="Arial" panose="020B0604020202020204" pitchFamily="34" charset="0"/>
              <a:buChar char="•"/>
            </a:pPr>
            <a:r>
              <a:rPr lang="en-US" sz="1000" dirty="0">
                <a:latin typeface="+mn-lt"/>
              </a:rPr>
              <a:t>People had a lot of money and stayed at home so online ordering spiked</a:t>
            </a:r>
          </a:p>
          <a:p>
            <a:pPr marL="171450" lvl="0" indent="-171450">
              <a:buFont typeface="Arial" panose="020B0604020202020204" pitchFamily="34" charset="0"/>
              <a:buChar char="•"/>
            </a:pPr>
            <a:r>
              <a:rPr lang="en-US" sz="1000" dirty="0">
                <a:latin typeface="+mn-lt"/>
              </a:rPr>
              <a:t>And staffing in some areas spiked. </a:t>
            </a:r>
          </a:p>
          <a:p>
            <a:pPr marL="0" lvl="0" indent="0">
              <a:buFont typeface="Arial" panose="020B0604020202020204" pitchFamily="34" charset="0"/>
              <a:buNone/>
            </a:pPr>
            <a:endParaRPr lang="en-US" sz="1000" dirty="0">
              <a:latin typeface="+mn-lt"/>
            </a:endParaRPr>
          </a:p>
          <a:p>
            <a:pPr marL="0" lvl="0" indent="0">
              <a:buFont typeface="Arial" panose="020B0604020202020204" pitchFamily="34" charset="0"/>
              <a:buNone/>
            </a:pPr>
            <a:r>
              <a:rPr lang="en-US" sz="1000" dirty="0">
                <a:latin typeface="+mn-lt"/>
              </a:rPr>
              <a:t>So now as things return to normal</a:t>
            </a:r>
          </a:p>
          <a:p>
            <a:pPr marL="0" lvl="0" indent="0">
              <a:buFont typeface="Arial" panose="020B0604020202020204" pitchFamily="34" charset="0"/>
              <a:buNone/>
            </a:pPr>
            <a:r>
              <a:rPr lang="en-US" sz="1000" dirty="0">
                <a:latin typeface="+mn-lt"/>
              </a:rPr>
              <a:t>Is it surprising that Amazon Just laid off 10K workers? </a:t>
            </a:r>
          </a:p>
          <a:p>
            <a:pPr marL="0" lvl="0" indent="0">
              <a:buFont typeface="Arial" panose="020B0604020202020204" pitchFamily="34" charset="0"/>
              <a:buNone/>
            </a:pPr>
            <a:endParaRPr lang="en-US" sz="1000" dirty="0">
              <a:latin typeface="+mn-lt"/>
            </a:endParaRPr>
          </a:p>
          <a:p>
            <a:pPr marL="0" lvl="0" indent="0">
              <a:buFont typeface="Arial" panose="020B0604020202020204" pitchFamily="34" charset="0"/>
              <a:buNone/>
            </a:pPr>
            <a:r>
              <a:rPr lang="en-US" sz="1000" dirty="0">
                <a:latin typeface="+mn-lt"/>
              </a:rPr>
              <a:t>Layoff in tech are attributed to:</a:t>
            </a:r>
          </a:p>
          <a:p>
            <a:pPr marL="171450" lvl="0" indent="-171450">
              <a:buFont typeface="Arial" panose="020B0604020202020204" pitchFamily="34" charset="0"/>
              <a:buChar char="•"/>
            </a:pPr>
            <a:r>
              <a:rPr lang="en-US" sz="1000" dirty="0">
                <a:latin typeface="+mn-lt"/>
              </a:rPr>
              <a:t>Compassionate retention – Companies didn’t want to layoff folks in the pandemic</a:t>
            </a:r>
          </a:p>
          <a:p>
            <a:pPr marL="171450" lvl="0" indent="-171450">
              <a:buFont typeface="Arial" panose="020B0604020202020204" pitchFamily="34" charset="0"/>
              <a:buChar char="•"/>
            </a:pPr>
            <a:r>
              <a:rPr lang="en-US" sz="1000" dirty="0">
                <a:latin typeface="+mn-lt"/>
              </a:rPr>
              <a:t>Performance management processes were suspended during the pandemic</a:t>
            </a:r>
          </a:p>
          <a:p>
            <a:pPr marL="171450" lvl="0" indent="-171450">
              <a:buFont typeface="Arial" panose="020B0604020202020204" pitchFamily="34" charset="0"/>
              <a:buChar char="•"/>
            </a:pPr>
            <a:r>
              <a:rPr lang="en-US" sz="1000" dirty="0">
                <a:latin typeface="+mn-lt"/>
              </a:rPr>
              <a:t>Unlike most companies Over-hiring was Endemic in tech firms for years.</a:t>
            </a:r>
          </a:p>
          <a:p>
            <a:pPr marL="0" lvl="0" indent="0">
              <a:buFont typeface="Arial" panose="020B0604020202020204" pitchFamily="34" charset="0"/>
              <a:buNone/>
            </a:pPr>
            <a:r>
              <a:rPr lang="en-US" sz="1000" dirty="0">
                <a:latin typeface="+mn-lt"/>
              </a:rPr>
              <a:t>The way to look at the layoffs in tech is that perhaps they are postponed cutbacks that would have  occurred organically had the pandemic not happened.  </a:t>
            </a:r>
          </a:p>
          <a:p>
            <a:pPr marL="0" lvl="0" indent="0">
              <a:buFont typeface="Arial" panose="020B0604020202020204" pitchFamily="34" charset="0"/>
              <a:buNone/>
            </a:pPr>
            <a:endParaRPr lang="en-US" sz="1000" dirty="0">
              <a:latin typeface="+mn-lt"/>
            </a:endParaRPr>
          </a:p>
          <a:p>
            <a:pPr marL="0" lvl="0" indent="0">
              <a:buFont typeface="Arial" panose="020B0604020202020204" pitchFamily="34" charset="0"/>
              <a:buNone/>
            </a:pPr>
            <a:r>
              <a:rPr lang="en-US" sz="1000" i="1" dirty="0">
                <a:latin typeface="+mn-lt"/>
              </a:rPr>
              <a:t>For Context Overall Layoffs characterized as Extremely Low. (11/30 WSJ: Layoffs? What Layoffs?)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913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b="1" i="0" dirty="0">
                <a:solidFill>
                  <a:srgbClr val="0A0A0A"/>
                </a:solidFill>
                <a:effectLst/>
                <a:latin typeface="Calibri "/>
              </a:rPr>
              <a:t>PURPOSE: WHAT HAVE WE BEEN DOING VS. WHAT ARE WE EXPECTED TO DO.</a:t>
            </a:r>
          </a:p>
          <a:p>
            <a:pPr algn="l"/>
            <a:r>
              <a:rPr lang="en-US" sz="1000" b="1" i="0" dirty="0">
                <a:solidFill>
                  <a:srgbClr val="0A0A0A"/>
                </a:solidFill>
                <a:effectLst/>
                <a:latin typeface="Calibri "/>
              </a:rPr>
              <a:t>But because of the labor market and the difficulty hiring and retaining talent what have we been doing?: </a:t>
            </a:r>
          </a:p>
          <a:p>
            <a:pPr marL="171450" indent="-171450" algn="l">
              <a:buFont typeface="Arial" panose="020B0604020202020204" pitchFamily="34" charset="0"/>
              <a:buChar char="•"/>
            </a:pPr>
            <a:r>
              <a:rPr lang="en-US" sz="1000" b="0" i="0" dirty="0">
                <a:solidFill>
                  <a:srgbClr val="0A0A0A"/>
                </a:solidFill>
                <a:effectLst/>
                <a:latin typeface="Calibri "/>
              </a:rPr>
              <a:t>Focusing on retaining the employees we’ve got</a:t>
            </a:r>
          </a:p>
          <a:p>
            <a:pPr marL="171450" indent="-171450" algn="l">
              <a:buFont typeface="Arial" panose="020B0604020202020204" pitchFamily="34" charset="0"/>
              <a:buChar char="•"/>
            </a:pPr>
            <a:r>
              <a:rPr lang="en-US" sz="1000" b="0" i="0" dirty="0">
                <a:solidFill>
                  <a:srgbClr val="0A0A0A"/>
                </a:solidFill>
                <a:effectLst/>
                <a:latin typeface="Calibri "/>
              </a:rPr>
              <a:t>Expanding the talent pool we recruit from</a:t>
            </a:r>
          </a:p>
          <a:p>
            <a:pPr marL="171450" indent="-171450" algn="l">
              <a:buFont typeface="Arial" panose="020B0604020202020204" pitchFamily="34" charset="0"/>
              <a:buChar char="•"/>
            </a:pPr>
            <a:r>
              <a:rPr lang="en-US" sz="1000" b="0" i="0" dirty="0">
                <a:solidFill>
                  <a:srgbClr val="0A0A0A"/>
                </a:solidFill>
                <a:effectLst/>
                <a:latin typeface="Calibri "/>
              </a:rPr>
              <a:t>Implementing technology to improve the applicant experience</a:t>
            </a:r>
          </a:p>
          <a:p>
            <a:pPr marL="171450" indent="-171450" algn="l">
              <a:buFont typeface="Arial" panose="020B0604020202020204" pitchFamily="34" charset="0"/>
              <a:buChar char="•"/>
            </a:pPr>
            <a:r>
              <a:rPr lang="en-US" sz="1000" b="0" i="0" dirty="0">
                <a:solidFill>
                  <a:srgbClr val="0A0A0A"/>
                </a:solidFill>
                <a:effectLst/>
                <a:latin typeface="Calibri "/>
              </a:rPr>
              <a:t>Implementing Talent marketplaces  to maximize our internal  talent pool</a:t>
            </a:r>
          </a:p>
          <a:p>
            <a:pPr marL="171450" indent="-171450" algn="l">
              <a:buFont typeface="Arial" panose="020B0604020202020204" pitchFamily="34" charset="0"/>
              <a:buChar char="•"/>
            </a:pPr>
            <a:r>
              <a:rPr lang="en-US" sz="1000" b="0" i="0" dirty="0">
                <a:solidFill>
                  <a:srgbClr val="0A0A0A"/>
                </a:solidFill>
                <a:effectLst/>
                <a:latin typeface="Calibri "/>
              </a:rPr>
              <a:t>Upskilling our workforce</a:t>
            </a:r>
          </a:p>
          <a:p>
            <a:pPr marL="171450" indent="-171450" algn="l">
              <a:buFont typeface="Arial" panose="020B0604020202020204" pitchFamily="34" charset="0"/>
              <a:buChar char="•"/>
            </a:pPr>
            <a:r>
              <a:rPr lang="en-US" sz="1000" b="0" i="0" dirty="0">
                <a:solidFill>
                  <a:srgbClr val="0A0A0A"/>
                </a:solidFill>
                <a:effectLst/>
                <a:latin typeface="Calibri "/>
              </a:rPr>
              <a:t>Implementing Pay Equity and Transparency</a:t>
            </a:r>
          </a:p>
          <a:p>
            <a:pPr marL="0" indent="0" algn="l">
              <a:buFont typeface="Arial" panose="020B0604020202020204" pitchFamily="34" charset="0"/>
              <a:buNone/>
            </a:pPr>
            <a:r>
              <a:rPr lang="en-US" sz="1000" b="0" i="1" dirty="0">
                <a:solidFill>
                  <a:srgbClr val="0A0A0A"/>
                </a:solidFill>
                <a:effectLst/>
                <a:latin typeface="Calibri "/>
              </a:rPr>
              <a:t>All this to deal with a labor market with  11M+/&lt;6M</a:t>
            </a:r>
          </a:p>
          <a:p>
            <a:pPr marL="0" indent="0" algn="l">
              <a:buFont typeface="Arial" panose="020B0604020202020204" pitchFamily="34" charset="0"/>
              <a:buNone/>
            </a:pPr>
            <a:endParaRPr lang="en-US" sz="1000" b="0" i="0" dirty="0">
              <a:solidFill>
                <a:srgbClr val="0A0A0A"/>
              </a:solidFill>
              <a:effectLst/>
              <a:latin typeface="Calibri "/>
            </a:endParaRPr>
          </a:p>
          <a:p>
            <a:pPr algn="l"/>
            <a:r>
              <a:rPr lang="en-US" sz="1000" b="1" i="0" dirty="0">
                <a:solidFill>
                  <a:srgbClr val="0A0A0A"/>
                </a:solidFill>
                <a:effectLst/>
                <a:latin typeface="Calibri "/>
              </a:rPr>
              <a:t>And now we’re talking about layoffs?</a:t>
            </a:r>
          </a:p>
          <a:p>
            <a:pPr marL="0" indent="0" algn="l">
              <a:buFont typeface="Arial" panose="020B0604020202020204" pitchFamily="34" charset="0"/>
              <a:buNone/>
            </a:pPr>
            <a:r>
              <a:rPr lang="en-US" sz="1000" b="1" i="0" dirty="0">
                <a:solidFill>
                  <a:srgbClr val="0A0A0A"/>
                </a:solidFill>
                <a:effectLst/>
                <a:latin typeface="Calibri "/>
              </a:rPr>
              <a:t>Are you confused?</a:t>
            </a:r>
          </a:p>
          <a:p>
            <a:pPr marL="0" indent="0" algn="l">
              <a:buFont typeface="Arial" panose="020B0604020202020204" pitchFamily="34" charset="0"/>
              <a:buNone/>
            </a:pPr>
            <a:r>
              <a:rPr lang="en-US" sz="1000" b="0" i="0" dirty="0">
                <a:solidFill>
                  <a:srgbClr val="0A0A0A"/>
                </a:solidFill>
                <a:effectLst/>
                <a:latin typeface="Calibri "/>
              </a:rPr>
              <a:t>If you’re not, you should be.</a:t>
            </a:r>
          </a:p>
          <a:p>
            <a:pPr marL="0" indent="0" algn="l">
              <a:buFont typeface="Arial" panose="020B0604020202020204" pitchFamily="34" charset="0"/>
              <a:buNone/>
            </a:pPr>
            <a:endParaRPr lang="en-US" sz="1000" b="0" i="0" dirty="0">
              <a:solidFill>
                <a:srgbClr val="0A0A0A"/>
              </a:solidFill>
              <a:effectLst/>
              <a:latin typeface="Calibri "/>
            </a:endParaRPr>
          </a:p>
          <a:p>
            <a:pPr algn="l"/>
            <a:r>
              <a:rPr lang="en-US" sz="1000" b="1" i="0" dirty="0">
                <a:solidFill>
                  <a:srgbClr val="0A0A0A"/>
                </a:solidFill>
                <a:effectLst/>
                <a:latin typeface="Calibri "/>
              </a:rPr>
              <a:t>Even if you’re considering layoffs, how do you Lay off workers when you know hiring them back will be so difficult?  </a:t>
            </a:r>
          </a:p>
          <a:p>
            <a:pPr algn="l"/>
            <a:r>
              <a:rPr lang="en-US" sz="1000" b="0" i="1" dirty="0">
                <a:solidFill>
                  <a:srgbClr val="0A0A0A"/>
                </a:solidFill>
                <a:effectLst/>
                <a:latin typeface="Calibri "/>
              </a:rPr>
              <a:t>Very Carefully!!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sng" dirty="0">
                <a:solidFill>
                  <a:srgbClr val="0A0A0A"/>
                </a:solidFill>
                <a:effectLst/>
                <a:latin typeface="Calibri "/>
              </a:rPr>
              <a:t>If this downturn is a “shallow” one, we don’t want to find ourselves trying to hire back the same people we recently laid off.. </a:t>
            </a:r>
          </a:p>
          <a:p>
            <a:pPr marL="0" lvl="0" indent="0">
              <a:buFont typeface="Arial" panose="020B0604020202020204" pitchFamily="34" charset="0"/>
              <a:buNone/>
            </a:pPr>
            <a:endParaRPr lang="en-US" sz="1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2F63E8-C3B3-411D-A4EF-9D6C9019DA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939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Google Shape;78;g162086d5a5f_0_228">
            <a:extLst>
              <a:ext uri="{FF2B5EF4-FFF2-40B4-BE49-F238E27FC236}">
                <a16:creationId xmlns:a16="http://schemas.microsoft.com/office/drawing/2014/main" id="{73D5F248-D763-5B69-B116-F0F0B80CFBF2}"/>
              </a:ext>
            </a:extLst>
          </p:cNvPr>
          <p:cNvSpPr/>
          <p:nvPr userDrawn="1"/>
        </p:nvSpPr>
        <p:spPr>
          <a:xfrm rot="10800000" flipH="1">
            <a:off x="9028762" y="0"/>
            <a:ext cx="2905109" cy="6353278"/>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4" name="Google Shape;82;g162086d5a5f_0_228">
            <a:extLst>
              <a:ext uri="{FF2B5EF4-FFF2-40B4-BE49-F238E27FC236}">
                <a16:creationId xmlns:a16="http://schemas.microsoft.com/office/drawing/2014/main" id="{050C07E8-2C0A-1E29-3B72-48568C93C43F}"/>
              </a:ext>
            </a:extLst>
          </p:cNvPr>
          <p:cNvSpPr/>
          <p:nvPr userDrawn="1"/>
        </p:nvSpPr>
        <p:spPr>
          <a:xfrm flipH="1">
            <a:off x="6889036" y="3756186"/>
            <a:ext cx="1837049" cy="3101814"/>
          </a:xfrm>
          <a:prstGeom prst="round2SameRect">
            <a:avLst>
              <a:gd name="adj1" fmla="val 50000"/>
              <a:gd name="adj2" fmla="val 0"/>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5" name="Google Shape;82;g162086d5a5f_0_228">
            <a:extLst>
              <a:ext uri="{FF2B5EF4-FFF2-40B4-BE49-F238E27FC236}">
                <a16:creationId xmlns:a16="http://schemas.microsoft.com/office/drawing/2014/main" id="{85F34873-42F6-9BEF-2E58-86DA7809F2D4}"/>
              </a:ext>
            </a:extLst>
          </p:cNvPr>
          <p:cNvSpPr/>
          <p:nvPr userDrawn="1"/>
        </p:nvSpPr>
        <p:spPr>
          <a:xfrm flipH="1" flipV="1">
            <a:off x="6897906" y="0"/>
            <a:ext cx="1828181" cy="312909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grpSp>
        <p:nvGrpSpPr>
          <p:cNvPr id="6" name="Group 5">
            <a:extLst>
              <a:ext uri="{FF2B5EF4-FFF2-40B4-BE49-F238E27FC236}">
                <a16:creationId xmlns:a16="http://schemas.microsoft.com/office/drawing/2014/main" id="{7C0F25CC-B2CC-72A0-30A2-D384A314F0F0}"/>
              </a:ext>
            </a:extLst>
          </p:cNvPr>
          <p:cNvGrpSpPr/>
          <p:nvPr userDrawn="1"/>
        </p:nvGrpSpPr>
        <p:grpSpPr>
          <a:xfrm>
            <a:off x="529532" y="1408983"/>
            <a:ext cx="2364581" cy="742687"/>
            <a:chOff x="835710" y="1408983"/>
            <a:chExt cx="2364581" cy="742687"/>
          </a:xfrm>
        </p:grpSpPr>
        <p:sp>
          <p:nvSpPr>
            <p:cNvPr id="7" name="Freeform: Shape 6">
              <a:extLst>
                <a:ext uri="{FF2B5EF4-FFF2-40B4-BE49-F238E27FC236}">
                  <a16:creationId xmlns:a16="http://schemas.microsoft.com/office/drawing/2014/main" id="{22800E2C-0ECE-B244-2CBB-C4F7EDE87B69}"/>
                </a:ext>
              </a:extLst>
            </p:cNvPr>
            <p:cNvSpPr/>
            <p:nvPr/>
          </p:nvSpPr>
          <p:spPr>
            <a:xfrm>
              <a:off x="835710" y="1627867"/>
              <a:ext cx="249840" cy="523803"/>
            </a:xfrm>
            <a:custGeom>
              <a:avLst/>
              <a:gdLst>
                <a:gd name="connsiteX0" fmla="*/ 249836 w 249840"/>
                <a:gd name="connsiteY0" fmla="*/ -5 h 523803"/>
                <a:gd name="connsiteX1" fmla="*/ 249836 w 249840"/>
                <a:gd name="connsiteY1" fmla="*/ 332703 h 523803"/>
                <a:gd name="connsiteX2" fmla="*/ 228976 w 249840"/>
                <a:gd name="connsiteY2" fmla="*/ 449765 h 523803"/>
                <a:gd name="connsiteX3" fmla="*/ 98293 w 249840"/>
                <a:gd name="connsiteY3" fmla="*/ 523775 h 523803"/>
                <a:gd name="connsiteX4" fmla="*/ -5 w 249840"/>
                <a:gd name="connsiteY4" fmla="*/ 497581 h 523803"/>
                <a:gd name="connsiteX5" fmla="*/ 41620 w 249840"/>
                <a:gd name="connsiteY5" fmla="*/ 430906 h 523803"/>
                <a:gd name="connsiteX6" fmla="*/ 99627 w 249840"/>
                <a:gd name="connsiteY6" fmla="*/ 449765 h 523803"/>
                <a:gd name="connsiteX7" fmla="*/ 155443 w 249840"/>
                <a:gd name="connsiteY7" fmla="*/ 415190 h 523803"/>
                <a:gd name="connsiteX8" fmla="*/ 164968 w 249840"/>
                <a:gd name="connsiteY8" fmla="*/ 332703 h 523803"/>
                <a:gd name="connsiteX9" fmla="*/ 164968 w 249840"/>
                <a:gd name="connsiteY9" fmla="*/ -5 h 5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40" h="523803">
                  <a:moveTo>
                    <a:pt x="249836" y="-5"/>
                  </a:moveTo>
                  <a:lnTo>
                    <a:pt x="249836" y="332703"/>
                  </a:lnTo>
                  <a:cubicBezTo>
                    <a:pt x="249836" y="373565"/>
                    <a:pt x="248122" y="414332"/>
                    <a:pt x="228976" y="449765"/>
                  </a:cubicBezTo>
                  <a:cubicBezTo>
                    <a:pt x="211546" y="482150"/>
                    <a:pt x="174017" y="523775"/>
                    <a:pt x="98293" y="523775"/>
                  </a:cubicBezTo>
                  <a:cubicBezTo>
                    <a:pt x="63733" y="524326"/>
                    <a:pt x="29699" y="515257"/>
                    <a:pt x="-5" y="497581"/>
                  </a:cubicBezTo>
                  <a:lnTo>
                    <a:pt x="41620" y="430906"/>
                  </a:lnTo>
                  <a:cubicBezTo>
                    <a:pt x="58152" y="443787"/>
                    <a:pt x="78680" y="450462"/>
                    <a:pt x="99627" y="449765"/>
                  </a:cubicBezTo>
                  <a:cubicBezTo>
                    <a:pt x="123753" y="451528"/>
                    <a:pt x="146277" y="437576"/>
                    <a:pt x="155443" y="415190"/>
                  </a:cubicBezTo>
                  <a:cubicBezTo>
                    <a:pt x="160396" y="403569"/>
                    <a:pt x="164968" y="385090"/>
                    <a:pt x="164968" y="332703"/>
                  </a:cubicBezTo>
                  <a:lnTo>
                    <a:pt x="164968" y="-5"/>
                  </a:lnTo>
                  <a:close/>
                </a:path>
              </a:pathLst>
            </a:custGeom>
            <a:solidFill>
              <a:srgbClr val="00000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C53EBEE-C826-DE12-D5F9-9E99D751A77E}"/>
                </a:ext>
              </a:extLst>
            </p:cNvPr>
            <p:cNvSpPr/>
            <p:nvPr/>
          </p:nvSpPr>
          <p:spPr>
            <a:xfrm>
              <a:off x="1145654" y="1408983"/>
              <a:ext cx="356235" cy="571528"/>
            </a:xfrm>
            <a:custGeom>
              <a:avLst/>
              <a:gdLst>
                <a:gd name="connsiteX0" fmla="*/ 274601 w 356235"/>
                <a:gd name="connsiteY0" fmla="*/ -5 h 571528"/>
                <a:gd name="connsiteX1" fmla="*/ 356230 w 356235"/>
                <a:gd name="connsiteY1" fmla="*/ -5 h 571528"/>
                <a:gd name="connsiteX2" fmla="*/ 356230 w 356235"/>
                <a:gd name="connsiteY2" fmla="*/ 561970 h 571528"/>
                <a:gd name="connsiteX3" fmla="*/ 274601 w 356235"/>
                <a:gd name="connsiteY3" fmla="*/ 561970 h 571528"/>
                <a:gd name="connsiteX4" fmla="*/ 274601 w 356235"/>
                <a:gd name="connsiteY4" fmla="*/ 527585 h 571528"/>
                <a:gd name="connsiteX5" fmla="*/ 169826 w 356235"/>
                <a:gd name="connsiteY5" fmla="*/ 571495 h 571528"/>
                <a:gd name="connsiteX6" fmla="*/ -5 w 356235"/>
                <a:gd name="connsiteY6" fmla="*/ 398997 h 571528"/>
                <a:gd name="connsiteX7" fmla="*/ 170683 w 356235"/>
                <a:gd name="connsiteY7" fmla="*/ 228785 h 571528"/>
                <a:gd name="connsiteX8" fmla="*/ 274792 w 356235"/>
                <a:gd name="connsiteY8" fmla="*/ 274982 h 571528"/>
                <a:gd name="connsiteX9" fmla="*/ 83053 w 356235"/>
                <a:gd name="connsiteY9" fmla="*/ 400521 h 571528"/>
                <a:gd name="connsiteX10" fmla="*/ 180494 w 356235"/>
                <a:gd name="connsiteY10" fmla="*/ 503677 h 571528"/>
                <a:gd name="connsiteX11" fmla="*/ 279554 w 356235"/>
                <a:gd name="connsiteY11" fmla="*/ 401283 h 571528"/>
                <a:gd name="connsiteX12" fmla="*/ 180494 w 356235"/>
                <a:gd name="connsiteY12" fmla="*/ 296508 h 571528"/>
                <a:gd name="connsiteX13" fmla="*/ 83053 w 356235"/>
                <a:gd name="connsiteY13" fmla="*/ 400521 h 57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235" h="571528">
                  <a:moveTo>
                    <a:pt x="274601" y="-5"/>
                  </a:moveTo>
                  <a:lnTo>
                    <a:pt x="356230" y="-5"/>
                  </a:lnTo>
                  <a:lnTo>
                    <a:pt x="356230" y="561970"/>
                  </a:lnTo>
                  <a:lnTo>
                    <a:pt x="274601" y="561970"/>
                  </a:lnTo>
                  <a:lnTo>
                    <a:pt x="274601" y="527585"/>
                  </a:lnTo>
                  <a:cubicBezTo>
                    <a:pt x="247436" y="556348"/>
                    <a:pt x="209383" y="572297"/>
                    <a:pt x="169826" y="571495"/>
                  </a:cubicBezTo>
                  <a:cubicBezTo>
                    <a:pt x="61622" y="571495"/>
                    <a:pt x="-5" y="488341"/>
                    <a:pt x="-5" y="398997"/>
                  </a:cubicBezTo>
                  <a:cubicBezTo>
                    <a:pt x="-5" y="293460"/>
                    <a:pt x="78291" y="228785"/>
                    <a:pt x="170683" y="228785"/>
                  </a:cubicBezTo>
                  <a:cubicBezTo>
                    <a:pt x="210578" y="227694"/>
                    <a:pt x="248832" y="244669"/>
                    <a:pt x="274792" y="274982"/>
                  </a:cubicBezTo>
                  <a:close/>
                  <a:moveTo>
                    <a:pt x="83053" y="400521"/>
                  </a:moveTo>
                  <a:cubicBezTo>
                    <a:pt x="83053" y="456718"/>
                    <a:pt x="121153" y="503677"/>
                    <a:pt x="180494" y="503677"/>
                  </a:cubicBezTo>
                  <a:cubicBezTo>
                    <a:pt x="232120" y="503677"/>
                    <a:pt x="279554" y="469101"/>
                    <a:pt x="279554" y="401283"/>
                  </a:cubicBezTo>
                  <a:cubicBezTo>
                    <a:pt x="279554" y="330417"/>
                    <a:pt x="231929" y="296508"/>
                    <a:pt x="180494" y="296508"/>
                  </a:cubicBezTo>
                  <a:cubicBezTo>
                    <a:pt x="121344" y="296508"/>
                    <a:pt x="83053" y="342704"/>
                    <a:pt x="83053" y="400521"/>
                  </a:cubicBezTo>
                  <a:close/>
                </a:path>
              </a:pathLst>
            </a:custGeom>
            <a:solidFill>
              <a:srgbClr val="000000"/>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6AC135D-CDE5-4F08-6336-0CF38B24F278}"/>
                </a:ext>
              </a:extLst>
            </p:cNvPr>
            <p:cNvSpPr/>
            <p:nvPr/>
          </p:nvSpPr>
          <p:spPr>
            <a:xfrm>
              <a:off x="1961375" y="1637723"/>
              <a:ext cx="356471" cy="509065"/>
            </a:xfrm>
            <a:custGeom>
              <a:avLst/>
              <a:gdLst>
                <a:gd name="connsiteX0" fmla="*/ 81625 w 356471"/>
                <a:gd name="connsiteY0" fmla="*/ 509061 h 509065"/>
                <a:gd name="connsiteX1" fmla="*/ -5 w 356471"/>
                <a:gd name="connsiteY1" fmla="*/ 509061 h 509065"/>
                <a:gd name="connsiteX2" fmla="*/ -5 w 356471"/>
                <a:gd name="connsiteY2" fmla="*/ 8522 h 509065"/>
                <a:gd name="connsiteX3" fmla="*/ 81625 w 356471"/>
                <a:gd name="connsiteY3" fmla="*/ 8522 h 509065"/>
                <a:gd name="connsiteX4" fmla="*/ 81625 w 356471"/>
                <a:gd name="connsiteY4" fmla="*/ 43955 h 509065"/>
                <a:gd name="connsiteX5" fmla="*/ 185733 w 356471"/>
                <a:gd name="connsiteY5" fmla="*/ 45 h 509065"/>
                <a:gd name="connsiteX6" fmla="*/ 356421 w 356471"/>
                <a:gd name="connsiteY6" fmla="*/ 168732 h 509065"/>
                <a:gd name="connsiteX7" fmla="*/ 190257 w 356471"/>
                <a:gd name="connsiteY7" fmla="*/ 342709 h 509065"/>
                <a:gd name="connsiteX8" fmla="*/ 186495 w 356471"/>
                <a:gd name="connsiteY8" fmla="*/ 342754 h 509065"/>
                <a:gd name="connsiteX9" fmla="*/ 81720 w 356471"/>
                <a:gd name="connsiteY9" fmla="*/ 295129 h 509065"/>
                <a:gd name="connsiteX10" fmla="*/ 76576 w 356471"/>
                <a:gd name="connsiteY10" fmla="*/ 172542 h 509065"/>
                <a:gd name="connsiteX11" fmla="*/ 175732 w 356471"/>
                <a:gd name="connsiteY11" fmla="*/ 274936 h 509065"/>
                <a:gd name="connsiteX12" fmla="*/ 273077 w 356471"/>
                <a:gd name="connsiteY12" fmla="*/ 171780 h 509065"/>
                <a:gd name="connsiteX13" fmla="*/ 175732 w 356471"/>
                <a:gd name="connsiteY13" fmla="*/ 67767 h 509065"/>
                <a:gd name="connsiteX14" fmla="*/ 76576 w 356471"/>
                <a:gd name="connsiteY14" fmla="*/ 172542 h 5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471" h="509065">
                  <a:moveTo>
                    <a:pt x="81625" y="509061"/>
                  </a:moveTo>
                  <a:lnTo>
                    <a:pt x="-5" y="509061"/>
                  </a:lnTo>
                  <a:lnTo>
                    <a:pt x="-5" y="8522"/>
                  </a:lnTo>
                  <a:lnTo>
                    <a:pt x="81625" y="8522"/>
                  </a:lnTo>
                  <a:lnTo>
                    <a:pt x="81625" y="43955"/>
                  </a:lnTo>
                  <a:cubicBezTo>
                    <a:pt x="108371" y="14988"/>
                    <a:pt x="146319" y="-1018"/>
                    <a:pt x="185733" y="45"/>
                  </a:cubicBezTo>
                  <a:cubicBezTo>
                    <a:pt x="278125" y="45"/>
                    <a:pt x="356421" y="65481"/>
                    <a:pt x="356421" y="168732"/>
                  </a:cubicBezTo>
                  <a:cubicBezTo>
                    <a:pt x="358574" y="262660"/>
                    <a:pt x="284183" y="340553"/>
                    <a:pt x="190257" y="342709"/>
                  </a:cubicBezTo>
                  <a:cubicBezTo>
                    <a:pt x="189000" y="342738"/>
                    <a:pt x="187752" y="342753"/>
                    <a:pt x="186495" y="342754"/>
                  </a:cubicBezTo>
                  <a:cubicBezTo>
                    <a:pt x="146480" y="342084"/>
                    <a:pt x="108533" y="324838"/>
                    <a:pt x="81720" y="295129"/>
                  </a:cubicBezTo>
                  <a:close/>
                  <a:moveTo>
                    <a:pt x="76576" y="172542"/>
                  </a:moveTo>
                  <a:cubicBezTo>
                    <a:pt x="76576" y="240360"/>
                    <a:pt x="124201" y="274936"/>
                    <a:pt x="175732" y="274936"/>
                  </a:cubicBezTo>
                  <a:cubicBezTo>
                    <a:pt x="234787" y="274936"/>
                    <a:pt x="273077" y="227978"/>
                    <a:pt x="273077" y="171780"/>
                  </a:cubicBezTo>
                  <a:cubicBezTo>
                    <a:pt x="273077" y="113964"/>
                    <a:pt x="234977" y="67767"/>
                    <a:pt x="175732" y="67767"/>
                  </a:cubicBezTo>
                  <a:cubicBezTo>
                    <a:pt x="124106" y="67767"/>
                    <a:pt x="76576" y="102153"/>
                    <a:pt x="76576" y="172542"/>
                  </a:cubicBezTo>
                  <a:close/>
                </a:path>
              </a:pathLst>
            </a:custGeom>
            <a:solidFill>
              <a:srgbClr val="000000"/>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4574951-60CB-FC49-5634-B0A4732B342D}"/>
                </a:ext>
              </a:extLst>
            </p:cNvPr>
            <p:cNvSpPr/>
            <p:nvPr/>
          </p:nvSpPr>
          <p:spPr>
            <a:xfrm>
              <a:off x="2367206" y="1637688"/>
              <a:ext cx="334737" cy="342872"/>
            </a:xfrm>
            <a:custGeom>
              <a:avLst/>
              <a:gdLst>
                <a:gd name="connsiteX0" fmla="*/ 331875 w 334737"/>
                <a:gd name="connsiteY0" fmla="*/ 258874 h 342872"/>
                <a:gd name="connsiteX1" fmla="*/ 273106 w 334737"/>
                <a:gd name="connsiteY1" fmla="*/ 318119 h 342872"/>
                <a:gd name="connsiteX2" fmla="*/ 169855 w 334737"/>
                <a:gd name="connsiteY2" fmla="*/ 342789 h 342872"/>
                <a:gd name="connsiteX3" fmla="*/ 51650 w 334737"/>
                <a:gd name="connsiteY3" fmla="*/ 301165 h 342872"/>
                <a:gd name="connsiteX4" fmla="*/ 24 w 334737"/>
                <a:gd name="connsiteY4" fmla="*/ 177340 h 342872"/>
                <a:gd name="connsiteX5" fmla="*/ 55841 w 334737"/>
                <a:gd name="connsiteY5" fmla="*/ 43990 h 342872"/>
                <a:gd name="connsiteX6" fmla="*/ 173189 w 334737"/>
                <a:gd name="connsiteY6" fmla="*/ 79 h 342872"/>
                <a:gd name="connsiteX7" fmla="*/ 285679 w 334737"/>
                <a:gd name="connsiteY7" fmla="*/ 42466 h 342872"/>
                <a:gd name="connsiteX8" fmla="*/ 334733 w 334737"/>
                <a:gd name="connsiteY8" fmla="*/ 179530 h 342872"/>
                <a:gd name="connsiteX9" fmla="*/ 334733 w 334737"/>
                <a:gd name="connsiteY9" fmla="*/ 189055 h 342872"/>
                <a:gd name="connsiteX10" fmla="*/ 82606 w 334737"/>
                <a:gd name="connsiteY10" fmla="*/ 189055 h 342872"/>
                <a:gd name="connsiteX11" fmla="*/ 112895 w 334737"/>
                <a:gd name="connsiteY11" fmla="*/ 254587 h 342872"/>
                <a:gd name="connsiteX12" fmla="*/ 175380 w 334737"/>
                <a:gd name="connsiteY12" fmla="*/ 275352 h 342872"/>
                <a:gd name="connsiteX13" fmla="*/ 231101 w 334737"/>
                <a:gd name="connsiteY13" fmla="*/ 259255 h 342872"/>
                <a:gd name="connsiteX14" fmla="*/ 263581 w 334737"/>
                <a:gd name="connsiteY14" fmla="*/ 223441 h 342872"/>
                <a:gd name="connsiteX15" fmla="*/ 251103 w 334737"/>
                <a:gd name="connsiteY15" fmla="*/ 127143 h 342872"/>
                <a:gd name="connsiteX16" fmla="*/ 226148 w 334737"/>
                <a:gd name="connsiteY16" fmla="*/ 83137 h 342872"/>
                <a:gd name="connsiteX17" fmla="*/ 106161 w 334737"/>
                <a:gd name="connsiteY17" fmla="*/ 93370 h 342872"/>
                <a:gd name="connsiteX18" fmla="*/ 88797 w 334737"/>
                <a:gd name="connsiteY18" fmla="*/ 127048 h 34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4737" h="342872">
                  <a:moveTo>
                    <a:pt x="331875" y="258874"/>
                  </a:moveTo>
                  <a:cubicBezTo>
                    <a:pt x="317350" y="283071"/>
                    <a:pt x="297185" y="303396"/>
                    <a:pt x="273106" y="318119"/>
                  </a:cubicBezTo>
                  <a:cubicBezTo>
                    <a:pt x="241454" y="335275"/>
                    <a:pt x="205841" y="343784"/>
                    <a:pt x="169855" y="342789"/>
                  </a:cubicBezTo>
                  <a:cubicBezTo>
                    <a:pt x="123278" y="342789"/>
                    <a:pt x="84987" y="332026"/>
                    <a:pt x="51650" y="301165"/>
                  </a:cubicBezTo>
                  <a:cubicBezTo>
                    <a:pt x="17874" y="268928"/>
                    <a:pt x="-843" y="224019"/>
                    <a:pt x="24" y="177340"/>
                  </a:cubicBezTo>
                  <a:cubicBezTo>
                    <a:pt x="-538" y="127097"/>
                    <a:pt x="19655" y="78848"/>
                    <a:pt x="55841" y="43990"/>
                  </a:cubicBezTo>
                  <a:cubicBezTo>
                    <a:pt x="87749" y="14632"/>
                    <a:pt x="129850" y="-1122"/>
                    <a:pt x="173189" y="79"/>
                  </a:cubicBezTo>
                  <a:cubicBezTo>
                    <a:pt x="214823" y="-1288"/>
                    <a:pt x="255294" y="13961"/>
                    <a:pt x="285679" y="42466"/>
                  </a:cubicBezTo>
                  <a:cubicBezTo>
                    <a:pt x="330637" y="85519"/>
                    <a:pt x="334733" y="145621"/>
                    <a:pt x="334733" y="179530"/>
                  </a:cubicBezTo>
                  <a:lnTo>
                    <a:pt x="334733" y="189055"/>
                  </a:lnTo>
                  <a:lnTo>
                    <a:pt x="82606" y="189055"/>
                  </a:lnTo>
                  <a:cubicBezTo>
                    <a:pt x="84502" y="213828"/>
                    <a:pt x="95255" y="237090"/>
                    <a:pt x="112895" y="254587"/>
                  </a:cubicBezTo>
                  <a:cubicBezTo>
                    <a:pt x="130231" y="269377"/>
                    <a:pt x="152643" y="276826"/>
                    <a:pt x="175380" y="275352"/>
                  </a:cubicBezTo>
                  <a:cubicBezTo>
                    <a:pt x="195220" y="276245"/>
                    <a:pt x="214794" y="270589"/>
                    <a:pt x="231101" y="259255"/>
                  </a:cubicBezTo>
                  <a:cubicBezTo>
                    <a:pt x="244245" y="249642"/>
                    <a:pt x="255294" y="237457"/>
                    <a:pt x="263581" y="223441"/>
                  </a:cubicBezTo>
                  <a:close/>
                  <a:moveTo>
                    <a:pt x="251103" y="127143"/>
                  </a:moveTo>
                  <a:cubicBezTo>
                    <a:pt x="247998" y="110076"/>
                    <a:pt x="239197" y="94565"/>
                    <a:pt x="226148" y="83137"/>
                  </a:cubicBezTo>
                  <a:cubicBezTo>
                    <a:pt x="190191" y="52829"/>
                    <a:pt x="136470" y="57410"/>
                    <a:pt x="106161" y="93370"/>
                  </a:cubicBezTo>
                  <a:cubicBezTo>
                    <a:pt x="97913" y="103149"/>
                    <a:pt x="91979" y="114660"/>
                    <a:pt x="88797" y="127048"/>
                  </a:cubicBez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7F82F8-29E5-867C-5D83-5F72A45C5FF2}"/>
                </a:ext>
              </a:extLst>
            </p:cNvPr>
            <p:cNvSpPr/>
            <p:nvPr/>
          </p:nvSpPr>
          <p:spPr>
            <a:xfrm>
              <a:off x="2769000" y="1637669"/>
              <a:ext cx="229838" cy="332812"/>
            </a:xfrm>
            <a:custGeom>
              <a:avLst/>
              <a:gdLst>
                <a:gd name="connsiteX0" fmla="*/ -5 w 229838"/>
                <a:gd name="connsiteY0" fmla="*/ 8576 h 332812"/>
                <a:gd name="connsiteX1" fmla="*/ 81625 w 229838"/>
                <a:gd name="connsiteY1" fmla="*/ 8576 h 332812"/>
                <a:gd name="connsiteX2" fmla="*/ 81625 w 229838"/>
                <a:gd name="connsiteY2" fmla="*/ 37818 h 332812"/>
                <a:gd name="connsiteX3" fmla="*/ 115724 w 229838"/>
                <a:gd name="connsiteY3" fmla="*/ 10862 h 332812"/>
                <a:gd name="connsiteX4" fmla="*/ 165731 w 229838"/>
                <a:gd name="connsiteY4" fmla="*/ 99 h 332812"/>
                <a:gd name="connsiteX5" fmla="*/ 229834 w 229838"/>
                <a:gd name="connsiteY5" fmla="*/ 15529 h 332812"/>
                <a:gd name="connsiteX6" fmla="*/ 196496 w 229838"/>
                <a:gd name="connsiteY6" fmla="*/ 84014 h 332812"/>
                <a:gd name="connsiteX7" fmla="*/ 154872 w 229838"/>
                <a:gd name="connsiteY7" fmla="*/ 72489 h 332812"/>
                <a:gd name="connsiteX8" fmla="*/ 104104 w 229838"/>
                <a:gd name="connsiteY8" fmla="*/ 90205 h 332812"/>
                <a:gd name="connsiteX9" fmla="*/ 81625 w 229838"/>
                <a:gd name="connsiteY9" fmla="*/ 164881 h 332812"/>
                <a:gd name="connsiteX10" fmla="*/ 81625 w 229838"/>
                <a:gd name="connsiteY10" fmla="*/ 332807 h 332812"/>
                <a:gd name="connsiteX11" fmla="*/ -5 w 229838"/>
                <a:gd name="connsiteY11" fmla="*/ 332807 h 3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838" h="332812">
                  <a:moveTo>
                    <a:pt x="-5" y="8576"/>
                  </a:moveTo>
                  <a:lnTo>
                    <a:pt x="81625" y="8576"/>
                  </a:lnTo>
                  <a:lnTo>
                    <a:pt x="81625" y="37818"/>
                  </a:lnTo>
                  <a:cubicBezTo>
                    <a:pt x="91521" y="27113"/>
                    <a:pt x="103027" y="18017"/>
                    <a:pt x="115724" y="10862"/>
                  </a:cubicBezTo>
                  <a:cubicBezTo>
                    <a:pt x="131183" y="3017"/>
                    <a:pt x="148414" y="-691"/>
                    <a:pt x="165731" y="99"/>
                  </a:cubicBezTo>
                  <a:cubicBezTo>
                    <a:pt x="188076" y="-433"/>
                    <a:pt x="210174" y="4885"/>
                    <a:pt x="229834" y="15529"/>
                  </a:cubicBezTo>
                  <a:lnTo>
                    <a:pt x="196496" y="84014"/>
                  </a:lnTo>
                  <a:cubicBezTo>
                    <a:pt x="183980" y="76346"/>
                    <a:pt x="169550" y="72352"/>
                    <a:pt x="154872" y="72489"/>
                  </a:cubicBezTo>
                  <a:cubicBezTo>
                    <a:pt x="136213" y="71006"/>
                    <a:pt x="117791" y="77435"/>
                    <a:pt x="104104" y="90205"/>
                  </a:cubicBezTo>
                  <a:cubicBezTo>
                    <a:pt x="81625" y="112494"/>
                    <a:pt x="81625" y="143355"/>
                    <a:pt x="81625" y="164881"/>
                  </a:cubicBezTo>
                  <a:lnTo>
                    <a:pt x="81625" y="332807"/>
                  </a:lnTo>
                  <a:lnTo>
                    <a:pt x="-5" y="332807"/>
                  </a:ln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CCAF20C-A586-C34A-C408-4F0CAB84E029}"/>
                </a:ext>
              </a:extLst>
            </p:cNvPr>
            <p:cNvSpPr/>
            <p:nvPr/>
          </p:nvSpPr>
          <p:spPr>
            <a:xfrm>
              <a:off x="3022079" y="1527664"/>
              <a:ext cx="178212" cy="442817"/>
            </a:xfrm>
            <a:custGeom>
              <a:avLst/>
              <a:gdLst>
                <a:gd name="connsiteX0" fmla="*/ 115724 w 178212"/>
                <a:gd name="connsiteY0" fmla="*/ 187828 h 442817"/>
                <a:gd name="connsiteX1" fmla="*/ 115724 w 178212"/>
                <a:gd name="connsiteY1" fmla="*/ 442812 h 442817"/>
                <a:gd name="connsiteX2" fmla="*/ 34190 w 178212"/>
                <a:gd name="connsiteY2" fmla="*/ 442812 h 442817"/>
                <a:gd name="connsiteX3" fmla="*/ 34190 w 178212"/>
                <a:gd name="connsiteY3" fmla="*/ 187828 h 442817"/>
                <a:gd name="connsiteX4" fmla="*/ -5 w 178212"/>
                <a:gd name="connsiteY4" fmla="*/ 187828 h 442817"/>
                <a:gd name="connsiteX5" fmla="*/ -5 w 178212"/>
                <a:gd name="connsiteY5" fmla="*/ 118581 h 442817"/>
                <a:gd name="connsiteX6" fmla="*/ 34190 w 178212"/>
                <a:gd name="connsiteY6" fmla="*/ 118581 h 442817"/>
                <a:gd name="connsiteX7" fmla="*/ 34190 w 178212"/>
                <a:gd name="connsiteY7" fmla="*/ -5 h 442817"/>
                <a:gd name="connsiteX8" fmla="*/ 115724 w 178212"/>
                <a:gd name="connsiteY8" fmla="*/ -5 h 442817"/>
                <a:gd name="connsiteX9" fmla="*/ 115724 w 178212"/>
                <a:gd name="connsiteY9" fmla="*/ 118581 h 442817"/>
                <a:gd name="connsiteX10" fmla="*/ 178208 w 178212"/>
                <a:gd name="connsiteY10" fmla="*/ 118581 h 442817"/>
                <a:gd name="connsiteX11" fmla="*/ 178208 w 178212"/>
                <a:gd name="connsiteY11" fmla="*/ 187828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12" h="442817">
                  <a:moveTo>
                    <a:pt x="115724" y="187828"/>
                  </a:moveTo>
                  <a:lnTo>
                    <a:pt x="115724" y="442812"/>
                  </a:lnTo>
                  <a:lnTo>
                    <a:pt x="34190" y="442812"/>
                  </a:lnTo>
                  <a:lnTo>
                    <a:pt x="34190" y="187828"/>
                  </a:lnTo>
                  <a:lnTo>
                    <a:pt x="-5" y="187828"/>
                  </a:lnTo>
                  <a:lnTo>
                    <a:pt x="-5" y="118581"/>
                  </a:lnTo>
                  <a:lnTo>
                    <a:pt x="34190" y="118581"/>
                  </a:lnTo>
                  <a:lnTo>
                    <a:pt x="34190" y="-5"/>
                  </a:lnTo>
                  <a:lnTo>
                    <a:pt x="115724" y="-5"/>
                  </a:lnTo>
                  <a:lnTo>
                    <a:pt x="115724" y="118581"/>
                  </a:lnTo>
                  <a:lnTo>
                    <a:pt x="178208" y="118581"/>
                  </a:lnTo>
                  <a:lnTo>
                    <a:pt x="178208" y="187828"/>
                  </a:ln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ED21825-D051-72CE-19D1-DF959359D53C}"/>
                </a:ext>
              </a:extLst>
            </p:cNvPr>
            <p:cNvSpPr/>
            <p:nvPr/>
          </p:nvSpPr>
          <p:spPr>
            <a:xfrm>
              <a:off x="1565325" y="1410125"/>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rgbClr val="38C0CC"/>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8836F3B-5809-7347-57A9-439D8982DFB3}"/>
                </a:ext>
              </a:extLst>
            </p:cNvPr>
            <p:cNvSpPr/>
            <p:nvPr/>
          </p:nvSpPr>
          <p:spPr>
            <a:xfrm>
              <a:off x="1544275" y="1779124"/>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205F77A-3572-EBBD-B532-71A6B7FD70A8}"/>
                </a:ext>
              </a:extLst>
            </p:cNvPr>
            <p:cNvSpPr/>
            <p:nvPr/>
          </p:nvSpPr>
          <p:spPr>
            <a:xfrm>
              <a:off x="1680292" y="1478610"/>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solidFill>
              <a:srgbClr val="38C0CC"/>
            </a:solid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8053FA3E-7D90-99E8-71C6-8819EE496C90}"/>
              </a:ext>
            </a:extLst>
          </p:cNvPr>
          <p:cNvGrpSpPr/>
          <p:nvPr userDrawn="1"/>
        </p:nvGrpSpPr>
        <p:grpSpPr>
          <a:xfrm>
            <a:off x="6716357" y="-386712"/>
            <a:ext cx="6538753" cy="7707606"/>
            <a:chOff x="4582477" y="2657719"/>
            <a:chExt cx="475297" cy="560260"/>
          </a:xfrm>
          <a:solidFill>
            <a:schemeClr val="bg1">
              <a:alpha val="16000"/>
            </a:schemeClr>
          </a:solidFill>
        </p:grpSpPr>
        <p:sp>
          <p:nvSpPr>
            <p:cNvPr id="19" name="Freeform: Shape 18">
              <a:extLst>
                <a:ext uri="{FF2B5EF4-FFF2-40B4-BE49-F238E27FC236}">
                  <a16:creationId xmlns:a16="http://schemas.microsoft.com/office/drawing/2014/main" id="{53FE6080-F5C2-73C3-D86F-D572397C0F3C}"/>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35D7701-E73D-290C-12F7-9A63AB7C7463}"/>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056B37-F5AD-8379-75BC-25738EFA99E6}"/>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endParaRPr lang="en-US"/>
            </a:p>
          </p:txBody>
        </p:sp>
      </p:grpSp>
      <p:sp>
        <p:nvSpPr>
          <p:cNvPr id="27" name="Title 26">
            <a:extLst>
              <a:ext uri="{FF2B5EF4-FFF2-40B4-BE49-F238E27FC236}">
                <a16:creationId xmlns:a16="http://schemas.microsoft.com/office/drawing/2014/main" id="{6ACE1761-C7B0-6014-4CFD-7AFEB68949A8}"/>
              </a:ext>
            </a:extLst>
          </p:cNvPr>
          <p:cNvSpPr>
            <a:spLocks noGrp="1"/>
          </p:cNvSpPr>
          <p:nvPr>
            <p:ph type="title"/>
          </p:nvPr>
        </p:nvSpPr>
        <p:spPr>
          <a:xfrm>
            <a:off x="539872" y="3266464"/>
            <a:ext cx="6046487" cy="2063872"/>
          </a:xfrm>
        </p:spPr>
        <p:txBody>
          <a:bodyPr/>
          <a:lstStyle/>
          <a:p>
            <a:r>
              <a:rPr lang="en-US"/>
              <a:t>Click to edit Master title style</a:t>
            </a:r>
          </a:p>
        </p:txBody>
      </p:sp>
    </p:spTree>
    <p:extLst>
      <p:ext uri="{BB962C8B-B14F-4D97-AF65-F5344CB8AC3E}">
        <p14:creationId xmlns:p14="http://schemas.microsoft.com/office/powerpoint/2010/main" val="187092084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Image 02">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54" name="Delay 53">
            <a:extLst>
              <a:ext uri="{FF2B5EF4-FFF2-40B4-BE49-F238E27FC236}">
                <a16:creationId xmlns:a16="http://schemas.microsoft.com/office/drawing/2014/main" id="{03F8023D-E4EA-4236-A0AF-FCB24B1D0E05}"/>
              </a:ext>
            </a:extLst>
          </p:cNvPr>
          <p:cNvSpPr/>
          <p:nvPr userDrawn="1"/>
        </p:nvSpPr>
        <p:spPr>
          <a:xfrm rot="16200000">
            <a:off x="931400" y="6514743"/>
            <a:ext cx="398968" cy="306146"/>
          </a:xfrm>
          <a:custGeom>
            <a:avLst/>
            <a:gdLst>
              <a:gd name="connsiteX0" fmla="*/ 0 w 291017"/>
              <a:gd name="connsiteY0" fmla="*/ 0 h 306145"/>
              <a:gd name="connsiteX1" fmla="*/ 145509 w 291017"/>
              <a:gd name="connsiteY1" fmla="*/ 0 h 306145"/>
              <a:gd name="connsiteX2" fmla="*/ 291018 w 291017"/>
              <a:gd name="connsiteY2" fmla="*/ 153073 h 306145"/>
              <a:gd name="connsiteX3" fmla="*/ 145509 w 291017"/>
              <a:gd name="connsiteY3" fmla="*/ 306146 h 306145"/>
              <a:gd name="connsiteX4" fmla="*/ 0 w 291017"/>
              <a:gd name="connsiteY4" fmla="*/ 306145 h 306145"/>
              <a:gd name="connsiteX5" fmla="*/ 0 w 291017"/>
              <a:gd name="connsiteY5" fmla="*/ 0 h 306145"/>
              <a:gd name="connsiteX0" fmla="*/ 10795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107950 w 398968"/>
              <a:gd name="connsiteY5" fmla="*/ 0 h 306146"/>
              <a:gd name="connsiteX0" fmla="*/ 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0 w 398968"/>
              <a:gd name="connsiteY5" fmla="*/ 0 h 30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968" h="306146">
                <a:moveTo>
                  <a:pt x="0" y="0"/>
                </a:moveTo>
                <a:lnTo>
                  <a:pt x="253459" y="0"/>
                </a:lnTo>
                <a:cubicBezTo>
                  <a:pt x="333821" y="0"/>
                  <a:pt x="398968" y="68533"/>
                  <a:pt x="398968" y="153073"/>
                </a:cubicBezTo>
                <a:cubicBezTo>
                  <a:pt x="398968" y="237613"/>
                  <a:pt x="333821" y="306146"/>
                  <a:pt x="253459" y="306146"/>
                </a:cubicBezTo>
                <a:lnTo>
                  <a:pt x="0" y="30614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08550F49-62D7-3D06-691A-CAA9E75E0D88}"/>
              </a:ext>
            </a:extLst>
          </p:cNvPr>
          <p:cNvSpPr>
            <a:spLocks noGrp="1"/>
          </p:cNvSpPr>
          <p:nvPr>
            <p:ph type="sldNum" sz="quarter" idx="4"/>
          </p:nvPr>
        </p:nvSpPr>
        <p:spPr>
          <a:xfrm>
            <a:off x="977811" y="6496654"/>
            <a:ext cx="306146" cy="271774"/>
          </a:xfrm>
          <a:prstGeom prst="rect">
            <a:avLst/>
          </a:prstGeom>
        </p:spPr>
        <p:txBody>
          <a:bodyPr lIns="0" tIns="0" rIns="0" bIns="0" anchor="ctr"/>
          <a:lstStyle>
            <a:lvl1pPr algn="ctr">
              <a:defRPr sz="1200" b="1" i="0">
                <a:solidFill>
                  <a:schemeClr val="bg1"/>
                </a:solidFill>
                <a:latin typeface="DIN Pro Bold" panose="020B0504020101020102" pitchFamily="34" charset="0"/>
                <a:cs typeface="DIN Pro Bold" panose="020B0504020101020102" pitchFamily="34" charset="0"/>
              </a:defRPr>
            </a:lvl1pPr>
          </a:lstStyle>
          <a:p>
            <a:fld id="{7AB9228C-6240-6249-A0ED-F6710D04EA9B}" type="slidenum">
              <a:rPr lang="en-MD" smtClean="0"/>
              <a:pPr/>
              <a:t>‹#›</a:t>
            </a:fld>
            <a:endParaRPr lang="en-MD"/>
          </a:p>
        </p:txBody>
      </p: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9" name="Title 1">
            <a:extLst>
              <a:ext uri="{FF2B5EF4-FFF2-40B4-BE49-F238E27FC236}">
                <a16:creationId xmlns:a16="http://schemas.microsoft.com/office/drawing/2014/main" id="{DEB74BA7-CFFA-4453-0BAF-1BE694B246B2}"/>
              </a:ext>
            </a:extLst>
          </p:cNvPr>
          <p:cNvSpPr>
            <a:spLocks noGrp="1"/>
          </p:cNvSpPr>
          <p:nvPr>
            <p:ph type="title" hasCustomPrompt="1"/>
          </p:nvPr>
        </p:nvSpPr>
        <p:spPr>
          <a:xfrm>
            <a:off x="977812" y="555252"/>
            <a:ext cx="5764845" cy="1076248"/>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lorem ipsum dolor sit </a:t>
            </a:r>
            <a:r>
              <a:rPr lang="en-US" err="1"/>
              <a:t>amet</a:t>
            </a:r>
            <a:endParaRPr lang="en-US"/>
          </a:p>
        </p:txBody>
      </p:sp>
      <p:sp>
        <p:nvSpPr>
          <p:cNvPr id="36" name="Text Placeholder 6">
            <a:extLst>
              <a:ext uri="{FF2B5EF4-FFF2-40B4-BE49-F238E27FC236}">
                <a16:creationId xmlns:a16="http://schemas.microsoft.com/office/drawing/2014/main" id="{47A312A2-9447-E9D9-AC70-05E21973F5DF}"/>
              </a:ext>
            </a:extLst>
          </p:cNvPr>
          <p:cNvSpPr>
            <a:spLocks noGrp="1"/>
          </p:cNvSpPr>
          <p:nvPr>
            <p:ph type="body" sz="quarter" idx="13" hasCustomPrompt="1"/>
          </p:nvPr>
        </p:nvSpPr>
        <p:spPr>
          <a:xfrm>
            <a:off x="977812" y="2030737"/>
            <a:ext cx="5764845" cy="4006916"/>
          </a:xfrm>
          <a:prstGeom prst="rect">
            <a:avLst/>
          </a:prstGeom>
        </p:spPr>
        <p:txBody>
          <a:bodyPr lIns="0" tIns="0" rIns="0" bIns="0">
            <a:noAutofit/>
          </a:bodyPr>
          <a:lstStyle>
            <a:lvl1pPr marL="0" indent="0">
              <a:lnSpc>
                <a:spcPct val="112000"/>
              </a:lnSpc>
              <a:spcBef>
                <a:spcPts val="600"/>
              </a:spcBef>
              <a:buNone/>
              <a:defRPr sz="1400">
                <a:solidFill>
                  <a:schemeClr val="tx1"/>
                </a:solidFill>
                <a:latin typeface="+mn-lt"/>
              </a:defRPr>
            </a:lvl1pPr>
          </a:lstStyle>
          <a:p>
            <a:pPr lvl="0"/>
            <a:r>
              <a:rPr lang="en-US"/>
              <a:t>Replace this text with body text. Sed non </a:t>
            </a:r>
            <a:r>
              <a:rPr lang="en-US" err="1"/>
              <a:t>est</a:t>
            </a:r>
            <a:r>
              <a:rPr lang="en-US"/>
              <a:t> et </a:t>
            </a:r>
            <a:r>
              <a:rPr lang="en-US" err="1"/>
              <a:t>nulla</a:t>
            </a:r>
            <a:r>
              <a:rPr lang="en-US"/>
              <a:t> </a:t>
            </a:r>
            <a:r>
              <a:rPr lang="en-US" err="1"/>
              <a:t>lobortis</a:t>
            </a:r>
            <a:r>
              <a:rPr lang="en-US"/>
              <a:t> </a:t>
            </a:r>
            <a:r>
              <a:rPr lang="en-US" err="1"/>
              <a:t>mollis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Donec </a:t>
            </a:r>
            <a:r>
              <a:rPr lang="en-US" err="1"/>
              <a:t>mattis</a:t>
            </a:r>
            <a:r>
              <a:rPr lang="en-US"/>
              <a:t> </a:t>
            </a:r>
            <a:r>
              <a:rPr lang="en-US" err="1"/>
              <a:t>sapien</a:t>
            </a:r>
            <a:r>
              <a:rPr lang="en-US"/>
              <a:t> </a:t>
            </a:r>
            <a:r>
              <a:rPr lang="en-US" err="1"/>
              <a:t>ut</a:t>
            </a:r>
            <a:r>
              <a:rPr lang="en-US"/>
              <a:t> </a:t>
            </a:r>
            <a:r>
              <a:rPr lang="en-US" err="1"/>
              <a:t>odio</a:t>
            </a:r>
            <a:r>
              <a:rPr lang="en-US"/>
              <a:t> </a:t>
            </a:r>
            <a:r>
              <a:rPr lang="en-US" err="1"/>
              <a:t>molestie</a:t>
            </a:r>
            <a:r>
              <a:rPr lang="en-US"/>
              <a:t>, vitae convallis </a:t>
            </a:r>
            <a:r>
              <a:rPr lang="en-US" err="1"/>
              <a:t>odio</a:t>
            </a:r>
            <a:r>
              <a:rPr lang="en-US"/>
              <a:t> </a:t>
            </a:r>
            <a:r>
              <a:rPr lang="en-US" err="1"/>
              <a:t>egestas.Sed</a:t>
            </a:r>
            <a:r>
              <a:rPr lang="en-US"/>
              <a:t> </a:t>
            </a:r>
            <a:r>
              <a:rPr lang="en-US" err="1"/>
              <a:t>ut</a:t>
            </a:r>
            <a:r>
              <a:rPr lang="en-US"/>
              <a:t> lorem et </a:t>
            </a:r>
            <a:r>
              <a:rPr lang="en-US" err="1"/>
              <a:t>nibh</a:t>
            </a:r>
            <a:r>
              <a:rPr lang="en-US"/>
              <a:t> </a:t>
            </a:r>
            <a:r>
              <a:rPr lang="en-US" err="1"/>
              <a:t>lobortis</a:t>
            </a:r>
            <a:r>
              <a:rPr lang="en-US"/>
              <a:t> maximus sit </a:t>
            </a:r>
            <a:r>
              <a:rPr lang="en-US" err="1"/>
              <a:t>amet</a:t>
            </a:r>
            <a:r>
              <a:rPr lang="en-US"/>
              <a:t> </a:t>
            </a:r>
            <a:r>
              <a:rPr lang="en-US" err="1"/>
              <a:t>quis</a:t>
            </a:r>
            <a:r>
              <a:rPr lang="en-US"/>
              <a:t> </a:t>
            </a:r>
            <a:r>
              <a:rPr lang="en-US" err="1"/>
              <a:t>justo</a:t>
            </a:r>
            <a:r>
              <a:rPr lang="en-US"/>
              <a:t>. Ut et </a:t>
            </a:r>
            <a:r>
              <a:rPr lang="en-US" err="1"/>
              <a:t>rutrum</a:t>
            </a:r>
            <a:r>
              <a:rPr lang="en-US"/>
              <a:t> </a:t>
            </a:r>
            <a:r>
              <a:rPr lang="en-US" err="1"/>
              <a:t>neque</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r>
              <a:rPr lang="en-US" err="1"/>
              <a:t>Nulla</a:t>
            </a:r>
            <a:r>
              <a:rPr lang="en-US"/>
              <a:t> sit </a:t>
            </a:r>
            <a:r>
              <a:rPr lang="en-US" err="1"/>
              <a:t>amet</a:t>
            </a:r>
            <a:r>
              <a:rPr lang="en-US"/>
              <a:t> </a:t>
            </a:r>
            <a:r>
              <a:rPr lang="en-US" err="1"/>
              <a:t>metus</a:t>
            </a:r>
            <a:r>
              <a:rPr lang="en-US"/>
              <a:t> a </a:t>
            </a:r>
            <a:r>
              <a:rPr lang="en-US" err="1"/>
              <a:t>nulla</a:t>
            </a:r>
            <a:r>
              <a:rPr lang="en-US"/>
              <a:t> </a:t>
            </a:r>
            <a:r>
              <a:rPr lang="en-US" err="1"/>
              <a:t>laoreet</a:t>
            </a:r>
            <a:r>
              <a:rPr lang="en-US"/>
              <a:t> </a:t>
            </a:r>
            <a:r>
              <a:rPr lang="en-US" err="1"/>
              <a:t>congue</a:t>
            </a:r>
            <a:r>
              <a:rPr lang="en-US"/>
              <a:t>. In in </a:t>
            </a:r>
            <a:r>
              <a:rPr lang="en-US" err="1"/>
              <a:t>bibendum</a:t>
            </a:r>
            <a:r>
              <a:rPr lang="en-US"/>
              <a:t> </a:t>
            </a:r>
            <a:r>
              <a:rPr lang="en-US" err="1"/>
              <a:t>mauris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endParaRPr lang="en-RO"/>
          </a:p>
        </p:txBody>
      </p:sp>
      <p:sp>
        <p:nvSpPr>
          <p:cNvPr id="74" name="Picture Placeholder 73">
            <a:extLst>
              <a:ext uri="{FF2B5EF4-FFF2-40B4-BE49-F238E27FC236}">
                <a16:creationId xmlns:a16="http://schemas.microsoft.com/office/drawing/2014/main" id="{444B59CA-E3DF-1750-269E-E5781EE1B96C}"/>
              </a:ext>
            </a:extLst>
          </p:cNvPr>
          <p:cNvSpPr>
            <a:spLocks noGrp="1"/>
          </p:cNvSpPr>
          <p:nvPr>
            <p:ph type="pic" sz="quarter" idx="14" hasCustomPrompt="1"/>
          </p:nvPr>
        </p:nvSpPr>
        <p:spPr>
          <a:xfrm>
            <a:off x="7382202" y="0"/>
            <a:ext cx="4823708" cy="5943426"/>
          </a:xfrm>
          <a:custGeom>
            <a:avLst/>
            <a:gdLst>
              <a:gd name="connsiteX0" fmla="*/ 0 w 4823708"/>
              <a:gd name="connsiteY0" fmla="*/ 0 h 5943426"/>
              <a:gd name="connsiteX1" fmla="*/ 4823708 w 4823708"/>
              <a:gd name="connsiteY1" fmla="*/ 0 h 5943426"/>
              <a:gd name="connsiteX2" fmla="*/ 4823708 w 4823708"/>
              <a:gd name="connsiteY2" fmla="*/ 5943426 h 5943426"/>
              <a:gd name="connsiteX3" fmla="*/ 1403260 w 4823708"/>
              <a:gd name="connsiteY3" fmla="*/ 5943426 h 5943426"/>
              <a:gd name="connsiteX4" fmla="*/ 0 w 4823708"/>
              <a:gd name="connsiteY4" fmla="*/ 4540166 h 594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708" h="5943426">
                <a:moveTo>
                  <a:pt x="0" y="0"/>
                </a:moveTo>
                <a:lnTo>
                  <a:pt x="4823708" y="0"/>
                </a:lnTo>
                <a:lnTo>
                  <a:pt x="4823708" y="5943426"/>
                </a:lnTo>
                <a:lnTo>
                  <a:pt x="1403260" y="5943426"/>
                </a:lnTo>
                <a:cubicBezTo>
                  <a:pt x="628261" y="5943426"/>
                  <a:pt x="0" y="5315165"/>
                  <a:pt x="0" y="4540166"/>
                </a:cubicBezTo>
                <a:close/>
              </a:path>
            </a:pathLst>
          </a:custGeom>
          <a:pattFill prst="pct5">
            <a:fgClr>
              <a:schemeClr val="accent1">
                <a:lumMod val="75000"/>
              </a:schemeClr>
            </a:fgClr>
            <a:bgClr>
              <a:schemeClr val="bg1"/>
            </a:bgClr>
          </a:pattFill>
        </p:spPr>
        <p:txBody>
          <a:bodyPr wrap="square" lIns="0" tIns="0" rIns="0" bIns="720000" anchor="ctr" anchorCtr="0">
            <a:noAutofit/>
          </a:bodyPr>
          <a:lstStyle>
            <a:lvl1pPr marL="0" indent="0" algn="ctr">
              <a:buNone/>
              <a:defRPr>
                <a:solidFill>
                  <a:schemeClr val="accent3">
                    <a:lumMod val="75000"/>
                  </a:schemeClr>
                </a:solidFill>
              </a:defRPr>
            </a:lvl1pPr>
          </a:lstStyle>
          <a:p>
            <a:r>
              <a:rPr lang="en-RO"/>
              <a:t> Add Picture</a:t>
            </a:r>
          </a:p>
        </p:txBody>
      </p:sp>
      <p:sp>
        <p:nvSpPr>
          <p:cNvPr id="78" name="Freeform 77">
            <a:extLst>
              <a:ext uri="{FF2B5EF4-FFF2-40B4-BE49-F238E27FC236}">
                <a16:creationId xmlns:a16="http://schemas.microsoft.com/office/drawing/2014/main" id="{34D52E45-9E50-C7B8-F245-C72992023AC9}"/>
              </a:ext>
            </a:extLst>
          </p:cNvPr>
          <p:cNvSpPr/>
          <p:nvPr userDrawn="1"/>
        </p:nvSpPr>
        <p:spPr>
          <a:xfrm>
            <a:off x="7279629" y="-14286"/>
            <a:ext cx="4936184" cy="6055631"/>
          </a:xfrm>
          <a:custGeom>
            <a:avLst/>
            <a:gdLst>
              <a:gd name="connsiteX0" fmla="*/ 0 w 4936184"/>
              <a:gd name="connsiteY0" fmla="*/ 0 h 6055631"/>
              <a:gd name="connsiteX1" fmla="*/ 4936184 w 4936184"/>
              <a:gd name="connsiteY1" fmla="*/ 0 h 6055631"/>
              <a:gd name="connsiteX2" fmla="*/ 4936184 w 4936184"/>
              <a:gd name="connsiteY2" fmla="*/ 6055631 h 6055631"/>
              <a:gd name="connsiteX3" fmla="*/ 1489578 w 4936184"/>
              <a:gd name="connsiteY3" fmla="*/ 6055631 h 6055631"/>
              <a:gd name="connsiteX4" fmla="*/ 0 w 4936184"/>
              <a:gd name="connsiteY4" fmla="*/ 4566053 h 6055631"/>
              <a:gd name="connsiteX0" fmla="*/ 4936184 w 5027624"/>
              <a:gd name="connsiteY0" fmla="*/ 0 h 6055631"/>
              <a:gd name="connsiteX1" fmla="*/ 4936184 w 5027624"/>
              <a:gd name="connsiteY1" fmla="*/ 6055631 h 6055631"/>
              <a:gd name="connsiteX2" fmla="*/ 1489578 w 5027624"/>
              <a:gd name="connsiteY2" fmla="*/ 6055631 h 6055631"/>
              <a:gd name="connsiteX3" fmla="*/ 0 w 5027624"/>
              <a:gd name="connsiteY3" fmla="*/ 4566053 h 6055631"/>
              <a:gd name="connsiteX4" fmla="*/ 0 w 5027624"/>
              <a:gd name="connsiteY4" fmla="*/ 0 h 6055631"/>
              <a:gd name="connsiteX5" fmla="*/ 5027624 w 5027624"/>
              <a:gd name="connsiteY5" fmla="*/ 91440 h 6055631"/>
              <a:gd name="connsiteX0" fmla="*/ 4936184 w 4936184"/>
              <a:gd name="connsiteY0" fmla="*/ 0 h 6055631"/>
              <a:gd name="connsiteX1" fmla="*/ 4936184 w 4936184"/>
              <a:gd name="connsiteY1" fmla="*/ 6055631 h 6055631"/>
              <a:gd name="connsiteX2" fmla="*/ 1489578 w 4936184"/>
              <a:gd name="connsiteY2" fmla="*/ 6055631 h 6055631"/>
              <a:gd name="connsiteX3" fmla="*/ 0 w 4936184"/>
              <a:gd name="connsiteY3" fmla="*/ 4566053 h 6055631"/>
              <a:gd name="connsiteX4" fmla="*/ 0 w 4936184"/>
              <a:gd name="connsiteY4" fmla="*/ 0 h 6055631"/>
              <a:gd name="connsiteX0" fmla="*/ 4936184 w 4936184"/>
              <a:gd name="connsiteY0" fmla="*/ 6055631 h 6055631"/>
              <a:gd name="connsiteX1" fmla="*/ 1489578 w 4936184"/>
              <a:gd name="connsiteY1" fmla="*/ 6055631 h 6055631"/>
              <a:gd name="connsiteX2" fmla="*/ 0 w 4936184"/>
              <a:gd name="connsiteY2" fmla="*/ 4566053 h 6055631"/>
              <a:gd name="connsiteX3" fmla="*/ 0 w 4936184"/>
              <a:gd name="connsiteY3" fmla="*/ 0 h 6055631"/>
            </a:gdLst>
            <a:ahLst/>
            <a:cxnLst>
              <a:cxn ang="0">
                <a:pos x="connsiteX0" y="connsiteY0"/>
              </a:cxn>
              <a:cxn ang="0">
                <a:pos x="connsiteX1" y="connsiteY1"/>
              </a:cxn>
              <a:cxn ang="0">
                <a:pos x="connsiteX2" y="connsiteY2"/>
              </a:cxn>
              <a:cxn ang="0">
                <a:pos x="connsiteX3" y="connsiteY3"/>
              </a:cxn>
            </a:cxnLst>
            <a:rect l="l" t="t" r="r" b="b"/>
            <a:pathLst>
              <a:path w="4936184" h="6055631">
                <a:moveTo>
                  <a:pt x="4936184" y="6055631"/>
                </a:moveTo>
                <a:lnTo>
                  <a:pt x="1489578" y="6055631"/>
                </a:lnTo>
                <a:cubicBezTo>
                  <a:pt x="666907" y="6055631"/>
                  <a:pt x="0" y="5388724"/>
                  <a:pt x="0" y="4566053"/>
                </a:cubicBezTo>
                <a:lnTo>
                  <a:pt x="0" y="0"/>
                </a:ln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2" name="TextBox 1">
            <a:extLst>
              <a:ext uri="{FF2B5EF4-FFF2-40B4-BE49-F238E27FC236}">
                <a16:creationId xmlns:a16="http://schemas.microsoft.com/office/drawing/2014/main" id="{867E8B38-9E1E-DA71-97F5-64D23ACB4D7B}"/>
              </a:ext>
            </a:extLst>
          </p:cNvPr>
          <p:cNvSpPr txBox="1"/>
          <p:nvPr userDrawn="1"/>
        </p:nvSpPr>
        <p:spPr>
          <a:xfrm>
            <a:off x="1364974" y="6525484"/>
            <a:ext cx="1877391" cy="200055"/>
          </a:xfrm>
          <a:prstGeom prst="rect">
            <a:avLst/>
          </a:prstGeom>
          <a:noFill/>
        </p:spPr>
        <p:txBody>
          <a:bodyPr wrap="square" rtlCol="0">
            <a:spAutoFit/>
          </a:bodyPr>
          <a:lstStyle/>
          <a:p>
            <a:r>
              <a:rPr lang="en-US" sz="700" b="1" i="0">
                <a:solidFill>
                  <a:schemeClr val="tx1"/>
                </a:solidFill>
                <a:latin typeface="Arial" panose="020B0604020202020204" pitchFamily="34" charset="0"/>
                <a:cs typeface="Arial" panose="020B0604020202020204" pitchFamily="34" charset="0"/>
              </a:rPr>
              <a:t>#COMPFERENCE22</a:t>
            </a:r>
            <a:endParaRPr lang="en-RO" sz="700" b="1"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43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29885"/>
          </a:xfrm>
          <a:prstGeom prst="rect">
            <a:avLst/>
          </a:prstGeom>
        </p:spPr>
        <p:txBody>
          <a:bodyPr/>
          <a:lstStyle>
            <a:lvl1pPr algn="l">
              <a:defRPr>
                <a:solidFill>
                  <a:schemeClr val="tx2"/>
                </a:solidFill>
                <a:latin typeface="Franklin Gothic Heavy" panose="020B0903020102020204" pitchFamily="34" charset="0"/>
              </a:defRPr>
            </a:lvl1pPr>
          </a:lstStyle>
          <a:p>
            <a:r>
              <a:rPr lang="en-US"/>
              <a:t>Click to edit Master title style</a:t>
            </a:r>
          </a:p>
        </p:txBody>
      </p:sp>
      <p:sp>
        <p:nvSpPr>
          <p:cNvPr id="3" name="Content Placeholder 2"/>
          <p:cNvSpPr>
            <a:spLocks noGrp="1"/>
          </p:cNvSpPr>
          <p:nvPr>
            <p:ph idx="1"/>
          </p:nvPr>
        </p:nvSpPr>
        <p:spPr>
          <a:xfrm>
            <a:off x="609600" y="1328598"/>
            <a:ext cx="10972800" cy="4343399"/>
          </a:xfrm>
          <a:prstGeom prst="rect">
            <a:avLst/>
          </a:prstGeom>
        </p:spPr>
        <p:txBody>
          <a:bodyPr/>
          <a:lstStyle>
            <a:lvl1pPr marL="342900" indent="-342900">
              <a:buClr>
                <a:schemeClr val="tx2"/>
              </a:buClr>
              <a:buFont typeface="Arial" panose="020B0604020202020204" pitchFamily="34" charset="0"/>
              <a:buChar char="•"/>
              <a:defRPr sz="2400">
                <a:latin typeface="Century Gothic" panose="020B0502020202020204" pitchFamily="34" charset="0"/>
              </a:defRPr>
            </a:lvl1pPr>
            <a:lvl2pPr marL="742950" indent="-285750">
              <a:buClr>
                <a:schemeClr val="tx2"/>
              </a:buClr>
              <a:buSzPct val="65000"/>
              <a:buFont typeface="Courier New" panose="02070309020205020404" pitchFamily="49" charset="0"/>
              <a:buChar char="o"/>
              <a:defRPr sz="2000">
                <a:latin typeface="Century Gothic" panose="020B0502020202020204" pitchFamily="34" charset="0"/>
              </a:defRPr>
            </a:lvl2pPr>
            <a:lvl3pPr marL="1143000" indent="-228600">
              <a:buClr>
                <a:schemeClr val="tx2"/>
              </a:buClr>
              <a:buSzPct val="70000"/>
              <a:buFont typeface="Wingdings" panose="05000000000000000000" pitchFamily="2" charset="2"/>
              <a:buChar char="§"/>
              <a:defRPr sz="1800">
                <a:latin typeface="Century Gothic" panose="020B0502020202020204" pitchFamily="34" charset="0"/>
              </a:defRPr>
            </a:lvl3pPr>
            <a:lvl4pPr marL="1600200" indent="-228600">
              <a:buClr>
                <a:schemeClr val="tx2"/>
              </a:buClr>
              <a:buFont typeface="Arial" panose="020B0604020202020204" pitchFamily="34" charset="0"/>
              <a:buChar char="•"/>
              <a:defRPr sz="1600">
                <a:latin typeface="Century Gothic" panose="020B0502020202020204" pitchFamily="34" charset="0"/>
              </a:defRPr>
            </a:lvl4pPr>
            <a:lvl5pPr marL="2057400" indent="-228600">
              <a:buClr>
                <a:schemeClr val="tx2"/>
              </a:buClr>
              <a:buSzPct val="60000"/>
              <a:buFont typeface="Courier New" panose="02070309020205020404" pitchFamily="49" charset="0"/>
              <a:buChar char="o"/>
              <a:defRPr sz="1600">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txBox="1">
            <a:spLocks/>
          </p:cNvSpPr>
          <p:nvPr userDrawn="1"/>
        </p:nvSpPr>
        <p:spPr>
          <a:xfrm>
            <a:off x="1998804" y="6410399"/>
            <a:ext cx="9779754" cy="172962"/>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ts val="200"/>
              </a:spcBef>
              <a:spcAft>
                <a:spcPts val="200"/>
              </a:spcAft>
              <a:defRPr sz="105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spcAft>
                <a:spcPts val="0"/>
              </a:spcAft>
            </a:pPr>
            <a:r>
              <a:rPr lang="en-US" sz="800">
                <a:solidFill>
                  <a:schemeClr val="tx1"/>
                </a:solidFill>
              </a:rPr>
              <a:t>JDXpert.com | © JDXpert.</a:t>
            </a:r>
            <a:r>
              <a:rPr lang="en-US" sz="800" baseline="0">
                <a:solidFill>
                  <a:schemeClr val="tx1"/>
                </a:solidFill>
              </a:rPr>
              <a:t> All Rights Reserved.</a:t>
            </a:r>
            <a:endParaRPr lang="en-US" sz="800">
              <a:solidFill>
                <a:schemeClr val="tx1"/>
              </a:solidFill>
            </a:endParaRPr>
          </a:p>
        </p:txBody>
      </p:sp>
      <p:pic>
        <p:nvPicPr>
          <p:cNvPr id="5" name="Picture 4" descr="A picture containing object, clock&#10;&#10;Description automatically generated">
            <a:extLst>
              <a:ext uri="{FF2B5EF4-FFF2-40B4-BE49-F238E27FC236}">
                <a16:creationId xmlns:a16="http://schemas.microsoft.com/office/drawing/2014/main" id="{33F5F863-E98C-4C27-99FF-1DBE3CDCB7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442" y="6155996"/>
            <a:ext cx="1538052" cy="508807"/>
          </a:xfrm>
          <a:prstGeom prst="rect">
            <a:avLst/>
          </a:prstGeom>
        </p:spPr>
      </p:pic>
    </p:spTree>
    <p:extLst>
      <p:ext uri="{BB962C8B-B14F-4D97-AF65-F5344CB8AC3E}">
        <p14:creationId xmlns:p14="http://schemas.microsoft.com/office/powerpoint/2010/main" val="767521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54" name="Delay 53">
            <a:extLst>
              <a:ext uri="{FF2B5EF4-FFF2-40B4-BE49-F238E27FC236}">
                <a16:creationId xmlns:a16="http://schemas.microsoft.com/office/drawing/2014/main" id="{03F8023D-E4EA-4236-A0AF-FCB24B1D0E05}"/>
              </a:ext>
            </a:extLst>
          </p:cNvPr>
          <p:cNvSpPr/>
          <p:nvPr userDrawn="1"/>
        </p:nvSpPr>
        <p:spPr>
          <a:xfrm rot="16200000">
            <a:off x="931400" y="6514743"/>
            <a:ext cx="398968" cy="306146"/>
          </a:xfrm>
          <a:custGeom>
            <a:avLst/>
            <a:gdLst>
              <a:gd name="connsiteX0" fmla="*/ 0 w 291017"/>
              <a:gd name="connsiteY0" fmla="*/ 0 h 306145"/>
              <a:gd name="connsiteX1" fmla="*/ 145509 w 291017"/>
              <a:gd name="connsiteY1" fmla="*/ 0 h 306145"/>
              <a:gd name="connsiteX2" fmla="*/ 291018 w 291017"/>
              <a:gd name="connsiteY2" fmla="*/ 153073 h 306145"/>
              <a:gd name="connsiteX3" fmla="*/ 145509 w 291017"/>
              <a:gd name="connsiteY3" fmla="*/ 306146 h 306145"/>
              <a:gd name="connsiteX4" fmla="*/ 0 w 291017"/>
              <a:gd name="connsiteY4" fmla="*/ 306145 h 306145"/>
              <a:gd name="connsiteX5" fmla="*/ 0 w 291017"/>
              <a:gd name="connsiteY5" fmla="*/ 0 h 306145"/>
              <a:gd name="connsiteX0" fmla="*/ 10795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107950 w 398968"/>
              <a:gd name="connsiteY5" fmla="*/ 0 h 306146"/>
              <a:gd name="connsiteX0" fmla="*/ 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0 w 398968"/>
              <a:gd name="connsiteY5" fmla="*/ 0 h 30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968" h="306146">
                <a:moveTo>
                  <a:pt x="0" y="0"/>
                </a:moveTo>
                <a:lnTo>
                  <a:pt x="253459" y="0"/>
                </a:lnTo>
                <a:cubicBezTo>
                  <a:pt x="333821" y="0"/>
                  <a:pt x="398968" y="68533"/>
                  <a:pt x="398968" y="153073"/>
                </a:cubicBezTo>
                <a:cubicBezTo>
                  <a:pt x="398968" y="237613"/>
                  <a:pt x="333821" y="306146"/>
                  <a:pt x="253459" y="306146"/>
                </a:cubicBezTo>
                <a:lnTo>
                  <a:pt x="0" y="30614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E059669-ACD5-03F1-80AE-719A18DF4DF4}"/>
              </a:ext>
            </a:extLst>
          </p:cNvPr>
          <p:cNvSpPr txBox="1"/>
          <p:nvPr userDrawn="1"/>
        </p:nvSpPr>
        <p:spPr>
          <a:xfrm>
            <a:off x="1364974" y="6525484"/>
            <a:ext cx="1877391" cy="200055"/>
          </a:xfrm>
          <a:prstGeom prst="rect">
            <a:avLst/>
          </a:prstGeom>
          <a:noFill/>
        </p:spPr>
        <p:txBody>
          <a:bodyPr wrap="square" rtlCol="0">
            <a:spAutoFit/>
          </a:bodyPr>
          <a:lstStyle/>
          <a:p>
            <a:r>
              <a:rPr lang="en-US" sz="700" b="1" i="0">
                <a:solidFill>
                  <a:schemeClr val="tx1"/>
                </a:solidFill>
                <a:latin typeface="Arial" panose="020B0604020202020204" pitchFamily="34" charset="0"/>
                <a:cs typeface="Arial" panose="020B0604020202020204" pitchFamily="34" charset="0"/>
              </a:rPr>
              <a:t>#COMPFERENCE22</a:t>
            </a:r>
            <a:endParaRPr lang="en-RO" sz="700" b="1" i="0">
              <a:solidFill>
                <a:schemeClr val="tx1"/>
              </a:solidFill>
              <a:latin typeface="Arial" panose="020B0604020202020204" pitchFamily="34" charset="0"/>
              <a:cs typeface="Arial" panose="020B0604020202020204" pitchFamily="34" charset="0"/>
            </a:endParaRPr>
          </a:p>
        </p:txBody>
      </p: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2" name="Title 1">
            <a:extLst>
              <a:ext uri="{FF2B5EF4-FFF2-40B4-BE49-F238E27FC236}">
                <a16:creationId xmlns:a16="http://schemas.microsoft.com/office/drawing/2014/main" id="{3D6D1124-897E-D5AD-14CC-A0C44C6B76E4}"/>
              </a:ext>
            </a:extLst>
          </p:cNvPr>
          <p:cNvSpPr>
            <a:spLocks noGrp="1"/>
          </p:cNvSpPr>
          <p:nvPr>
            <p:ph type="title" hasCustomPrompt="1"/>
          </p:nvPr>
        </p:nvSpPr>
        <p:spPr>
          <a:xfrm>
            <a:off x="977812" y="571558"/>
            <a:ext cx="10236377" cy="554225"/>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a:t>
            </a:r>
            <a:r>
              <a:rPr lang="en-US" err="1"/>
              <a:t>mattis</a:t>
            </a:r>
            <a:r>
              <a:rPr lang="en-US"/>
              <a:t> </a:t>
            </a:r>
            <a:r>
              <a:rPr lang="en-US" err="1"/>
              <a:t>sapien</a:t>
            </a:r>
            <a:r>
              <a:rPr lang="en-US"/>
              <a:t> </a:t>
            </a:r>
            <a:r>
              <a:rPr lang="en-US" err="1"/>
              <a:t>ut</a:t>
            </a:r>
            <a:r>
              <a:rPr lang="en-US"/>
              <a:t> </a:t>
            </a:r>
            <a:r>
              <a:rPr lang="en-US" err="1"/>
              <a:t>odio</a:t>
            </a:r>
            <a:endParaRPr lang="en-US"/>
          </a:p>
        </p:txBody>
      </p:sp>
      <p:sp>
        <p:nvSpPr>
          <p:cNvPr id="4" name="Slide Number Placeholder 5">
            <a:extLst>
              <a:ext uri="{FF2B5EF4-FFF2-40B4-BE49-F238E27FC236}">
                <a16:creationId xmlns:a16="http://schemas.microsoft.com/office/drawing/2014/main" id="{571FC25E-DCBE-F1C9-29E1-55835D0F7F0A}"/>
              </a:ext>
            </a:extLst>
          </p:cNvPr>
          <p:cNvSpPr>
            <a:spLocks noGrp="1"/>
          </p:cNvSpPr>
          <p:nvPr>
            <p:ph type="sldNum" sz="quarter" idx="4"/>
          </p:nvPr>
        </p:nvSpPr>
        <p:spPr>
          <a:xfrm>
            <a:off x="977811" y="6496654"/>
            <a:ext cx="306146" cy="271774"/>
          </a:xfrm>
          <a:prstGeom prst="rect">
            <a:avLst/>
          </a:prstGeom>
        </p:spPr>
        <p:txBody>
          <a:bodyPr lIns="0" tIns="0" rIns="0" bIns="0" anchor="ctr"/>
          <a:lstStyle>
            <a:lvl1pPr algn="ctr">
              <a:defRPr sz="1200" b="1" i="0">
                <a:solidFill>
                  <a:schemeClr val="bg1"/>
                </a:solidFill>
                <a:latin typeface="DIN Pro Bold" panose="020B0504020101020102" pitchFamily="34" charset="0"/>
                <a:cs typeface="DIN Pro Bold" panose="020B0504020101020102" pitchFamily="34" charset="0"/>
              </a:defRPr>
            </a:lvl1pPr>
          </a:lstStyle>
          <a:p>
            <a:fld id="{7AB9228C-6240-6249-A0ED-F6710D04EA9B}" type="slidenum">
              <a:rPr lang="en-MD" smtClean="0"/>
              <a:pPr/>
              <a:t>‹#›</a:t>
            </a:fld>
            <a:endParaRPr lang="en-MD"/>
          </a:p>
        </p:txBody>
      </p:sp>
    </p:spTree>
    <p:extLst>
      <p:ext uri="{BB962C8B-B14F-4D97-AF65-F5344CB8AC3E}">
        <p14:creationId xmlns:p14="http://schemas.microsoft.com/office/powerpoint/2010/main" val="1389827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0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FE65CD-E4A1-BF05-4654-D0D03CB75DA2}"/>
              </a:ext>
            </a:extLst>
          </p:cNvPr>
          <p:cNvSpPr/>
          <p:nvPr userDrawn="1"/>
        </p:nvSpPr>
        <p:spPr>
          <a:xfrm>
            <a:off x="0" y="0"/>
            <a:ext cx="2065867" cy="6901592"/>
          </a:xfrm>
          <a:prstGeom prst="rect">
            <a:avLst/>
          </a:prstGeom>
          <a:gradFill>
            <a:gsLst>
              <a:gs pos="1000">
                <a:schemeClr val="accent1">
                  <a:lumMod val="100000"/>
                </a:schemeClr>
              </a:gs>
              <a:gs pos="100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9" name="Title 1">
            <a:extLst>
              <a:ext uri="{FF2B5EF4-FFF2-40B4-BE49-F238E27FC236}">
                <a16:creationId xmlns:a16="http://schemas.microsoft.com/office/drawing/2014/main" id="{DEB74BA7-CFFA-4453-0BAF-1BE694B246B2}"/>
              </a:ext>
            </a:extLst>
          </p:cNvPr>
          <p:cNvSpPr>
            <a:spLocks noGrp="1"/>
          </p:cNvSpPr>
          <p:nvPr>
            <p:ph type="title" hasCustomPrompt="1"/>
          </p:nvPr>
        </p:nvSpPr>
        <p:spPr>
          <a:xfrm>
            <a:off x="5544542" y="555252"/>
            <a:ext cx="5764845" cy="1076248"/>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lorem ipsum dolor sit </a:t>
            </a:r>
            <a:r>
              <a:rPr lang="en-US" err="1"/>
              <a:t>amet</a:t>
            </a:r>
            <a:endParaRPr lang="en-US"/>
          </a:p>
        </p:txBody>
      </p:sp>
      <p:sp>
        <p:nvSpPr>
          <p:cNvPr id="7" name="Text Placeholder 6">
            <a:extLst>
              <a:ext uri="{FF2B5EF4-FFF2-40B4-BE49-F238E27FC236}">
                <a16:creationId xmlns:a16="http://schemas.microsoft.com/office/drawing/2014/main" id="{6C2091CF-8F66-3293-4E75-E40C7415625C}"/>
              </a:ext>
            </a:extLst>
          </p:cNvPr>
          <p:cNvSpPr>
            <a:spLocks noGrp="1"/>
          </p:cNvSpPr>
          <p:nvPr>
            <p:ph type="body" sz="quarter" idx="11" hasCustomPrompt="1"/>
          </p:nvPr>
        </p:nvSpPr>
        <p:spPr>
          <a:xfrm>
            <a:off x="5544541" y="2030737"/>
            <a:ext cx="5764845" cy="4006916"/>
          </a:xfrm>
          <a:prstGeom prst="rect">
            <a:avLst/>
          </a:prstGeom>
        </p:spPr>
        <p:txBody>
          <a:bodyPr lIns="0" tIns="0" rIns="0" bIns="0">
            <a:noAutofit/>
          </a:bodyPr>
          <a:lstStyle>
            <a:lvl1pPr marL="0" indent="0">
              <a:lnSpc>
                <a:spcPct val="112000"/>
              </a:lnSpc>
              <a:spcBef>
                <a:spcPts val="600"/>
              </a:spcBef>
              <a:buNone/>
              <a:defRPr sz="1400">
                <a:solidFill>
                  <a:schemeClr val="tx1"/>
                </a:solidFill>
                <a:latin typeface="+mn-lt"/>
              </a:defRPr>
            </a:lvl1pPr>
          </a:lstStyle>
          <a:p>
            <a:pPr lvl="0"/>
            <a:r>
              <a:rPr lang="en-US"/>
              <a:t>Replace this text with body text. Sed non </a:t>
            </a:r>
            <a:r>
              <a:rPr lang="en-US" err="1"/>
              <a:t>est</a:t>
            </a:r>
            <a:r>
              <a:rPr lang="en-US"/>
              <a:t> et </a:t>
            </a:r>
            <a:r>
              <a:rPr lang="en-US" err="1"/>
              <a:t>nulla</a:t>
            </a:r>
            <a:r>
              <a:rPr lang="en-US"/>
              <a:t> </a:t>
            </a:r>
            <a:r>
              <a:rPr lang="en-US" err="1"/>
              <a:t>lobortis</a:t>
            </a:r>
            <a:r>
              <a:rPr lang="en-US"/>
              <a:t> </a:t>
            </a:r>
            <a:r>
              <a:rPr lang="en-US" err="1"/>
              <a:t>mollis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Donec </a:t>
            </a:r>
            <a:r>
              <a:rPr lang="en-US" err="1"/>
              <a:t>mattis</a:t>
            </a:r>
            <a:r>
              <a:rPr lang="en-US"/>
              <a:t> </a:t>
            </a:r>
            <a:r>
              <a:rPr lang="en-US" err="1"/>
              <a:t>sapien</a:t>
            </a:r>
            <a:r>
              <a:rPr lang="en-US"/>
              <a:t> </a:t>
            </a:r>
            <a:r>
              <a:rPr lang="en-US" err="1"/>
              <a:t>ut</a:t>
            </a:r>
            <a:r>
              <a:rPr lang="en-US"/>
              <a:t> </a:t>
            </a:r>
            <a:r>
              <a:rPr lang="en-US" err="1"/>
              <a:t>odio</a:t>
            </a:r>
            <a:r>
              <a:rPr lang="en-US"/>
              <a:t> </a:t>
            </a:r>
            <a:r>
              <a:rPr lang="en-US" err="1"/>
              <a:t>molestie</a:t>
            </a:r>
            <a:r>
              <a:rPr lang="en-US"/>
              <a:t>, vitae convallis </a:t>
            </a:r>
            <a:r>
              <a:rPr lang="en-US" err="1"/>
              <a:t>odio</a:t>
            </a:r>
            <a:r>
              <a:rPr lang="en-US"/>
              <a:t> </a:t>
            </a:r>
            <a:r>
              <a:rPr lang="en-US" err="1"/>
              <a:t>egestas.Sed</a:t>
            </a:r>
            <a:r>
              <a:rPr lang="en-US"/>
              <a:t> </a:t>
            </a:r>
            <a:r>
              <a:rPr lang="en-US" err="1"/>
              <a:t>ut</a:t>
            </a:r>
            <a:r>
              <a:rPr lang="en-US"/>
              <a:t> lorem et </a:t>
            </a:r>
            <a:r>
              <a:rPr lang="en-US" err="1"/>
              <a:t>nibh</a:t>
            </a:r>
            <a:r>
              <a:rPr lang="en-US"/>
              <a:t> </a:t>
            </a:r>
            <a:r>
              <a:rPr lang="en-US" err="1"/>
              <a:t>lobortis</a:t>
            </a:r>
            <a:r>
              <a:rPr lang="en-US"/>
              <a:t> maximus sit </a:t>
            </a:r>
            <a:r>
              <a:rPr lang="en-US" err="1"/>
              <a:t>amet</a:t>
            </a:r>
            <a:r>
              <a:rPr lang="en-US"/>
              <a:t> </a:t>
            </a:r>
            <a:r>
              <a:rPr lang="en-US" err="1"/>
              <a:t>quis</a:t>
            </a:r>
            <a:r>
              <a:rPr lang="en-US"/>
              <a:t> </a:t>
            </a:r>
            <a:r>
              <a:rPr lang="en-US" err="1"/>
              <a:t>justo</a:t>
            </a:r>
            <a:r>
              <a:rPr lang="en-US"/>
              <a:t>. Ut et </a:t>
            </a:r>
            <a:r>
              <a:rPr lang="en-US" err="1"/>
              <a:t>rutrum</a:t>
            </a:r>
            <a:r>
              <a:rPr lang="en-US"/>
              <a:t> </a:t>
            </a:r>
            <a:r>
              <a:rPr lang="en-US" err="1"/>
              <a:t>neque</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r>
              <a:rPr lang="en-US" err="1"/>
              <a:t>Nulla</a:t>
            </a:r>
            <a:r>
              <a:rPr lang="en-US"/>
              <a:t> sit </a:t>
            </a:r>
            <a:r>
              <a:rPr lang="en-US" err="1"/>
              <a:t>amet</a:t>
            </a:r>
            <a:r>
              <a:rPr lang="en-US"/>
              <a:t> </a:t>
            </a:r>
            <a:r>
              <a:rPr lang="en-US" err="1"/>
              <a:t>metus</a:t>
            </a:r>
            <a:r>
              <a:rPr lang="en-US"/>
              <a:t> a </a:t>
            </a:r>
            <a:r>
              <a:rPr lang="en-US" err="1"/>
              <a:t>nulla</a:t>
            </a:r>
            <a:r>
              <a:rPr lang="en-US"/>
              <a:t> </a:t>
            </a:r>
            <a:r>
              <a:rPr lang="en-US" err="1"/>
              <a:t>laoreet</a:t>
            </a:r>
            <a:r>
              <a:rPr lang="en-US"/>
              <a:t> </a:t>
            </a:r>
            <a:r>
              <a:rPr lang="en-US" err="1"/>
              <a:t>congue</a:t>
            </a:r>
            <a:r>
              <a:rPr lang="en-US"/>
              <a:t>. In in </a:t>
            </a:r>
            <a:r>
              <a:rPr lang="en-US" err="1"/>
              <a:t>bibendum</a:t>
            </a:r>
            <a:r>
              <a:rPr lang="en-US"/>
              <a:t> </a:t>
            </a:r>
            <a:r>
              <a:rPr lang="en-US" err="1"/>
              <a:t>mauris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a:t>
            </a:r>
            <a:endParaRPr lang="en-RO"/>
          </a:p>
        </p:txBody>
      </p:sp>
      <p:sp>
        <p:nvSpPr>
          <p:cNvPr id="19" name="Picture Placeholder 18">
            <a:extLst>
              <a:ext uri="{FF2B5EF4-FFF2-40B4-BE49-F238E27FC236}">
                <a16:creationId xmlns:a16="http://schemas.microsoft.com/office/drawing/2014/main" id="{9AC9E216-5AF9-4301-883C-D819C7E314D8}"/>
              </a:ext>
            </a:extLst>
          </p:cNvPr>
          <p:cNvSpPr>
            <a:spLocks noGrp="1"/>
          </p:cNvSpPr>
          <p:nvPr>
            <p:ph type="pic" sz="quarter" idx="12" hasCustomPrompt="1"/>
          </p:nvPr>
        </p:nvSpPr>
        <p:spPr>
          <a:xfrm>
            <a:off x="-16184" y="687275"/>
            <a:ext cx="4817765" cy="5436394"/>
          </a:xfrm>
          <a:custGeom>
            <a:avLst/>
            <a:gdLst>
              <a:gd name="connsiteX0" fmla="*/ 0 w 4808314"/>
              <a:gd name="connsiteY0" fmla="*/ 0 h 5436394"/>
              <a:gd name="connsiteX1" fmla="*/ 4808314 w 4808314"/>
              <a:gd name="connsiteY1" fmla="*/ 0 h 5436394"/>
              <a:gd name="connsiteX2" fmla="*/ 4808314 w 4808314"/>
              <a:gd name="connsiteY2" fmla="*/ 2895576 h 5436394"/>
              <a:gd name="connsiteX3" fmla="*/ 4797716 w 4808314"/>
              <a:gd name="connsiteY3" fmla="*/ 3105462 h 5436394"/>
              <a:gd name="connsiteX4" fmla="*/ 2476157 w 4808314"/>
              <a:gd name="connsiteY4" fmla="*/ 5427021 h 5436394"/>
              <a:gd name="connsiteX5" fmla="*/ 2290531 w 4808314"/>
              <a:gd name="connsiteY5" fmla="*/ 5436394 h 5436394"/>
              <a:gd name="connsiteX6" fmla="*/ 0 w 4808314"/>
              <a:gd name="connsiteY6" fmla="*/ 5436394 h 543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8314" h="5436394">
                <a:moveTo>
                  <a:pt x="0" y="0"/>
                </a:moveTo>
                <a:lnTo>
                  <a:pt x="4808314" y="0"/>
                </a:lnTo>
                <a:lnTo>
                  <a:pt x="4808314" y="2895576"/>
                </a:lnTo>
                <a:lnTo>
                  <a:pt x="4797716" y="3105462"/>
                </a:lnTo>
                <a:cubicBezTo>
                  <a:pt x="4673403" y="4329554"/>
                  <a:pt x="3700249" y="5302708"/>
                  <a:pt x="2476157" y="5427021"/>
                </a:cubicBezTo>
                <a:lnTo>
                  <a:pt x="2290531" y="5436394"/>
                </a:lnTo>
                <a:lnTo>
                  <a:pt x="0" y="5436394"/>
                </a:lnTo>
                <a:close/>
              </a:path>
            </a:pathLst>
          </a:custGeom>
          <a:pattFill prst="pct5">
            <a:fgClr>
              <a:schemeClr val="accent1">
                <a:lumMod val="75000"/>
              </a:schemeClr>
            </a:fgClr>
            <a:bgClr>
              <a:schemeClr val="bg1"/>
            </a:bgClr>
          </a:pattFill>
        </p:spPr>
        <p:txBody>
          <a:bodyPr wrap="square" lIns="0" tIns="0" rIns="0" bIns="720000" anchor="ctr" anchorCtr="0">
            <a:noAutofit/>
          </a:bodyPr>
          <a:lstStyle>
            <a:lvl1pPr marL="0" indent="0" algn="ctr">
              <a:buNone/>
              <a:defRPr>
                <a:solidFill>
                  <a:schemeClr val="accent3">
                    <a:lumMod val="75000"/>
                  </a:schemeClr>
                </a:solidFill>
              </a:defRPr>
            </a:lvl1pPr>
          </a:lstStyle>
          <a:p>
            <a:r>
              <a:rPr lang="en-RO"/>
              <a:t>Add Picture</a:t>
            </a:r>
          </a:p>
        </p:txBody>
      </p:sp>
      <p:sp>
        <p:nvSpPr>
          <p:cNvPr id="11" name="Oval 10">
            <a:extLst>
              <a:ext uri="{FF2B5EF4-FFF2-40B4-BE49-F238E27FC236}">
                <a16:creationId xmlns:a16="http://schemas.microsoft.com/office/drawing/2014/main" id="{E73EF7BF-EBE6-5128-7A31-50B35277BFA3}"/>
              </a:ext>
            </a:extLst>
          </p:cNvPr>
          <p:cNvSpPr/>
          <p:nvPr userDrawn="1"/>
        </p:nvSpPr>
        <p:spPr>
          <a:xfrm>
            <a:off x="3551942" y="5057284"/>
            <a:ext cx="864884" cy="8648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3" name="Donut 12">
            <a:extLst>
              <a:ext uri="{FF2B5EF4-FFF2-40B4-BE49-F238E27FC236}">
                <a16:creationId xmlns:a16="http://schemas.microsoft.com/office/drawing/2014/main" id="{295E3745-9076-A7EB-0337-319BA149333B}"/>
              </a:ext>
            </a:extLst>
          </p:cNvPr>
          <p:cNvSpPr/>
          <p:nvPr userDrawn="1"/>
        </p:nvSpPr>
        <p:spPr>
          <a:xfrm>
            <a:off x="305535" y="260220"/>
            <a:ext cx="854110" cy="854110"/>
          </a:xfrm>
          <a:prstGeom prst="don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solidFill>
                <a:schemeClr val="tx1"/>
              </a:solidFill>
            </a:endParaRPr>
          </a:p>
        </p:txBody>
      </p:sp>
    </p:spTree>
    <p:extLst>
      <p:ext uri="{BB962C8B-B14F-4D97-AF65-F5344CB8AC3E}">
        <p14:creationId xmlns:p14="http://schemas.microsoft.com/office/powerpoint/2010/main" val="3306929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1825003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Google Shape;78;g162086d5a5f_0_228">
            <a:extLst>
              <a:ext uri="{FF2B5EF4-FFF2-40B4-BE49-F238E27FC236}">
                <a16:creationId xmlns:a16="http://schemas.microsoft.com/office/drawing/2014/main" id="{73D5F248-D763-5B69-B116-F0F0B80CFBF2}"/>
              </a:ext>
            </a:extLst>
          </p:cNvPr>
          <p:cNvSpPr/>
          <p:nvPr userDrawn="1"/>
        </p:nvSpPr>
        <p:spPr>
          <a:xfrm rot="10800000" flipH="1">
            <a:off x="9028762" y="0"/>
            <a:ext cx="2905109" cy="6353278"/>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4" name="Google Shape;82;g162086d5a5f_0_228">
            <a:extLst>
              <a:ext uri="{FF2B5EF4-FFF2-40B4-BE49-F238E27FC236}">
                <a16:creationId xmlns:a16="http://schemas.microsoft.com/office/drawing/2014/main" id="{050C07E8-2C0A-1E29-3B72-48568C93C43F}"/>
              </a:ext>
            </a:extLst>
          </p:cNvPr>
          <p:cNvSpPr/>
          <p:nvPr userDrawn="1"/>
        </p:nvSpPr>
        <p:spPr>
          <a:xfrm flipH="1">
            <a:off x="6889036" y="3756186"/>
            <a:ext cx="1837049" cy="3101814"/>
          </a:xfrm>
          <a:prstGeom prst="round2SameRect">
            <a:avLst>
              <a:gd name="adj1" fmla="val 50000"/>
              <a:gd name="adj2" fmla="val 0"/>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5" name="Google Shape;82;g162086d5a5f_0_228">
            <a:extLst>
              <a:ext uri="{FF2B5EF4-FFF2-40B4-BE49-F238E27FC236}">
                <a16:creationId xmlns:a16="http://schemas.microsoft.com/office/drawing/2014/main" id="{85F34873-42F6-9BEF-2E58-86DA7809F2D4}"/>
              </a:ext>
            </a:extLst>
          </p:cNvPr>
          <p:cNvSpPr/>
          <p:nvPr userDrawn="1"/>
        </p:nvSpPr>
        <p:spPr>
          <a:xfrm flipH="1" flipV="1">
            <a:off x="6897906" y="0"/>
            <a:ext cx="1828181" cy="312909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grpSp>
        <p:nvGrpSpPr>
          <p:cNvPr id="6" name="Group 5">
            <a:extLst>
              <a:ext uri="{FF2B5EF4-FFF2-40B4-BE49-F238E27FC236}">
                <a16:creationId xmlns:a16="http://schemas.microsoft.com/office/drawing/2014/main" id="{7C0F25CC-B2CC-72A0-30A2-D384A314F0F0}"/>
              </a:ext>
            </a:extLst>
          </p:cNvPr>
          <p:cNvGrpSpPr/>
          <p:nvPr userDrawn="1"/>
        </p:nvGrpSpPr>
        <p:grpSpPr>
          <a:xfrm>
            <a:off x="529532" y="1408983"/>
            <a:ext cx="2364581" cy="742687"/>
            <a:chOff x="835710" y="1408983"/>
            <a:chExt cx="2364581" cy="742687"/>
          </a:xfrm>
        </p:grpSpPr>
        <p:sp>
          <p:nvSpPr>
            <p:cNvPr id="7" name="Freeform: Shape 6">
              <a:extLst>
                <a:ext uri="{FF2B5EF4-FFF2-40B4-BE49-F238E27FC236}">
                  <a16:creationId xmlns:a16="http://schemas.microsoft.com/office/drawing/2014/main" id="{22800E2C-0ECE-B244-2CBB-C4F7EDE87B69}"/>
                </a:ext>
              </a:extLst>
            </p:cNvPr>
            <p:cNvSpPr/>
            <p:nvPr/>
          </p:nvSpPr>
          <p:spPr>
            <a:xfrm>
              <a:off x="835710" y="1627867"/>
              <a:ext cx="249840" cy="523803"/>
            </a:xfrm>
            <a:custGeom>
              <a:avLst/>
              <a:gdLst>
                <a:gd name="connsiteX0" fmla="*/ 249836 w 249840"/>
                <a:gd name="connsiteY0" fmla="*/ -5 h 523803"/>
                <a:gd name="connsiteX1" fmla="*/ 249836 w 249840"/>
                <a:gd name="connsiteY1" fmla="*/ 332703 h 523803"/>
                <a:gd name="connsiteX2" fmla="*/ 228976 w 249840"/>
                <a:gd name="connsiteY2" fmla="*/ 449765 h 523803"/>
                <a:gd name="connsiteX3" fmla="*/ 98293 w 249840"/>
                <a:gd name="connsiteY3" fmla="*/ 523775 h 523803"/>
                <a:gd name="connsiteX4" fmla="*/ -5 w 249840"/>
                <a:gd name="connsiteY4" fmla="*/ 497581 h 523803"/>
                <a:gd name="connsiteX5" fmla="*/ 41620 w 249840"/>
                <a:gd name="connsiteY5" fmla="*/ 430906 h 523803"/>
                <a:gd name="connsiteX6" fmla="*/ 99627 w 249840"/>
                <a:gd name="connsiteY6" fmla="*/ 449765 h 523803"/>
                <a:gd name="connsiteX7" fmla="*/ 155443 w 249840"/>
                <a:gd name="connsiteY7" fmla="*/ 415190 h 523803"/>
                <a:gd name="connsiteX8" fmla="*/ 164968 w 249840"/>
                <a:gd name="connsiteY8" fmla="*/ 332703 h 523803"/>
                <a:gd name="connsiteX9" fmla="*/ 164968 w 249840"/>
                <a:gd name="connsiteY9" fmla="*/ -5 h 5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40" h="523803">
                  <a:moveTo>
                    <a:pt x="249836" y="-5"/>
                  </a:moveTo>
                  <a:lnTo>
                    <a:pt x="249836" y="332703"/>
                  </a:lnTo>
                  <a:cubicBezTo>
                    <a:pt x="249836" y="373565"/>
                    <a:pt x="248122" y="414332"/>
                    <a:pt x="228976" y="449765"/>
                  </a:cubicBezTo>
                  <a:cubicBezTo>
                    <a:pt x="211546" y="482150"/>
                    <a:pt x="174017" y="523775"/>
                    <a:pt x="98293" y="523775"/>
                  </a:cubicBezTo>
                  <a:cubicBezTo>
                    <a:pt x="63733" y="524326"/>
                    <a:pt x="29699" y="515257"/>
                    <a:pt x="-5" y="497581"/>
                  </a:cubicBezTo>
                  <a:lnTo>
                    <a:pt x="41620" y="430906"/>
                  </a:lnTo>
                  <a:cubicBezTo>
                    <a:pt x="58152" y="443787"/>
                    <a:pt x="78680" y="450462"/>
                    <a:pt x="99627" y="449765"/>
                  </a:cubicBezTo>
                  <a:cubicBezTo>
                    <a:pt x="123753" y="451528"/>
                    <a:pt x="146277" y="437576"/>
                    <a:pt x="155443" y="415190"/>
                  </a:cubicBezTo>
                  <a:cubicBezTo>
                    <a:pt x="160396" y="403569"/>
                    <a:pt x="164968" y="385090"/>
                    <a:pt x="164968" y="332703"/>
                  </a:cubicBezTo>
                  <a:lnTo>
                    <a:pt x="164968" y="-5"/>
                  </a:lnTo>
                  <a:close/>
                </a:path>
              </a:pathLst>
            </a:custGeom>
            <a:solidFill>
              <a:srgbClr val="00000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C53EBEE-C826-DE12-D5F9-9E99D751A77E}"/>
                </a:ext>
              </a:extLst>
            </p:cNvPr>
            <p:cNvSpPr/>
            <p:nvPr/>
          </p:nvSpPr>
          <p:spPr>
            <a:xfrm>
              <a:off x="1145654" y="1408983"/>
              <a:ext cx="356235" cy="571528"/>
            </a:xfrm>
            <a:custGeom>
              <a:avLst/>
              <a:gdLst>
                <a:gd name="connsiteX0" fmla="*/ 274601 w 356235"/>
                <a:gd name="connsiteY0" fmla="*/ -5 h 571528"/>
                <a:gd name="connsiteX1" fmla="*/ 356230 w 356235"/>
                <a:gd name="connsiteY1" fmla="*/ -5 h 571528"/>
                <a:gd name="connsiteX2" fmla="*/ 356230 w 356235"/>
                <a:gd name="connsiteY2" fmla="*/ 561970 h 571528"/>
                <a:gd name="connsiteX3" fmla="*/ 274601 w 356235"/>
                <a:gd name="connsiteY3" fmla="*/ 561970 h 571528"/>
                <a:gd name="connsiteX4" fmla="*/ 274601 w 356235"/>
                <a:gd name="connsiteY4" fmla="*/ 527585 h 571528"/>
                <a:gd name="connsiteX5" fmla="*/ 169826 w 356235"/>
                <a:gd name="connsiteY5" fmla="*/ 571495 h 571528"/>
                <a:gd name="connsiteX6" fmla="*/ -5 w 356235"/>
                <a:gd name="connsiteY6" fmla="*/ 398997 h 571528"/>
                <a:gd name="connsiteX7" fmla="*/ 170683 w 356235"/>
                <a:gd name="connsiteY7" fmla="*/ 228785 h 571528"/>
                <a:gd name="connsiteX8" fmla="*/ 274792 w 356235"/>
                <a:gd name="connsiteY8" fmla="*/ 274982 h 571528"/>
                <a:gd name="connsiteX9" fmla="*/ 83053 w 356235"/>
                <a:gd name="connsiteY9" fmla="*/ 400521 h 571528"/>
                <a:gd name="connsiteX10" fmla="*/ 180494 w 356235"/>
                <a:gd name="connsiteY10" fmla="*/ 503677 h 571528"/>
                <a:gd name="connsiteX11" fmla="*/ 279554 w 356235"/>
                <a:gd name="connsiteY11" fmla="*/ 401283 h 571528"/>
                <a:gd name="connsiteX12" fmla="*/ 180494 w 356235"/>
                <a:gd name="connsiteY12" fmla="*/ 296508 h 571528"/>
                <a:gd name="connsiteX13" fmla="*/ 83053 w 356235"/>
                <a:gd name="connsiteY13" fmla="*/ 400521 h 57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235" h="571528">
                  <a:moveTo>
                    <a:pt x="274601" y="-5"/>
                  </a:moveTo>
                  <a:lnTo>
                    <a:pt x="356230" y="-5"/>
                  </a:lnTo>
                  <a:lnTo>
                    <a:pt x="356230" y="561970"/>
                  </a:lnTo>
                  <a:lnTo>
                    <a:pt x="274601" y="561970"/>
                  </a:lnTo>
                  <a:lnTo>
                    <a:pt x="274601" y="527585"/>
                  </a:lnTo>
                  <a:cubicBezTo>
                    <a:pt x="247436" y="556348"/>
                    <a:pt x="209383" y="572297"/>
                    <a:pt x="169826" y="571495"/>
                  </a:cubicBezTo>
                  <a:cubicBezTo>
                    <a:pt x="61622" y="571495"/>
                    <a:pt x="-5" y="488341"/>
                    <a:pt x="-5" y="398997"/>
                  </a:cubicBezTo>
                  <a:cubicBezTo>
                    <a:pt x="-5" y="293460"/>
                    <a:pt x="78291" y="228785"/>
                    <a:pt x="170683" y="228785"/>
                  </a:cubicBezTo>
                  <a:cubicBezTo>
                    <a:pt x="210578" y="227694"/>
                    <a:pt x="248832" y="244669"/>
                    <a:pt x="274792" y="274982"/>
                  </a:cubicBezTo>
                  <a:close/>
                  <a:moveTo>
                    <a:pt x="83053" y="400521"/>
                  </a:moveTo>
                  <a:cubicBezTo>
                    <a:pt x="83053" y="456718"/>
                    <a:pt x="121153" y="503677"/>
                    <a:pt x="180494" y="503677"/>
                  </a:cubicBezTo>
                  <a:cubicBezTo>
                    <a:pt x="232120" y="503677"/>
                    <a:pt x="279554" y="469101"/>
                    <a:pt x="279554" y="401283"/>
                  </a:cubicBezTo>
                  <a:cubicBezTo>
                    <a:pt x="279554" y="330417"/>
                    <a:pt x="231929" y="296508"/>
                    <a:pt x="180494" y="296508"/>
                  </a:cubicBezTo>
                  <a:cubicBezTo>
                    <a:pt x="121344" y="296508"/>
                    <a:pt x="83053" y="342704"/>
                    <a:pt x="83053" y="400521"/>
                  </a:cubicBezTo>
                  <a:close/>
                </a:path>
              </a:pathLst>
            </a:custGeom>
            <a:solidFill>
              <a:srgbClr val="000000"/>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6AC135D-CDE5-4F08-6336-0CF38B24F278}"/>
                </a:ext>
              </a:extLst>
            </p:cNvPr>
            <p:cNvSpPr/>
            <p:nvPr/>
          </p:nvSpPr>
          <p:spPr>
            <a:xfrm>
              <a:off x="1961375" y="1637723"/>
              <a:ext cx="356471" cy="509065"/>
            </a:xfrm>
            <a:custGeom>
              <a:avLst/>
              <a:gdLst>
                <a:gd name="connsiteX0" fmla="*/ 81625 w 356471"/>
                <a:gd name="connsiteY0" fmla="*/ 509061 h 509065"/>
                <a:gd name="connsiteX1" fmla="*/ -5 w 356471"/>
                <a:gd name="connsiteY1" fmla="*/ 509061 h 509065"/>
                <a:gd name="connsiteX2" fmla="*/ -5 w 356471"/>
                <a:gd name="connsiteY2" fmla="*/ 8522 h 509065"/>
                <a:gd name="connsiteX3" fmla="*/ 81625 w 356471"/>
                <a:gd name="connsiteY3" fmla="*/ 8522 h 509065"/>
                <a:gd name="connsiteX4" fmla="*/ 81625 w 356471"/>
                <a:gd name="connsiteY4" fmla="*/ 43955 h 509065"/>
                <a:gd name="connsiteX5" fmla="*/ 185733 w 356471"/>
                <a:gd name="connsiteY5" fmla="*/ 45 h 509065"/>
                <a:gd name="connsiteX6" fmla="*/ 356421 w 356471"/>
                <a:gd name="connsiteY6" fmla="*/ 168732 h 509065"/>
                <a:gd name="connsiteX7" fmla="*/ 190257 w 356471"/>
                <a:gd name="connsiteY7" fmla="*/ 342709 h 509065"/>
                <a:gd name="connsiteX8" fmla="*/ 186495 w 356471"/>
                <a:gd name="connsiteY8" fmla="*/ 342754 h 509065"/>
                <a:gd name="connsiteX9" fmla="*/ 81720 w 356471"/>
                <a:gd name="connsiteY9" fmla="*/ 295129 h 509065"/>
                <a:gd name="connsiteX10" fmla="*/ 76576 w 356471"/>
                <a:gd name="connsiteY10" fmla="*/ 172542 h 509065"/>
                <a:gd name="connsiteX11" fmla="*/ 175732 w 356471"/>
                <a:gd name="connsiteY11" fmla="*/ 274936 h 509065"/>
                <a:gd name="connsiteX12" fmla="*/ 273077 w 356471"/>
                <a:gd name="connsiteY12" fmla="*/ 171780 h 509065"/>
                <a:gd name="connsiteX13" fmla="*/ 175732 w 356471"/>
                <a:gd name="connsiteY13" fmla="*/ 67767 h 509065"/>
                <a:gd name="connsiteX14" fmla="*/ 76576 w 356471"/>
                <a:gd name="connsiteY14" fmla="*/ 172542 h 5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471" h="509065">
                  <a:moveTo>
                    <a:pt x="81625" y="509061"/>
                  </a:moveTo>
                  <a:lnTo>
                    <a:pt x="-5" y="509061"/>
                  </a:lnTo>
                  <a:lnTo>
                    <a:pt x="-5" y="8522"/>
                  </a:lnTo>
                  <a:lnTo>
                    <a:pt x="81625" y="8522"/>
                  </a:lnTo>
                  <a:lnTo>
                    <a:pt x="81625" y="43955"/>
                  </a:lnTo>
                  <a:cubicBezTo>
                    <a:pt x="108371" y="14988"/>
                    <a:pt x="146319" y="-1018"/>
                    <a:pt x="185733" y="45"/>
                  </a:cubicBezTo>
                  <a:cubicBezTo>
                    <a:pt x="278125" y="45"/>
                    <a:pt x="356421" y="65481"/>
                    <a:pt x="356421" y="168732"/>
                  </a:cubicBezTo>
                  <a:cubicBezTo>
                    <a:pt x="358574" y="262660"/>
                    <a:pt x="284183" y="340553"/>
                    <a:pt x="190257" y="342709"/>
                  </a:cubicBezTo>
                  <a:cubicBezTo>
                    <a:pt x="189000" y="342738"/>
                    <a:pt x="187752" y="342753"/>
                    <a:pt x="186495" y="342754"/>
                  </a:cubicBezTo>
                  <a:cubicBezTo>
                    <a:pt x="146480" y="342084"/>
                    <a:pt x="108533" y="324838"/>
                    <a:pt x="81720" y="295129"/>
                  </a:cubicBezTo>
                  <a:close/>
                  <a:moveTo>
                    <a:pt x="76576" y="172542"/>
                  </a:moveTo>
                  <a:cubicBezTo>
                    <a:pt x="76576" y="240360"/>
                    <a:pt x="124201" y="274936"/>
                    <a:pt x="175732" y="274936"/>
                  </a:cubicBezTo>
                  <a:cubicBezTo>
                    <a:pt x="234787" y="274936"/>
                    <a:pt x="273077" y="227978"/>
                    <a:pt x="273077" y="171780"/>
                  </a:cubicBezTo>
                  <a:cubicBezTo>
                    <a:pt x="273077" y="113964"/>
                    <a:pt x="234977" y="67767"/>
                    <a:pt x="175732" y="67767"/>
                  </a:cubicBezTo>
                  <a:cubicBezTo>
                    <a:pt x="124106" y="67767"/>
                    <a:pt x="76576" y="102153"/>
                    <a:pt x="76576" y="172542"/>
                  </a:cubicBezTo>
                  <a:close/>
                </a:path>
              </a:pathLst>
            </a:custGeom>
            <a:solidFill>
              <a:srgbClr val="000000"/>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4574951-60CB-FC49-5634-B0A4732B342D}"/>
                </a:ext>
              </a:extLst>
            </p:cNvPr>
            <p:cNvSpPr/>
            <p:nvPr/>
          </p:nvSpPr>
          <p:spPr>
            <a:xfrm>
              <a:off x="2367206" y="1637688"/>
              <a:ext cx="334737" cy="342872"/>
            </a:xfrm>
            <a:custGeom>
              <a:avLst/>
              <a:gdLst>
                <a:gd name="connsiteX0" fmla="*/ 331875 w 334737"/>
                <a:gd name="connsiteY0" fmla="*/ 258874 h 342872"/>
                <a:gd name="connsiteX1" fmla="*/ 273106 w 334737"/>
                <a:gd name="connsiteY1" fmla="*/ 318119 h 342872"/>
                <a:gd name="connsiteX2" fmla="*/ 169855 w 334737"/>
                <a:gd name="connsiteY2" fmla="*/ 342789 h 342872"/>
                <a:gd name="connsiteX3" fmla="*/ 51650 w 334737"/>
                <a:gd name="connsiteY3" fmla="*/ 301165 h 342872"/>
                <a:gd name="connsiteX4" fmla="*/ 24 w 334737"/>
                <a:gd name="connsiteY4" fmla="*/ 177340 h 342872"/>
                <a:gd name="connsiteX5" fmla="*/ 55841 w 334737"/>
                <a:gd name="connsiteY5" fmla="*/ 43990 h 342872"/>
                <a:gd name="connsiteX6" fmla="*/ 173189 w 334737"/>
                <a:gd name="connsiteY6" fmla="*/ 79 h 342872"/>
                <a:gd name="connsiteX7" fmla="*/ 285679 w 334737"/>
                <a:gd name="connsiteY7" fmla="*/ 42466 h 342872"/>
                <a:gd name="connsiteX8" fmla="*/ 334733 w 334737"/>
                <a:gd name="connsiteY8" fmla="*/ 179530 h 342872"/>
                <a:gd name="connsiteX9" fmla="*/ 334733 w 334737"/>
                <a:gd name="connsiteY9" fmla="*/ 189055 h 342872"/>
                <a:gd name="connsiteX10" fmla="*/ 82606 w 334737"/>
                <a:gd name="connsiteY10" fmla="*/ 189055 h 342872"/>
                <a:gd name="connsiteX11" fmla="*/ 112895 w 334737"/>
                <a:gd name="connsiteY11" fmla="*/ 254587 h 342872"/>
                <a:gd name="connsiteX12" fmla="*/ 175380 w 334737"/>
                <a:gd name="connsiteY12" fmla="*/ 275352 h 342872"/>
                <a:gd name="connsiteX13" fmla="*/ 231101 w 334737"/>
                <a:gd name="connsiteY13" fmla="*/ 259255 h 342872"/>
                <a:gd name="connsiteX14" fmla="*/ 263581 w 334737"/>
                <a:gd name="connsiteY14" fmla="*/ 223441 h 342872"/>
                <a:gd name="connsiteX15" fmla="*/ 251103 w 334737"/>
                <a:gd name="connsiteY15" fmla="*/ 127143 h 342872"/>
                <a:gd name="connsiteX16" fmla="*/ 226148 w 334737"/>
                <a:gd name="connsiteY16" fmla="*/ 83137 h 342872"/>
                <a:gd name="connsiteX17" fmla="*/ 106161 w 334737"/>
                <a:gd name="connsiteY17" fmla="*/ 93370 h 342872"/>
                <a:gd name="connsiteX18" fmla="*/ 88797 w 334737"/>
                <a:gd name="connsiteY18" fmla="*/ 127048 h 34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4737" h="342872">
                  <a:moveTo>
                    <a:pt x="331875" y="258874"/>
                  </a:moveTo>
                  <a:cubicBezTo>
                    <a:pt x="317350" y="283071"/>
                    <a:pt x="297185" y="303396"/>
                    <a:pt x="273106" y="318119"/>
                  </a:cubicBezTo>
                  <a:cubicBezTo>
                    <a:pt x="241454" y="335275"/>
                    <a:pt x="205841" y="343784"/>
                    <a:pt x="169855" y="342789"/>
                  </a:cubicBezTo>
                  <a:cubicBezTo>
                    <a:pt x="123278" y="342789"/>
                    <a:pt x="84987" y="332026"/>
                    <a:pt x="51650" y="301165"/>
                  </a:cubicBezTo>
                  <a:cubicBezTo>
                    <a:pt x="17874" y="268928"/>
                    <a:pt x="-843" y="224019"/>
                    <a:pt x="24" y="177340"/>
                  </a:cubicBezTo>
                  <a:cubicBezTo>
                    <a:pt x="-538" y="127097"/>
                    <a:pt x="19655" y="78848"/>
                    <a:pt x="55841" y="43990"/>
                  </a:cubicBezTo>
                  <a:cubicBezTo>
                    <a:pt x="87749" y="14632"/>
                    <a:pt x="129850" y="-1122"/>
                    <a:pt x="173189" y="79"/>
                  </a:cubicBezTo>
                  <a:cubicBezTo>
                    <a:pt x="214823" y="-1288"/>
                    <a:pt x="255294" y="13961"/>
                    <a:pt x="285679" y="42466"/>
                  </a:cubicBezTo>
                  <a:cubicBezTo>
                    <a:pt x="330637" y="85519"/>
                    <a:pt x="334733" y="145621"/>
                    <a:pt x="334733" y="179530"/>
                  </a:cubicBezTo>
                  <a:lnTo>
                    <a:pt x="334733" y="189055"/>
                  </a:lnTo>
                  <a:lnTo>
                    <a:pt x="82606" y="189055"/>
                  </a:lnTo>
                  <a:cubicBezTo>
                    <a:pt x="84502" y="213828"/>
                    <a:pt x="95255" y="237090"/>
                    <a:pt x="112895" y="254587"/>
                  </a:cubicBezTo>
                  <a:cubicBezTo>
                    <a:pt x="130231" y="269377"/>
                    <a:pt x="152643" y="276826"/>
                    <a:pt x="175380" y="275352"/>
                  </a:cubicBezTo>
                  <a:cubicBezTo>
                    <a:pt x="195220" y="276245"/>
                    <a:pt x="214794" y="270589"/>
                    <a:pt x="231101" y="259255"/>
                  </a:cubicBezTo>
                  <a:cubicBezTo>
                    <a:pt x="244245" y="249642"/>
                    <a:pt x="255294" y="237457"/>
                    <a:pt x="263581" y="223441"/>
                  </a:cubicBezTo>
                  <a:close/>
                  <a:moveTo>
                    <a:pt x="251103" y="127143"/>
                  </a:moveTo>
                  <a:cubicBezTo>
                    <a:pt x="247998" y="110076"/>
                    <a:pt x="239197" y="94565"/>
                    <a:pt x="226148" y="83137"/>
                  </a:cubicBezTo>
                  <a:cubicBezTo>
                    <a:pt x="190191" y="52829"/>
                    <a:pt x="136470" y="57410"/>
                    <a:pt x="106161" y="93370"/>
                  </a:cubicBezTo>
                  <a:cubicBezTo>
                    <a:pt x="97913" y="103149"/>
                    <a:pt x="91979" y="114660"/>
                    <a:pt x="88797" y="127048"/>
                  </a:cubicBez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47F82F8-29E5-867C-5D83-5F72A45C5FF2}"/>
                </a:ext>
              </a:extLst>
            </p:cNvPr>
            <p:cNvSpPr/>
            <p:nvPr/>
          </p:nvSpPr>
          <p:spPr>
            <a:xfrm>
              <a:off x="2769000" y="1637669"/>
              <a:ext cx="229838" cy="332812"/>
            </a:xfrm>
            <a:custGeom>
              <a:avLst/>
              <a:gdLst>
                <a:gd name="connsiteX0" fmla="*/ -5 w 229838"/>
                <a:gd name="connsiteY0" fmla="*/ 8576 h 332812"/>
                <a:gd name="connsiteX1" fmla="*/ 81625 w 229838"/>
                <a:gd name="connsiteY1" fmla="*/ 8576 h 332812"/>
                <a:gd name="connsiteX2" fmla="*/ 81625 w 229838"/>
                <a:gd name="connsiteY2" fmla="*/ 37818 h 332812"/>
                <a:gd name="connsiteX3" fmla="*/ 115724 w 229838"/>
                <a:gd name="connsiteY3" fmla="*/ 10862 h 332812"/>
                <a:gd name="connsiteX4" fmla="*/ 165731 w 229838"/>
                <a:gd name="connsiteY4" fmla="*/ 99 h 332812"/>
                <a:gd name="connsiteX5" fmla="*/ 229834 w 229838"/>
                <a:gd name="connsiteY5" fmla="*/ 15529 h 332812"/>
                <a:gd name="connsiteX6" fmla="*/ 196496 w 229838"/>
                <a:gd name="connsiteY6" fmla="*/ 84014 h 332812"/>
                <a:gd name="connsiteX7" fmla="*/ 154872 w 229838"/>
                <a:gd name="connsiteY7" fmla="*/ 72489 h 332812"/>
                <a:gd name="connsiteX8" fmla="*/ 104104 w 229838"/>
                <a:gd name="connsiteY8" fmla="*/ 90205 h 332812"/>
                <a:gd name="connsiteX9" fmla="*/ 81625 w 229838"/>
                <a:gd name="connsiteY9" fmla="*/ 164881 h 332812"/>
                <a:gd name="connsiteX10" fmla="*/ 81625 w 229838"/>
                <a:gd name="connsiteY10" fmla="*/ 332807 h 332812"/>
                <a:gd name="connsiteX11" fmla="*/ -5 w 229838"/>
                <a:gd name="connsiteY11" fmla="*/ 332807 h 3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838" h="332812">
                  <a:moveTo>
                    <a:pt x="-5" y="8576"/>
                  </a:moveTo>
                  <a:lnTo>
                    <a:pt x="81625" y="8576"/>
                  </a:lnTo>
                  <a:lnTo>
                    <a:pt x="81625" y="37818"/>
                  </a:lnTo>
                  <a:cubicBezTo>
                    <a:pt x="91521" y="27113"/>
                    <a:pt x="103027" y="18017"/>
                    <a:pt x="115724" y="10862"/>
                  </a:cubicBezTo>
                  <a:cubicBezTo>
                    <a:pt x="131183" y="3017"/>
                    <a:pt x="148414" y="-691"/>
                    <a:pt x="165731" y="99"/>
                  </a:cubicBezTo>
                  <a:cubicBezTo>
                    <a:pt x="188076" y="-433"/>
                    <a:pt x="210174" y="4885"/>
                    <a:pt x="229834" y="15529"/>
                  </a:cubicBezTo>
                  <a:lnTo>
                    <a:pt x="196496" y="84014"/>
                  </a:lnTo>
                  <a:cubicBezTo>
                    <a:pt x="183980" y="76346"/>
                    <a:pt x="169550" y="72352"/>
                    <a:pt x="154872" y="72489"/>
                  </a:cubicBezTo>
                  <a:cubicBezTo>
                    <a:pt x="136213" y="71006"/>
                    <a:pt x="117791" y="77435"/>
                    <a:pt x="104104" y="90205"/>
                  </a:cubicBezTo>
                  <a:cubicBezTo>
                    <a:pt x="81625" y="112494"/>
                    <a:pt x="81625" y="143355"/>
                    <a:pt x="81625" y="164881"/>
                  </a:cubicBezTo>
                  <a:lnTo>
                    <a:pt x="81625" y="332807"/>
                  </a:lnTo>
                  <a:lnTo>
                    <a:pt x="-5" y="332807"/>
                  </a:ln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CCAF20C-A586-C34A-C408-4F0CAB84E029}"/>
                </a:ext>
              </a:extLst>
            </p:cNvPr>
            <p:cNvSpPr/>
            <p:nvPr/>
          </p:nvSpPr>
          <p:spPr>
            <a:xfrm>
              <a:off x="3022079" y="1527664"/>
              <a:ext cx="178212" cy="442817"/>
            </a:xfrm>
            <a:custGeom>
              <a:avLst/>
              <a:gdLst>
                <a:gd name="connsiteX0" fmla="*/ 115724 w 178212"/>
                <a:gd name="connsiteY0" fmla="*/ 187828 h 442817"/>
                <a:gd name="connsiteX1" fmla="*/ 115724 w 178212"/>
                <a:gd name="connsiteY1" fmla="*/ 442812 h 442817"/>
                <a:gd name="connsiteX2" fmla="*/ 34190 w 178212"/>
                <a:gd name="connsiteY2" fmla="*/ 442812 h 442817"/>
                <a:gd name="connsiteX3" fmla="*/ 34190 w 178212"/>
                <a:gd name="connsiteY3" fmla="*/ 187828 h 442817"/>
                <a:gd name="connsiteX4" fmla="*/ -5 w 178212"/>
                <a:gd name="connsiteY4" fmla="*/ 187828 h 442817"/>
                <a:gd name="connsiteX5" fmla="*/ -5 w 178212"/>
                <a:gd name="connsiteY5" fmla="*/ 118581 h 442817"/>
                <a:gd name="connsiteX6" fmla="*/ 34190 w 178212"/>
                <a:gd name="connsiteY6" fmla="*/ 118581 h 442817"/>
                <a:gd name="connsiteX7" fmla="*/ 34190 w 178212"/>
                <a:gd name="connsiteY7" fmla="*/ -5 h 442817"/>
                <a:gd name="connsiteX8" fmla="*/ 115724 w 178212"/>
                <a:gd name="connsiteY8" fmla="*/ -5 h 442817"/>
                <a:gd name="connsiteX9" fmla="*/ 115724 w 178212"/>
                <a:gd name="connsiteY9" fmla="*/ 118581 h 442817"/>
                <a:gd name="connsiteX10" fmla="*/ 178208 w 178212"/>
                <a:gd name="connsiteY10" fmla="*/ 118581 h 442817"/>
                <a:gd name="connsiteX11" fmla="*/ 178208 w 178212"/>
                <a:gd name="connsiteY11" fmla="*/ 187828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12" h="442817">
                  <a:moveTo>
                    <a:pt x="115724" y="187828"/>
                  </a:moveTo>
                  <a:lnTo>
                    <a:pt x="115724" y="442812"/>
                  </a:lnTo>
                  <a:lnTo>
                    <a:pt x="34190" y="442812"/>
                  </a:lnTo>
                  <a:lnTo>
                    <a:pt x="34190" y="187828"/>
                  </a:lnTo>
                  <a:lnTo>
                    <a:pt x="-5" y="187828"/>
                  </a:lnTo>
                  <a:lnTo>
                    <a:pt x="-5" y="118581"/>
                  </a:lnTo>
                  <a:lnTo>
                    <a:pt x="34190" y="118581"/>
                  </a:lnTo>
                  <a:lnTo>
                    <a:pt x="34190" y="-5"/>
                  </a:lnTo>
                  <a:lnTo>
                    <a:pt x="115724" y="-5"/>
                  </a:lnTo>
                  <a:lnTo>
                    <a:pt x="115724" y="118581"/>
                  </a:lnTo>
                  <a:lnTo>
                    <a:pt x="178208" y="118581"/>
                  </a:lnTo>
                  <a:lnTo>
                    <a:pt x="178208" y="187828"/>
                  </a:ln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ED21825-D051-72CE-19D1-DF959359D53C}"/>
                </a:ext>
              </a:extLst>
            </p:cNvPr>
            <p:cNvSpPr/>
            <p:nvPr/>
          </p:nvSpPr>
          <p:spPr>
            <a:xfrm>
              <a:off x="1565325" y="1410125"/>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rgbClr val="38C0CC"/>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8836F3B-5809-7347-57A9-439D8982DFB3}"/>
                </a:ext>
              </a:extLst>
            </p:cNvPr>
            <p:cNvSpPr/>
            <p:nvPr/>
          </p:nvSpPr>
          <p:spPr>
            <a:xfrm>
              <a:off x="1544275" y="1779124"/>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205F77A-3572-EBBD-B532-71A6B7FD70A8}"/>
                </a:ext>
              </a:extLst>
            </p:cNvPr>
            <p:cNvSpPr/>
            <p:nvPr/>
          </p:nvSpPr>
          <p:spPr>
            <a:xfrm>
              <a:off x="1680292" y="1478610"/>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solidFill>
              <a:srgbClr val="38C0CC"/>
            </a:solid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8053FA3E-7D90-99E8-71C6-8819EE496C90}"/>
              </a:ext>
            </a:extLst>
          </p:cNvPr>
          <p:cNvGrpSpPr/>
          <p:nvPr userDrawn="1"/>
        </p:nvGrpSpPr>
        <p:grpSpPr>
          <a:xfrm>
            <a:off x="6716357" y="-386712"/>
            <a:ext cx="6538753" cy="7707606"/>
            <a:chOff x="4582477" y="2657719"/>
            <a:chExt cx="475297" cy="560260"/>
          </a:xfrm>
          <a:solidFill>
            <a:schemeClr val="bg1">
              <a:alpha val="16000"/>
            </a:schemeClr>
          </a:solidFill>
        </p:grpSpPr>
        <p:sp>
          <p:nvSpPr>
            <p:cNvPr id="19" name="Freeform: Shape 18">
              <a:extLst>
                <a:ext uri="{FF2B5EF4-FFF2-40B4-BE49-F238E27FC236}">
                  <a16:creationId xmlns:a16="http://schemas.microsoft.com/office/drawing/2014/main" id="{53FE6080-F5C2-73C3-D86F-D572397C0F3C}"/>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35D7701-E73D-290C-12F7-9A63AB7C7463}"/>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3056B37-F5AD-8379-75BC-25738EFA99E6}"/>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endParaRPr lang="en-US"/>
            </a:p>
          </p:txBody>
        </p:sp>
      </p:grpSp>
      <p:sp>
        <p:nvSpPr>
          <p:cNvPr id="27" name="Title 26">
            <a:extLst>
              <a:ext uri="{FF2B5EF4-FFF2-40B4-BE49-F238E27FC236}">
                <a16:creationId xmlns:a16="http://schemas.microsoft.com/office/drawing/2014/main" id="{6ACE1761-C7B0-6014-4CFD-7AFEB68949A8}"/>
              </a:ext>
            </a:extLst>
          </p:cNvPr>
          <p:cNvSpPr>
            <a:spLocks noGrp="1"/>
          </p:cNvSpPr>
          <p:nvPr>
            <p:ph type="title"/>
          </p:nvPr>
        </p:nvSpPr>
        <p:spPr>
          <a:xfrm>
            <a:off x="539872" y="3266464"/>
            <a:ext cx="6046487" cy="2063872"/>
          </a:xfrm>
        </p:spPr>
        <p:txBody>
          <a:bodyPr/>
          <a:lstStyle/>
          <a:p>
            <a:r>
              <a:rPr lang="en-US"/>
              <a:t>Click to edit Master title style</a:t>
            </a:r>
          </a:p>
        </p:txBody>
      </p:sp>
    </p:spTree>
    <p:extLst>
      <p:ext uri="{BB962C8B-B14F-4D97-AF65-F5344CB8AC3E}">
        <p14:creationId xmlns:p14="http://schemas.microsoft.com/office/powerpoint/2010/main" val="115679811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4" name="Google Shape;78;g162086d5a5f_0_228">
            <a:extLst>
              <a:ext uri="{FF2B5EF4-FFF2-40B4-BE49-F238E27FC236}">
                <a16:creationId xmlns:a16="http://schemas.microsoft.com/office/drawing/2014/main" id="{32C1644C-F984-2B13-FC21-3E15A6206A44}"/>
              </a:ext>
            </a:extLst>
          </p:cNvPr>
          <p:cNvSpPr/>
          <p:nvPr userDrawn="1"/>
        </p:nvSpPr>
        <p:spPr>
          <a:xfrm rot="10800000" flipH="1">
            <a:off x="428443" y="0"/>
            <a:ext cx="5854461" cy="6777318"/>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6771736" y="2578763"/>
            <a:ext cx="4957828" cy="37262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6771736" y="378451"/>
            <a:ext cx="4957828" cy="1915246"/>
          </a:xfrm>
        </p:spPr>
        <p:txBody>
          <a:bodyPr/>
          <a:lstStyle/>
          <a:p>
            <a:r>
              <a:rPr lang="en-US"/>
              <a:t>Click to edit Master title style</a:t>
            </a:r>
          </a:p>
        </p:txBody>
      </p:sp>
    </p:spTree>
    <p:extLst>
      <p:ext uri="{BB962C8B-B14F-4D97-AF65-F5344CB8AC3E}">
        <p14:creationId xmlns:p14="http://schemas.microsoft.com/office/powerpoint/2010/main" val="30394038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322051" y="2578763"/>
            <a:ext cx="5069457" cy="37262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322051" y="378451"/>
            <a:ext cx="5069457" cy="1915246"/>
          </a:xfrm>
        </p:spPr>
        <p:txBody>
          <a:bodyPr/>
          <a:lstStyle/>
          <a:p>
            <a:r>
              <a:rPr lang="en-US"/>
              <a:t>Click to edit Master title style</a:t>
            </a:r>
          </a:p>
        </p:txBody>
      </p:sp>
      <p:sp>
        <p:nvSpPr>
          <p:cNvPr id="2" name="Google Shape;78;g162086d5a5f_0_228">
            <a:extLst>
              <a:ext uri="{FF2B5EF4-FFF2-40B4-BE49-F238E27FC236}">
                <a16:creationId xmlns:a16="http://schemas.microsoft.com/office/drawing/2014/main" id="{E9EC423B-1864-C09E-BDBA-ABA142508CA5}"/>
              </a:ext>
            </a:extLst>
          </p:cNvPr>
          <p:cNvSpPr/>
          <p:nvPr userDrawn="1"/>
        </p:nvSpPr>
        <p:spPr>
          <a:xfrm rot="10800000" flipH="1">
            <a:off x="5897590" y="0"/>
            <a:ext cx="5854461" cy="6777318"/>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Tree>
    <p:extLst>
      <p:ext uri="{BB962C8B-B14F-4D97-AF65-F5344CB8AC3E}">
        <p14:creationId xmlns:p14="http://schemas.microsoft.com/office/powerpoint/2010/main" val="183505991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creenshots">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6581954" y="2311880"/>
            <a:ext cx="5098211"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6581954" y="500150"/>
            <a:ext cx="5098211" cy="1302771"/>
          </a:xfrm>
        </p:spPr>
        <p:txBody>
          <a:bodyPr/>
          <a:lstStyle/>
          <a:p>
            <a:r>
              <a:rPr lang="en-US"/>
              <a:t>Click to edit Master title style</a:t>
            </a:r>
          </a:p>
        </p:txBody>
      </p:sp>
      <p:pic>
        <p:nvPicPr>
          <p:cNvPr id="5" name="Picture 4" descr="A picture containing shape&#10;&#10;Description automatically generated">
            <a:extLst>
              <a:ext uri="{FF2B5EF4-FFF2-40B4-BE49-F238E27FC236}">
                <a16:creationId xmlns:a16="http://schemas.microsoft.com/office/drawing/2014/main" id="{A5B935BE-9AE6-55CA-8542-067EC32129CB}"/>
              </a:ext>
            </a:extLst>
          </p:cNvPr>
          <p:cNvPicPr>
            <a:picLocks noChangeAspect="1"/>
          </p:cNvPicPr>
          <p:nvPr userDrawn="1"/>
        </p:nvPicPr>
        <p:blipFill>
          <a:blip r:embed="rId3"/>
          <a:stretch>
            <a:fillRect/>
          </a:stretch>
        </p:blipFill>
        <p:spPr>
          <a:xfrm>
            <a:off x="-93440" y="926228"/>
            <a:ext cx="6760228" cy="5305427"/>
          </a:xfrm>
          <a:prstGeom prst="rect">
            <a:avLst/>
          </a:prstGeom>
        </p:spPr>
      </p:pic>
      <p:sp>
        <p:nvSpPr>
          <p:cNvPr id="9" name="Picture Placeholder 8">
            <a:extLst>
              <a:ext uri="{FF2B5EF4-FFF2-40B4-BE49-F238E27FC236}">
                <a16:creationId xmlns:a16="http://schemas.microsoft.com/office/drawing/2014/main" id="{D5A42818-0DCC-D621-B6EB-6EF57733E2FA}"/>
              </a:ext>
            </a:extLst>
          </p:cNvPr>
          <p:cNvSpPr>
            <a:spLocks noGrp="1"/>
          </p:cNvSpPr>
          <p:nvPr>
            <p:ph type="pic" sz="quarter" idx="10"/>
          </p:nvPr>
        </p:nvSpPr>
        <p:spPr>
          <a:xfrm>
            <a:off x="664234" y="1423358"/>
            <a:ext cx="5244861" cy="3304217"/>
          </a:xfrm>
        </p:spPr>
        <p:txBody>
          <a:bodyPr/>
          <a:lstStyle>
            <a:lvl1pPr marL="0" indent="0">
              <a:buNone/>
              <a:defRPr/>
            </a:lvl1pPr>
          </a:lstStyle>
          <a:p>
            <a:endParaRPr lang="en-US"/>
          </a:p>
        </p:txBody>
      </p:sp>
    </p:spTree>
    <p:extLst>
      <p:ext uri="{BB962C8B-B14F-4D97-AF65-F5344CB8AC3E}">
        <p14:creationId xmlns:p14="http://schemas.microsoft.com/office/powerpoint/2010/main" val="222597722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2CD117-813B-FA6A-77CE-EE0207C68ADF}"/>
              </a:ext>
            </a:extLst>
          </p:cNvPr>
          <p:cNvSpPr>
            <a:spLocks noGrp="1"/>
          </p:cNvSpPr>
          <p:nvPr>
            <p:ph sz="quarter" idx="10"/>
          </p:nvPr>
        </p:nvSpPr>
        <p:spPr>
          <a:xfrm>
            <a:off x="6745288" y="3355676"/>
            <a:ext cx="4773612" cy="3045124"/>
          </a:xfrm>
        </p:spPr>
        <p:txBody>
          <a:bodyPr>
            <a:norm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Google Shape;78;g162086d5a5f_0_228">
            <a:extLst>
              <a:ext uri="{FF2B5EF4-FFF2-40B4-BE49-F238E27FC236}">
                <a16:creationId xmlns:a16="http://schemas.microsoft.com/office/drawing/2014/main" id="{DB206EE3-A466-C5FD-E5A7-1B26F82F0117}"/>
              </a:ext>
            </a:extLst>
          </p:cNvPr>
          <p:cNvSpPr/>
          <p:nvPr userDrawn="1"/>
        </p:nvSpPr>
        <p:spPr>
          <a:xfrm rot="5400000" flipH="1">
            <a:off x="1639019" y="-224286"/>
            <a:ext cx="2527539" cy="580557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9" name="Picture Placeholder 8">
            <a:extLst>
              <a:ext uri="{FF2B5EF4-FFF2-40B4-BE49-F238E27FC236}">
                <a16:creationId xmlns:a16="http://schemas.microsoft.com/office/drawing/2014/main" id="{54C235F7-DA5C-2770-F3C2-B2814EA58D4C}"/>
              </a:ext>
            </a:extLst>
          </p:cNvPr>
          <p:cNvSpPr>
            <a:spLocks noGrp="1"/>
          </p:cNvSpPr>
          <p:nvPr>
            <p:ph type="pic" sz="quarter" idx="11"/>
          </p:nvPr>
        </p:nvSpPr>
        <p:spPr>
          <a:xfrm>
            <a:off x="2200005" y="1094896"/>
            <a:ext cx="3363912" cy="3883025"/>
          </a:xfrm>
        </p:spPr>
        <p:txBody>
          <a:bodyPr/>
          <a:lstStyle>
            <a:lvl1pPr marL="0" indent="0">
              <a:buNone/>
              <a:defRPr/>
            </a:lvl1pPr>
          </a:lstStyle>
          <a:p>
            <a:endParaRPr lang="en-US"/>
          </a:p>
        </p:txBody>
      </p:sp>
      <p:sp>
        <p:nvSpPr>
          <p:cNvPr id="14" name="Title 13">
            <a:extLst>
              <a:ext uri="{FF2B5EF4-FFF2-40B4-BE49-F238E27FC236}">
                <a16:creationId xmlns:a16="http://schemas.microsoft.com/office/drawing/2014/main" id="{3344A69F-969C-BD66-1165-9DC31B3C8F26}"/>
              </a:ext>
            </a:extLst>
          </p:cNvPr>
          <p:cNvSpPr>
            <a:spLocks noGrp="1"/>
          </p:cNvSpPr>
          <p:nvPr>
            <p:ph type="title"/>
          </p:nvPr>
        </p:nvSpPr>
        <p:spPr>
          <a:xfrm>
            <a:off x="6763293" y="413885"/>
            <a:ext cx="4773613" cy="1777223"/>
          </a:xfrm>
        </p:spPr>
        <p:txBody>
          <a:bodyPr/>
          <a:lstStyle/>
          <a:p>
            <a:r>
              <a:rPr lang="en-US"/>
              <a:t>Click to edit Master title style</a:t>
            </a:r>
          </a:p>
        </p:txBody>
      </p:sp>
      <p:sp>
        <p:nvSpPr>
          <p:cNvPr id="15" name="Content Placeholder 3">
            <a:extLst>
              <a:ext uri="{FF2B5EF4-FFF2-40B4-BE49-F238E27FC236}">
                <a16:creationId xmlns:a16="http://schemas.microsoft.com/office/drawing/2014/main" id="{D63F5AEF-32B0-4CF3-CD06-B9B1CECF0498}"/>
              </a:ext>
            </a:extLst>
          </p:cNvPr>
          <p:cNvSpPr>
            <a:spLocks noGrp="1"/>
          </p:cNvSpPr>
          <p:nvPr>
            <p:ph sz="quarter" idx="12"/>
          </p:nvPr>
        </p:nvSpPr>
        <p:spPr>
          <a:xfrm>
            <a:off x="6763294" y="2329133"/>
            <a:ext cx="4773612" cy="543463"/>
          </a:xfrm>
        </p:spPr>
        <p:txBody>
          <a:bodyPr>
            <a:normAutofit/>
          </a:bodyPr>
          <a:lstStyle>
            <a:lvl1pPr marL="0" indent="0">
              <a:buNone/>
              <a:defRPr sz="1800" cap="all" baseline="0">
                <a:solidFill>
                  <a:schemeClr val="accent1"/>
                </a:solidFill>
                <a:latin typeface="+mj-lt"/>
              </a:defRPr>
            </a:lvl1pPr>
            <a:lvl2pPr marL="457200" indent="0">
              <a:buNone/>
              <a:defRPr sz="1600" cap="all" baseline="0">
                <a:solidFill>
                  <a:schemeClr val="accent1"/>
                </a:solidFill>
                <a:latin typeface="+mj-lt"/>
              </a:defRPr>
            </a:lvl2pPr>
            <a:lvl3pPr marL="914400" indent="0">
              <a:buNone/>
              <a:defRPr sz="1400" cap="all" baseline="0">
                <a:solidFill>
                  <a:schemeClr val="accent1"/>
                </a:solidFill>
                <a:latin typeface="+mj-lt"/>
              </a:defRPr>
            </a:lvl3pPr>
            <a:lvl4pPr marL="1371600" indent="0">
              <a:buNone/>
              <a:defRPr sz="1200" cap="all" baseline="0">
                <a:solidFill>
                  <a:schemeClr val="accent1"/>
                </a:solidFill>
                <a:latin typeface="+mj-lt"/>
              </a:defRPr>
            </a:lvl4pPr>
            <a:lvl5pPr marL="1828800" indent="0">
              <a:buNone/>
              <a:defRPr sz="1200" cap="all" baseline="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67607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4" name="Google Shape;78;g162086d5a5f_0_228">
            <a:extLst>
              <a:ext uri="{FF2B5EF4-FFF2-40B4-BE49-F238E27FC236}">
                <a16:creationId xmlns:a16="http://schemas.microsoft.com/office/drawing/2014/main" id="{32C1644C-F984-2B13-FC21-3E15A6206A44}"/>
              </a:ext>
            </a:extLst>
          </p:cNvPr>
          <p:cNvSpPr/>
          <p:nvPr userDrawn="1"/>
        </p:nvSpPr>
        <p:spPr>
          <a:xfrm rot="10800000" flipH="1">
            <a:off x="428443" y="0"/>
            <a:ext cx="5878089" cy="5712643"/>
          </a:xfrm>
          <a:prstGeom prst="round2SameRect">
            <a:avLst>
              <a:gd name="adj1" fmla="val 49356"/>
              <a:gd name="adj2" fmla="val 0"/>
            </a:avLst>
          </a:pr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6771736" y="2578763"/>
            <a:ext cx="4957828" cy="37262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6771736" y="378451"/>
            <a:ext cx="4957828" cy="1915246"/>
          </a:xfrm>
        </p:spPr>
        <p:txBody>
          <a:bodyPr/>
          <a:lstStyle/>
          <a:p>
            <a:r>
              <a:rPr lang="en-US"/>
              <a:t>Click to edit Master title style</a:t>
            </a:r>
          </a:p>
        </p:txBody>
      </p:sp>
      <p:sp>
        <p:nvSpPr>
          <p:cNvPr id="2" name="TextBox 1">
            <a:extLst>
              <a:ext uri="{FF2B5EF4-FFF2-40B4-BE49-F238E27FC236}">
                <a16:creationId xmlns:a16="http://schemas.microsoft.com/office/drawing/2014/main" id="{F10EA50F-A42F-4FE5-58F0-025E96FB4E8B}"/>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244596208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8A66-BCB3-3949-74DC-33B3AD2C3646}"/>
              </a:ext>
            </a:extLst>
          </p:cNvPr>
          <p:cNvSpPr>
            <a:spLocks noGrp="1"/>
          </p:cNvSpPr>
          <p:nvPr>
            <p:ph type="title"/>
          </p:nvPr>
        </p:nvSpPr>
        <p:spPr>
          <a:xfrm>
            <a:off x="655093" y="413886"/>
            <a:ext cx="10881814" cy="595405"/>
          </a:xfrm>
        </p:spPr>
        <p:txBody>
          <a:bodyPr/>
          <a:lstStyle/>
          <a:p>
            <a:r>
              <a:rPr lang="en-US"/>
              <a:t>Click to edit Master title style</a:t>
            </a:r>
          </a:p>
        </p:txBody>
      </p:sp>
      <p:pic>
        <p:nvPicPr>
          <p:cNvPr id="14" name="Picture 13" descr="Icon&#10;&#10;Description automatically generated">
            <a:extLst>
              <a:ext uri="{FF2B5EF4-FFF2-40B4-BE49-F238E27FC236}">
                <a16:creationId xmlns:a16="http://schemas.microsoft.com/office/drawing/2014/main" id="{10E4CDF7-ABC0-B899-6210-1460729705C4}"/>
              </a:ext>
            </a:extLst>
          </p:cNvPr>
          <p:cNvPicPr>
            <a:picLocks noChangeAspect="1"/>
          </p:cNvPicPr>
          <p:nvPr userDrawn="1"/>
        </p:nvPicPr>
        <p:blipFill>
          <a:blip r:embed="rId2"/>
          <a:stretch>
            <a:fillRect/>
          </a:stretch>
        </p:blipFill>
        <p:spPr>
          <a:xfrm>
            <a:off x="10903789" y="6304980"/>
            <a:ext cx="966159" cy="318832"/>
          </a:xfrm>
          <a:prstGeom prst="rect">
            <a:avLst/>
          </a:prstGeom>
        </p:spPr>
      </p:pic>
    </p:spTree>
    <p:extLst>
      <p:ext uri="{BB962C8B-B14F-4D97-AF65-F5344CB8AC3E}">
        <p14:creationId xmlns:p14="http://schemas.microsoft.com/office/powerpoint/2010/main" val="533815851"/>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efault Slide" userDrawn="1">
  <p:cSld name="Default Slide">
    <p:bg>
      <p:bgPr>
        <a:solidFill>
          <a:schemeClr val="tx2"/>
        </a:solidFill>
        <a:effectLst/>
      </p:bgPr>
    </p:bg>
    <p:spTree>
      <p:nvGrpSpPr>
        <p:cNvPr id="1" name="Shape 50"/>
        <p:cNvGrpSpPr/>
        <p:nvPr/>
      </p:nvGrpSpPr>
      <p:grpSpPr>
        <a:xfrm>
          <a:off x="0" y="0"/>
          <a:ext cx="0" cy="0"/>
          <a:chOff x="0" y="0"/>
          <a:chExt cx="0" cy="0"/>
        </a:xfrm>
      </p:grpSpPr>
      <p:sp>
        <p:nvSpPr>
          <p:cNvPr id="15" name="Title 1">
            <a:extLst>
              <a:ext uri="{FF2B5EF4-FFF2-40B4-BE49-F238E27FC236}">
                <a16:creationId xmlns:a16="http://schemas.microsoft.com/office/drawing/2014/main" id="{B1100A28-0802-6D9D-589A-ED7136AAF10E}"/>
              </a:ext>
            </a:extLst>
          </p:cNvPr>
          <p:cNvSpPr>
            <a:spLocks noGrp="1"/>
          </p:cNvSpPr>
          <p:nvPr>
            <p:ph type="title"/>
          </p:nvPr>
        </p:nvSpPr>
        <p:spPr>
          <a:xfrm>
            <a:off x="849792" y="2564488"/>
            <a:ext cx="4799133" cy="1915246"/>
          </a:xfrm>
        </p:spPr>
        <p:txBody>
          <a:bodyPr/>
          <a:lstStyle>
            <a:lvl1pPr>
              <a:defRPr sz="4400">
                <a:solidFill>
                  <a:schemeClr val="bg1"/>
                </a:solidFill>
              </a:defRPr>
            </a:lvl1pPr>
          </a:lstStyle>
          <a:p>
            <a:r>
              <a:rPr lang="en-US"/>
              <a:t>Click to edit Master title style</a:t>
            </a:r>
          </a:p>
        </p:txBody>
      </p:sp>
      <p:grpSp>
        <p:nvGrpSpPr>
          <p:cNvPr id="19" name="Group 18">
            <a:extLst>
              <a:ext uri="{FF2B5EF4-FFF2-40B4-BE49-F238E27FC236}">
                <a16:creationId xmlns:a16="http://schemas.microsoft.com/office/drawing/2014/main" id="{2B35640C-AB0A-7374-0A86-EAE91397ECD5}"/>
              </a:ext>
            </a:extLst>
          </p:cNvPr>
          <p:cNvGrpSpPr/>
          <p:nvPr userDrawn="1"/>
        </p:nvGrpSpPr>
        <p:grpSpPr>
          <a:xfrm>
            <a:off x="6716357" y="-386712"/>
            <a:ext cx="6538753" cy="7707606"/>
            <a:chOff x="4582477" y="2657719"/>
            <a:chExt cx="475297" cy="560260"/>
          </a:xfrm>
          <a:solidFill>
            <a:schemeClr val="bg1">
              <a:alpha val="6000"/>
            </a:schemeClr>
          </a:solidFill>
        </p:grpSpPr>
        <p:sp>
          <p:nvSpPr>
            <p:cNvPr id="20" name="Freeform: Shape 19">
              <a:extLst>
                <a:ext uri="{FF2B5EF4-FFF2-40B4-BE49-F238E27FC236}">
                  <a16:creationId xmlns:a16="http://schemas.microsoft.com/office/drawing/2014/main" id="{4E58B03B-2CB6-D2AE-F22C-D86CBB3A32C6}"/>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4E1ACE9-CA41-F3B6-9396-79A8CBB92547}"/>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4DB4504-6B0B-1833-CA1C-4DC76BA5E97B}"/>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00694686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efault Slide" preserve="1" userDrawn="1">
  <p:cSld name="1_Default Slide">
    <p:bg>
      <p:bgPr>
        <a:solidFill>
          <a:schemeClr val="accent1"/>
        </a:solidFill>
        <a:effectLst/>
      </p:bgPr>
    </p:bg>
    <p:spTree>
      <p:nvGrpSpPr>
        <p:cNvPr id="1" name="Shape 50"/>
        <p:cNvGrpSpPr/>
        <p:nvPr/>
      </p:nvGrpSpPr>
      <p:grpSpPr>
        <a:xfrm>
          <a:off x="0" y="0"/>
          <a:ext cx="0" cy="0"/>
          <a:chOff x="0" y="0"/>
          <a:chExt cx="0" cy="0"/>
        </a:xfrm>
      </p:grpSpPr>
      <p:sp>
        <p:nvSpPr>
          <p:cNvPr id="15" name="Title 1">
            <a:extLst>
              <a:ext uri="{FF2B5EF4-FFF2-40B4-BE49-F238E27FC236}">
                <a16:creationId xmlns:a16="http://schemas.microsoft.com/office/drawing/2014/main" id="{B1100A28-0802-6D9D-589A-ED7136AAF10E}"/>
              </a:ext>
            </a:extLst>
          </p:cNvPr>
          <p:cNvSpPr>
            <a:spLocks noGrp="1"/>
          </p:cNvSpPr>
          <p:nvPr>
            <p:ph type="title"/>
          </p:nvPr>
        </p:nvSpPr>
        <p:spPr>
          <a:xfrm>
            <a:off x="849792" y="2564488"/>
            <a:ext cx="4799133" cy="1915246"/>
          </a:xfrm>
        </p:spPr>
        <p:txBody>
          <a:bodyPr/>
          <a:lstStyle>
            <a:lvl1pPr>
              <a:defRPr sz="4400">
                <a:solidFill>
                  <a:schemeClr val="bg1"/>
                </a:solidFill>
              </a:defRPr>
            </a:lvl1pPr>
          </a:lstStyle>
          <a:p>
            <a:r>
              <a:rPr lang="en-US"/>
              <a:t>Click to edit Master title style</a:t>
            </a:r>
          </a:p>
        </p:txBody>
      </p:sp>
      <p:grpSp>
        <p:nvGrpSpPr>
          <p:cNvPr id="19" name="Group 18">
            <a:extLst>
              <a:ext uri="{FF2B5EF4-FFF2-40B4-BE49-F238E27FC236}">
                <a16:creationId xmlns:a16="http://schemas.microsoft.com/office/drawing/2014/main" id="{2B35640C-AB0A-7374-0A86-EAE91397ECD5}"/>
              </a:ext>
            </a:extLst>
          </p:cNvPr>
          <p:cNvGrpSpPr/>
          <p:nvPr userDrawn="1"/>
        </p:nvGrpSpPr>
        <p:grpSpPr>
          <a:xfrm>
            <a:off x="6716357" y="-386712"/>
            <a:ext cx="6538753" cy="7707606"/>
            <a:chOff x="4582477" y="2657719"/>
            <a:chExt cx="475297" cy="560260"/>
          </a:xfrm>
          <a:solidFill>
            <a:schemeClr val="bg1">
              <a:alpha val="6000"/>
            </a:schemeClr>
          </a:solidFill>
        </p:grpSpPr>
        <p:sp>
          <p:nvSpPr>
            <p:cNvPr id="20" name="Freeform: Shape 19">
              <a:extLst>
                <a:ext uri="{FF2B5EF4-FFF2-40B4-BE49-F238E27FC236}">
                  <a16:creationId xmlns:a16="http://schemas.microsoft.com/office/drawing/2014/main" id="{4E58B03B-2CB6-D2AE-F22C-D86CBB3A32C6}"/>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4E1ACE9-CA41-F3B6-9396-79A8CBB92547}"/>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4DB4504-6B0B-1833-CA1C-4DC76BA5E97B}"/>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84463128"/>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mage 01">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54" name="Delay 53">
            <a:extLst>
              <a:ext uri="{FF2B5EF4-FFF2-40B4-BE49-F238E27FC236}">
                <a16:creationId xmlns:a16="http://schemas.microsoft.com/office/drawing/2014/main" id="{03F8023D-E4EA-4236-A0AF-FCB24B1D0E05}"/>
              </a:ext>
            </a:extLst>
          </p:cNvPr>
          <p:cNvSpPr/>
          <p:nvPr userDrawn="1"/>
        </p:nvSpPr>
        <p:spPr>
          <a:xfrm rot="16200000">
            <a:off x="931400" y="6514743"/>
            <a:ext cx="398968" cy="306146"/>
          </a:xfrm>
          <a:custGeom>
            <a:avLst/>
            <a:gdLst>
              <a:gd name="connsiteX0" fmla="*/ 0 w 291017"/>
              <a:gd name="connsiteY0" fmla="*/ 0 h 306145"/>
              <a:gd name="connsiteX1" fmla="*/ 145509 w 291017"/>
              <a:gd name="connsiteY1" fmla="*/ 0 h 306145"/>
              <a:gd name="connsiteX2" fmla="*/ 291018 w 291017"/>
              <a:gd name="connsiteY2" fmla="*/ 153073 h 306145"/>
              <a:gd name="connsiteX3" fmla="*/ 145509 w 291017"/>
              <a:gd name="connsiteY3" fmla="*/ 306146 h 306145"/>
              <a:gd name="connsiteX4" fmla="*/ 0 w 291017"/>
              <a:gd name="connsiteY4" fmla="*/ 306145 h 306145"/>
              <a:gd name="connsiteX5" fmla="*/ 0 w 291017"/>
              <a:gd name="connsiteY5" fmla="*/ 0 h 306145"/>
              <a:gd name="connsiteX0" fmla="*/ 10795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107950 w 398968"/>
              <a:gd name="connsiteY5" fmla="*/ 0 h 306146"/>
              <a:gd name="connsiteX0" fmla="*/ 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0 w 398968"/>
              <a:gd name="connsiteY5" fmla="*/ 0 h 30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968" h="306146">
                <a:moveTo>
                  <a:pt x="0" y="0"/>
                </a:moveTo>
                <a:lnTo>
                  <a:pt x="253459" y="0"/>
                </a:lnTo>
                <a:cubicBezTo>
                  <a:pt x="333821" y="0"/>
                  <a:pt x="398968" y="68533"/>
                  <a:pt x="398968" y="153073"/>
                </a:cubicBezTo>
                <a:cubicBezTo>
                  <a:pt x="398968" y="237613"/>
                  <a:pt x="333821" y="306146"/>
                  <a:pt x="253459" y="306146"/>
                </a:cubicBezTo>
                <a:lnTo>
                  <a:pt x="0" y="30614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08550F49-62D7-3D06-691A-CAA9E75E0D88}"/>
              </a:ext>
            </a:extLst>
          </p:cNvPr>
          <p:cNvSpPr>
            <a:spLocks noGrp="1"/>
          </p:cNvSpPr>
          <p:nvPr>
            <p:ph type="sldNum" sz="quarter" idx="4"/>
          </p:nvPr>
        </p:nvSpPr>
        <p:spPr>
          <a:xfrm>
            <a:off x="977811" y="6496654"/>
            <a:ext cx="306146" cy="271774"/>
          </a:xfrm>
          <a:prstGeom prst="rect">
            <a:avLst/>
          </a:prstGeom>
        </p:spPr>
        <p:txBody>
          <a:bodyPr lIns="0" tIns="0" rIns="0" bIns="0" anchor="ctr"/>
          <a:lstStyle>
            <a:lvl1pPr algn="ctr">
              <a:defRPr sz="1200" b="1" i="0">
                <a:solidFill>
                  <a:schemeClr val="bg1"/>
                </a:solidFill>
                <a:latin typeface="DIN Pro Bold" panose="020B0504020101020102" pitchFamily="34" charset="0"/>
                <a:cs typeface="DIN Pro Bold" panose="020B0504020101020102" pitchFamily="34" charset="0"/>
              </a:defRPr>
            </a:lvl1pPr>
          </a:lstStyle>
          <a:p>
            <a:fld id="{7AB9228C-6240-6249-A0ED-F6710D04EA9B}" type="slidenum">
              <a:rPr lang="en-MD" smtClean="0"/>
              <a:pPr/>
              <a:t>‹#›</a:t>
            </a:fld>
            <a:endParaRPr lang="en-MD"/>
          </a:p>
        </p:txBody>
      </p: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9" name="Title 1">
            <a:extLst>
              <a:ext uri="{FF2B5EF4-FFF2-40B4-BE49-F238E27FC236}">
                <a16:creationId xmlns:a16="http://schemas.microsoft.com/office/drawing/2014/main" id="{DEB74BA7-CFFA-4453-0BAF-1BE694B246B2}"/>
              </a:ext>
            </a:extLst>
          </p:cNvPr>
          <p:cNvSpPr>
            <a:spLocks noGrp="1"/>
          </p:cNvSpPr>
          <p:nvPr>
            <p:ph type="title" hasCustomPrompt="1"/>
          </p:nvPr>
        </p:nvSpPr>
        <p:spPr>
          <a:xfrm>
            <a:off x="5544542" y="555252"/>
            <a:ext cx="5764845" cy="1076248"/>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lorem ipsum dolor sit </a:t>
            </a:r>
            <a:r>
              <a:rPr lang="en-US" err="1"/>
              <a:t>amet</a:t>
            </a:r>
            <a:endParaRPr lang="en-US"/>
          </a:p>
        </p:txBody>
      </p:sp>
      <p:sp>
        <p:nvSpPr>
          <p:cNvPr id="16" name="Freeform 15">
            <a:extLst>
              <a:ext uri="{FF2B5EF4-FFF2-40B4-BE49-F238E27FC236}">
                <a16:creationId xmlns:a16="http://schemas.microsoft.com/office/drawing/2014/main" id="{759DBCA3-5AAE-BE92-B424-7F01298A0528}"/>
              </a:ext>
            </a:extLst>
          </p:cNvPr>
          <p:cNvSpPr/>
          <p:nvPr userDrawn="1"/>
        </p:nvSpPr>
        <p:spPr>
          <a:xfrm>
            <a:off x="-5576" y="0"/>
            <a:ext cx="4922812" cy="6050708"/>
          </a:xfrm>
          <a:custGeom>
            <a:avLst/>
            <a:gdLst>
              <a:gd name="connsiteX0" fmla="*/ 0 w 4922812"/>
              <a:gd name="connsiteY0" fmla="*/ 0 h 6050708"/>
              <a:gd name="connsiteX1" fmla="*/ 4922812 w 4922812"/>
              <a:gd name="connsiteY1" fmla="*/ 0 h 6050708"/>
              <a:gd name="connsiteX2" fmla="*/ 4922812 w 4922812"/>
              <a:gd name="connsiteY2" fmla="*/ 4552318 h 6050708"/>
              <a:gd name="connsiteX3" fmla="*/ 3424422 w 4922812"/>
              <a:gd name="connsiteY3" fmla="*/ 6050708 h 6050708"/>
              <a:gd name="connsiteX4" fmla="*/ 0 w 4922812"/>
              <a:gd name="connsiteY4" fmla="*/ 6050708 h 6050708"/>
              <a:gd name="connsiteX0" fmla="*/ 4922812 w 5014252"/>
              <a:gd name="connsiteY0" fmla="*/ 0 h 6050708"/>
              <a:gd name="connsiteX1" fmla="*/ 4922812 w 5014252"/>
              <a:gd name="connsiteY1" fmla="*/ 4552318 h 6050708"/>
              <a:gd name="connsiteX2" fmla="*/ 3424422 w 5014252"/>
              <a:gd name="connsiteY2" fmla="*/ 6050708 h 6050708"/>
              <a:gd name="connsiteX3" fmla="*/ 0 w 5014252"/>
              <a:gd name="connsiteY3" fmla="*/ 6050708 h 6050708"/>
              <a:gd name="connsiteX4" fmla="*/ 0 w 5014252"/>
              <a:gd name="connsiteY4" fmla="*/ 0 h 6050708"/>
              <a:gd name="connsiteX5" fmla="*/ 5014252 w 5014252"/>
              <a:gd name="connsiteY5" fmla="*/ 91440 h 6050708"/>
              <a:gd name="connsiteX0" fmla="*/ 4922812 w 4922812"/>
              <a:gd name="connsiteY0" fmla="*/ 305888 h 6356596"/>
              <a:gd name="connsiteX1" fmla="*/ 4922812 w 4922812"/>
              <a:gd name="connsiteY1" fmla="*/ 4858206 h 6356596"/>
              <a:gd name="connsiteX2" fmla="*/ 3424422 w 4922812"/>
              <a:gd name="connsiteY2" fmla="*/ 6356596 h 6356596"/>
              <a:gd name="connsiteX3" fmla="*/ 0 w 4922812"/>
              <a:gd name="connsiteY3" fmla="*/ 6356596 h 6356596"/>
              <a:gd name="connsiteX4" fmla="*/ 0 w 4922812"/>
              <a:gd name="connsiteY4" fmla="*/ 305888 h 6356596"/>
              <a:gd name="connsiteX5" fmla="*/ 4453638 w 4922812"/>
              <a:gd name="connsiteY5" fmla="*/ 0 h 6356596"/>
              <a:gd name="connsiteX0" fmla="*/ 4922812 w 4922812"/>
              <a:gd name="connsiteY0" fmla="*/ 0 h 6050708"/>
              <a:gd name="connsiteX1" fmla="*/ 4922812 w 4922812"/>
              <a:gd name="connsiteY1" fmla="*/ 4552318 h 6050708"/>
              <a:gd name="connsiteX2" fmla="*/ 3424422 w 4922812"/>
              <a:gd name="connsiteY2" fmla="*/ 6050708 h 6050708"/>
              <a:gd name="connsiteX3" fmla="*/ 0 w 4922812"/>
              <a:gd name="connsiteY3" fmla="*/ 6050708 h 6050708"/>
              <a:gd name="connsiteX4" fmla="*/ 0 w 4922812"/>
              <a:gd name="connsiteY4" fmla="*/ 0 h 6050708"/>
              <a:gd name="connsiteX5" fmla="*/ 1470953 w 4922812"/>
              <a:gd name="connsiteY5" fmla="*/ 4354 h 6050708"/>
              <a:gd name="connsiteX0" fmla="*/ 4922812 w 4922812"/>
              <a:gd name="connsiteY0" fmla="*/ 218803 h 6269511"/>
              <a:gd name="connsiteX1" fmla="*/ 4922812 w 4922812"/>
              <a:gd name="connsiteY1" fmla="*/ 4771121 h 6269511"/>
              <a:gd name="connsiteX2" fmla="*/ 3424422 w 4922812"/>
              <a:gd name="connsiteY2" fmla="*/ 6269511 h 6269511"/>
              <a:gd name="connsiteX3" fmla="*/ 0 w 4922812"/>
              <a:gd name="connsiteY3" fmla="*/ 6269511 h 6269511"/>
              <a:gd name="connsiteX4" fmla="*/ 0 w 4922812"/>
              <a:gd name="connsiteY4" fmla="*/ 218803 h 6269511"/>
              <a:gd name="connsiteX5" fmla="*/ 638196 w 4922812"/>
              <a:gd name="connsiteY5" fmla="*/ 0 h 6269511"/>
              <a:gd name="connsiteX0" fmla="*/ 4922812 w 4922812"/>
              <a:gd name="connsiteY0" fmla="*/ 0 h 6050708"/>
              <a:gd name="connsiteX1" fmla="*/ 4922812 w 4922812"/>
              <a:gd name="connsiteY1" fmla="*/ 4552318 h 6050708"/>
              <a:gd name="connsiteX2" fmla="*/ 3424422 w 4922812"/>
              <a:gd name="connsiteY2" fmla="*/ 6050708 h 6050708"/>
              <a:gd name="connsiteX3" fmla="*/ 0 w 4922812"/>
              <a:gd name="connsiteY3" fmla="*/ 6050708 h 6050708"/>
              <a:gd name="connsiteX4" fmla="*/ 0 w 4922812"/>
              <a:gd name="connsiteY4" fmla="*/ 0 h 6050708"/>
              <a:gd name="connsiteX0" fmla="*/ 4922812 w 4922812"/>
              <a:gd name="connsiteY0" fmla="*/ 0 h 6050708"/>
              <a:gd name="connsiteX1" fmla="*/ 4922812 w 4922812"/>
              <a:gd name="connsiteY1" fmla="*/ 4552318 h 6050708"/>
              <a:gd name="connsiteX2" fmla="*/ 3424422 w 4922812"/>
              <a:gd name="connsiteY2" fmla="*/ 6050708 h 6050708"/>
              <a:gd name="connsiteX3" fmla="*/ 0 w 4922812"/>
              <a:gd name="connsiteY3" fmla="*/ 6050708 h 6050708"/>
            </a:gdLst>
            <a:ahLst/>
            <a:cxnLst>
              <a:cxn ang="0">
                <a:pos x="connsiteX0" y="connsiteY0"/>
              </a:cxn>
              <a:cxn ang="0">
                <a:pos x="connsiteX1" y="connsiteY1"/>
              </a:cxn>
              <a:cxn ang="0">
                <a:pos x="connsiteX2" y="connsiteY2"/>
              </a:cxn>
              <a:cxn ang="0">
                <a:pos x="connsiteX3" y="connsiteY3"/>
              </a:cxn>
            </a:cxnLst>
            <a:rect l="l" t="t" r="r" b="b"/>
            <a:pathLst>
              <a:path w="4922812" h="6050708">
                <a:moveTo>
                  <a:pt x="4922812" y="0"/>
                </a:moveTo>
                <a:lnTo>
                  <a:pt x="4922812" y="4552318"/>
                </a:lnTo>
                <a:cubicBezTo>
                  <a:pt x="4922812" y="5379856"/>
                  <a:pt x="4251960" y="6050708"/>
                  <a:pt x="3424422" y="6050708"/>
                </a:cubicBezTo>
                <a:lnTo>
                  <a:pt x="0" y="6050708"/>
                </a:lnTo>
              </a:path>
            </a:pathLst>
          </a:cu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12" name="Picture Placeholder 11">
            <a:extLst>
              <a:ext uri="{FF2B5EF4-FFF2-40B4-BE49-F238E27FC236}">
                <a16:creationId xmlns:a16="http://schemas.microsoft.com/office/drawing/2014/main" id="{5924624F-343C-70D4-0D91-5D903C258A82}"/>
              </a:ext>
            </a:extLst>
          </p:cNvPr>
          <p:cNvSpPr>
            <a:spLocks noGrp="1"/>
          </p:cNvSpPr>
          <p:nvPr>
            <p:ph type="pic" sz="quarter" idx="10" hasCustomPrompt="1"/>
          </p:nvPr>
        </p:nvSpPr>
        <p:spPr>
          <a:xfrm>
            <a:off x="-5576" y="20400"/>
            <a:ext cx="4844315" cy="5952245"/>
          </a:xfrm>
          <a:custGeom>
            <a:avLst/>
            <a:gdLst>
              <a:gd name="connsiteX0" fmla="*/ 0 w 4821238"/>
              <a:gd name="connsiteY0" fmla="*/ 803540 h 5955867"/>
              <a:gd name="connsiteX1" fmla="*/ 803540 w 4821238"/>
              <a:gd name="connsiteY1" fmla="*/ 0 h 5955867"/>
              <a:gd name="connsiteX2" fmla="*/ 4017698 w 4821238"/>
              <a:gd name="connsiteY2" fmla="*/ 0 h 5955867"/>
              <a:gd name="connsiteX3" fmla="*/ 4821238 w 4821238"/>
              <a:gd name="connsiteY3" fmla="*/ 803540 h 5955867"/>
              <a:gd name="connsiteX4" fmla="*/ 4821238 w 4821238"/>
              <a:gd name="connsiteY4" fmla="*/ 5152327 h 5955867"/>
              <a:gd name="connsiteX5" fmla="*/ 4017698 w 4821238"/>
              <a:gd name="connsiteY5" fmla="*/ 5955867 h 5955867"/>
              <a:gd name="connsiteX6" fmla="*/ 803540 w 4821238"/>
              <a:gd name="connsiteY6" fmla="*/ 5955867 h 5955867"/>
              <a:gd name="connsiteX7" fmla="*/ 0 w 4821238"/>
              <a:gd name="connsiteY7" fmla="*/ 5152327 h 5955867"/>
              <a:gd name="connsiteX8" fmla="*/ 0 w 4821238"/>
              <a:gd name="connsiteY8" fmla="*/ 803540 h 5955867"/>
              <a:gd name="connsiteX0" fmla="*/ 0 w 4821238"/>
              <a:gd name="connsiteY0" fmla="*/ 803540 h 5955867"/>
              <a:gd name="connsiteX1" fmla="*/ 803540 w 4821238"/>
              <a:gd name="connsiteY1" fmla="*/ 0 h 5955867"/>
              <a:gd name="connsiteX2" fmla="*/ 4821238 w 4821238"/>
              <a:gd name="connsiteY2" fmla="*/ 803540 h 5955867"/>
              <a:gd name="connsiteX3" fmla="*/ 4821238 w 4821238"/>
              <a:gd name="connsiteY3" fmla="*/ 5152327 h 5955867"/>
              <a:gd name="connsiteX4" fmla="*/ 4017698 w 4821238"/>
              <a:gd name="connsiteY4" fmla="*/ 5955867 h 5955867"/>
              <a:gd name="connsiteX5" fmla="*/ 803540 w 4821238"/>
              <a:gd name="connsiteY5" fmla="*/ 5955867 h 5955867"/>
              <a:gd name="connsiteX6" fmla="*/ 0 w 4821238"/>
              <a:gd name="connsiteY6" fmla="*/ 5152327 h 5955867"/>
              <a:gd name="connsiteX7" fmla="*/ 0 w 4821238"/>
              <a:gd name="connsiteY7" fmla="*/ 803540 h 5955867"/>
              <a:gd name="connsiteX0" fmla="*/ 0 w 4821238"/>
              <a:gd name="connsiteY0" fmla="*/ 803540 h 5955867"/>
              <a:gd name="connsiteX1" fmla="*/ 803540 w 4821238"/>
              <a:gd name="connsiteY1" fmla="*/ 0 h 5955867"/>
              <a:gd name="connsiteX2" fmla="*/ 4821238 w 4821238"/>
              <a:gd name="connsiteY2" fmla="*/ 13427 h 5955867"/>
              <a:gd name="connsiteX3" fmla="*/ 4821238 w 4821238"/>
              <a:gd name="connsiteY3" fmla="*/ 5152327 h 5955867"/>
              <a:gd name="connsiteX4" fmla="*/ 4017698 w 4821238"/>
              <a:gd name="connsiteY4" fmla="*/ 5955867 h 5955867"/>
              <a:gd name="connsiteX5" fmla="*/ 803540 w 4821238"/>
              <a:gd name="connsiteY5" fmla="*/ 5955867 h 5955867"/>
              <a:gd name="connsiteX6" fmla="*/ 0 w 4821238"/>
              <a:gd name="connsiteY6" fmla="*/ 5152327 h 5955867"/>
              <a:gd name="connsiteX7" fmla="*/ 0 w 4821238"/>
              <a:gd name="connsiteY7" fmla="*/ 803540 h 5955867"/>
              <a:gd name="connsiteX0" fmla="*/ 0 w 4821238"/>
              <a:gd name="connsiteY0" fmla="*/ 5152327 h 5955867"/>
              <a:gd name="connsiteX1" fmla="*/ 803540 w 4821238"/>
              <a:gd name="connsiteY1" fmla="*/ 0 h 5955867"/>
              <a:gd name="connsiteX2" fmla="*/ 4821238 w 4821238"/>
              <a:gd name="connsiteY2" fmla="*/ 13427 h 5955867"/>
              <a:gd name="connsiteX3" fmla="*/ 4821238 w 4821238"/>
              <a:gd name="connsiteY3" fmla="*/ 5152327 h 5955867"/>
              <a:gd name="connsiteX4" fmla="*/ 4017698 w 4821238"/>
              <a:gd name="connsiteY4" fmla="*/ 5955867 h 5955867"/>
              <a:gd name="connsiteX5" fmla="*/ 803540 w 4821238"/>
              <a:gd name="connsiteY5" fmla="*/ 5955867 h 5955867"/>
              <a:gd name="connsiteX6" fmla="*/ 0 w 4821238"/>
              <a:gd name="connsiteY6" fmla="*/ 5152327 h 5955867"/>
              <a:gd name="connsiteX0" fmla="*/ 4328 w 4825566"/>
              <a:gd name="connsiteY0" fmla="*/ 5143449 h 5946989"/>
              <a:gd name="connsiteX1" fmla="*/ 0 w 4825566"/>
              <a:gd name="connsiteY1" fmla="*/ 0 h 5946989"/>
              <a:gd name="connsiteX2" fmla="*/ 4825566 w 4825566"/>
              <a:gd name="connsiteY2" fmla="*/ 4549 h 5946989"/>
              <a:gd name="connsiteX3" fmla="*/ 4825566 w 4825566"/>
              <a:gd name="connsiteY3" fmla="*/ 5143449 h 5946989"/>
              <a:gd name="connsiteX4" fmla="*/ 4022026 w 4825566"/>
              <a:gd name="connsiteY4" fmla="*/ 5946989 h 5946989"/>
              <a:gd name="connsiteX5" fmla="*/ 807868 w 4825566"/>
              <a:gd name="connsiteY5" fmla="*/ 5946989 h 5946989"/>
              <a:gd name="connsiteX6" fmla="*/ 4328 w 4825566"/>
              <a:gd name="connsiteY6" fmla="*/ 5143449 h 5946989"/>
              <a:gd name="connsiteX0" fmla="*/ 4328 w 4825566"/>
              <a:gd name="connsiteY0" fmla="*/ 5143449 h 5946989"/>
              <a:gd name="connsiteX1" fmla="*/ 0 w 4825566"/>
              <a:gd name="connsiteY1" fmla="*/ 0 h 5946989"/>
              <a:gd name="connsiteX2" fmla="*/ 4825566 w 4825566"/>
              <a:gd name="connsiteY2" fmla="*/ 4549 h 5946989"/>
              <a:gd name="connsiteX3" fmla="*/ 4825566 w 4825566"/>
              <a:gd name="connsiteY3" fmla="*/ 5143449 h 5946989"/>
              <a:gd name="connsiteX4" fmla="*/ 4022026 w 4825566"/>
              <a:gd name="connsiteY4" fmla="*/ 5946989 h 5946989"/>
              <a:gd name="connsiteX5" fmla="*/ 4328 w 4825566"/>
              <a:gd name="connsiteY5" fmla="*/ 5143449 h 5946989"/>
              <a:gd name="connsiteX0" fmla="*/ 186 w 4830302"/>
              <a:gd name="connsiteY0" fmla="*/ 5951317 h 5951317"/>
              <a:gd name="connsiteX1" fmla="*/ 4736 w 4830302"/>
              <a:gd name="connsiteY1" fmla="*/ 0 h 5951317"/>
              <a:gd name="connsiteX2" fmla="*/ 4830302 w 4830302"/>
              <a:gd name="connsiteY2" fmla="*/ 4549 h 5951317"/>
              <a:gd name="connsiteX3" fmla="*/ 4830302 w 4830302"/>
              <a:gd name="connsiteY3" fmla="*/ 5143449 h 5951317"/>
              <a:gd name="connsiteX4" fmla="*/ 4026762 w 4830302"/>
              <a:gd name="connsiteY4" fmla="*/ 5946989 h 5951317"/>
              <a:gd name="connsiteX5" fmla="*/ 186 w 4830302"/>
              <a:gd name="connsiteY5" fmla="*/ 5951317 h 5951317"/>
              <a:gd name="connsiteX0" fmla="*/ 186 w 4830302"/>
              <a:gd name="connsiteY0" fmla="*/ 5951317 h 5951317"/>
              <a:gd name="connsiteX1" fmla="*/ 4736 w 4830302"/>
              <a:gd name="connsiteY1" fmla="*/ 0 h 5951317"/>
              <a:gd name="connsiteX2" fmla="*/ 4830302 w 4830302"/>
              <a:gd name="connsiteY2" fmla="*/ 4549 h 5951317"/>
              <a:gd name="connsiteX3" fmla="*/ 4830302 w 4830302"/>
              <a:gd name="connsiteY3" fmla="*/ 4670484 h 5951317"/>
              <a:gd name="connsiteX4" fmla="*/ 4026762 w 4830302"/>
              <a:gd name="connsiteY4" fmla="*/ 5946989 h 5951317"/>
              <a:gd name="connsiteX5" fmla="*/ 186 w 4830302"/>
              <a:gd name="connsiteY5" fmla="*/ 5951317 h 5951317"/>
              <a:gd name="connsiteX0" fmla="*/ 186 w 4830302"/>
              <a:gd name="connsiteY0" fmla="*/ 5951317 h 5952245"/>
              <a:gd name="connsiteX1" fmla="*/ 4736 w 4830302"/>
              <a:gd name="connsiteY1" fmla="*/ 0 h 5952245"/>
              <a:gd name="connsiteX2" fmla="*/ 4830302 w 4830302"/>
              <a:gd name="connsiteY2" fmla="*/ 4549 h 5952245"/>
              <a:gd name="connsiteX3" fmla="*/ 4830302 w 4830302"/>
              <a:gd name="connsiteY3" fmla="*/ 4670484 h 5952245"/>
              <a:gd name="connsiteX4" fmla="*/ 3501245 w 4830302"/>
              <a:gd name="connsiteY4" fmla="*/ 5952245 h 5952245"/>
              <a:gd name="connsiteX5" fmla="*/ 186 w 4830302"/>
              <a:gd name="connsiteY5" fmla="*/ 5951317 h 5952245"/>
              <a:gd name="connsiteX0" fmla="*/ 186 w 4830302"/>
              <a:gd name="connsiteY0" fmla="*/ 5951317 h 5956750"/>
              <a:gd name="connsiteX1" fmla="*/ 4736 w 4830302"/>
              <a:gd name="connsiteY1" fmla="*/ 0 h 5956750"/>
              <a:gd name="connsiteX2" fmla="*/ 4830302 w 4830302"/>
              <a:gd name="connsiteY2" fmla="*/ 4549 h 5956750"/>
              <a:gd name="connsiteX3" fmla="*/ 4830302 w 4830302"/>
              <a:gd name="connsiteY3" fmla="*/ 4670484 h 5956750"/>
              <a:gd name="connsiteX4" fmla="*/ 3501245 w 4830302"/>
              <a:gd name="connsiteY4" fmla="*/ 5952245 h 5956750"/>
              <a:gd name="connsiteX5" fmla="*/ 186 w 4830302"/>
              <a:gd name="connsiteY5" fmla="*/ 5951317 h 5956750"/>
              <a:gd name="connsiteX0" fmla="*/ 186 w 4830302"/>
              <a:gd name="connsiteY0" fmla="*/ 5951317 h 5956750"/>
              <a:gd name="connsiteX1" fmla="*/ 4736 w 4830302"/>
              <a:gd name="connsiteY1" fmla="*/ 0 h 5956750"/>
              <a:gd name="connsiteX2" fmla="*/ 4830302 w 4830302"/>
              <a:gd name="connsiteY2" fmla="*/ 4549 h 5956750"/>
              <a:gd name="connsiteX3" fmla="*/ 4830302 w 4830302"/>
              <a:gd name="connsiteY3" fmla="*/ 4670484 h 5956750"/>
              <a:gd name="connsiteX4" fmla="*/ 3501245 w 4830302"/>
              <a:gd name="connsiteY4" fmla="*/ 5952245 h 5956750"/>
              <a:gd name="connsiteX5" fmla="*/ 186 w 4830302"/>
              <a:gd name="connsiteY5" fmla="*/ 5951317 h 5956750"/>
              <a:gd name="connsiteX0" fmla="*/ 186 w 4844315"/>
              <a:gd name="connsiteY0" fmla="*/ 5951317 h 5956750"/>
              <a:gd name="connsiteX1" fmla="*/ 4736 w 4844315"/>
              <a:gd name="connsiteY1" fmla="*/ 0 h 5956750"/>
              <a:gd name="connsiteX2" fmla="*/ 4830302 w 4844315"/>
              <a:gd name="connsiteY2" fmla="*/ 4549 h 5956750"/>
              <a:gd name="connsiteX3" fmla="*/ 4830302 w 4844315"/>
              <a:gd name="connsiteY3" fmla="*/ 4670484 h 5956750"/>
              <a:gd name="connsiteX4" fmla="*/ 3501245 w 4844315"/>
              <a:gd name="connsiteY4" fmla="*/ 5952245 h 5956750"/>
              <a:gd name="connsiteX5" fmla="*/ 186 w 4844315"/>
              <a:gd name="connsiteY5" fmla="*/ 5951317 h 5956750"/>
              <a:gd name="connsiteX0" fmla="*/ 186 w 4844315"/>
              <a:gd name="connsiteY0" fmla="*/ 5951317 h 5952245"/>
              <a:gd name="connsiteX1" fmla="*/ 4736 w 4844315"/>
              <a:gd name="connsiteY1" fmla="*/ 0 h 5952245"/>
              <a:gd name="connsiteX2" fmla="*/ 4830302 w 4844315"/>
              <a:gd name="connsiteY2" fmla="*/ 4549 h 5952245"/>
              <a:gd name="connsiteX3" fmla="*/ 4830302 w 4844315"/>
              <a:gd name="connsiteY3" fmla="*/ 4670484 h 5952245"/>
              <a:gd name="connsiteX4" fmla="*/ 3501245 w 4844315"/>
              <a:gd name="connsiteY4" fmla="*/ 5952245 h 5952245"/>
              <a:gd name="connsiteX5" fmla="*/ 186 w 4844315"/>
              <a:gd name="connsiteY5" fmla="*/ 5951317 h 5952245"/>
              <a:gd name="connsiteX0" fmla="*/ 186 w 4844315"/>
              <a:gd name="connsiteY0" fmla="*/ 5951317 h 5952245"/>
              <a:gd name="connsiteX1" fmla="*/ 4736 w 4844315"/>
              <a:gd name="connsiteY1" fmla="*/ 0 h 5952245"/>
              <a:gd name="connsiteX2" fmla="*/ 4830302 w 4844315"/>
              <a:gd name="connsiteY2" fmla="*/ 4549 h 5952245"/>
              <a:gd name="connsiteX3" fmla="*/ 4830302 w 4844315"/>
              <a:gd name="connsiteY3" fmla="*/ 4670484 h 5952245"/>
              <a:gd name="connsiteX4" fmla="*/ 3501245 w 4844315"/>
              <a:gd name="connsiteY4" fmla="*/ 5952245 h 5952245"/>
              <a:gd name="connsiteX5" fmla="*/ 186 w 4844315"/>
              <a:gd name="connsiteY5" fmla="*/ 5951317 h 595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315" h="5952245">
                <a:moveTo>
                  <a:pt x="186" y="5951317"/>
                </a:moveTo>
                <a:cubicBezTo>
                  <a:pt x="-1257" y="4236834"/>
                  <a:pt x="6179" y="1714483"/>
                  <a:pt x="4736" y="0"/>
                </a:cubicBezTo>
                <a:lnTo>
                  <a:pt x="4830302" y="4549"/>
                </a:lnTo>
                <a:cubicBezTo>
                  <a:pt x="4830302" y="1559861"/>
                  <a:pt x="4861833" y="4037515"/>
                  <a:pt x="4830302" y="4670484"/>
                </a:cubicBezTo>
                <a:cubicBezTo>
                  <a:pt x="4798771" y="5303453"/>
                  <a:pt x="4165746" y="5952246"/>
                  <a:pt x="3501245" y="5952245"/>
                </a:cubicBezTo>
                <a:lnTo>
                  <a:pt x="186" y="5951317"/>
                </a:lnTo>
                <a:close/>
              </a:path>
            </a:pathLst>
          </a:custGeom>
          <a:pattFill prst="pct5">
            <a:fgClr>
              <a:schemeClr val="accent1">
                <a:lumMod val="75000"/>
              </a:schemeClr>
            </a:fgClr>
            <a:bgClr>
              <a:schemeClr val="bg1"/>
            </a:bgClr>
          </a:pattFill>
        </p:spPr>
        <p:txBody>
          <a:bodyPr lIns="0" tIns="0" rIns="0" bIns="720000" anchor="ctr" anchorCtr="0"/>
          <a:lstStyle>
            <a:lvl1pPr marL="0" indent="0" algn="ctr">
              <a:lnSpc>
                <a:spcPct val="100000"/>
              </a:lnSpc>
              <a:spcBef>
                <a:spcPts val="0"/>
              </a:spcBef>
              <a:buNone/>
              <a:defRPr>
                <a:solidFill>
                  <a:schemeClr val="accent3">
                    <a:lumMod val="75000"/>
                  </a:schemeClr>
                </a:solidFill>
              </a:defRPr>
            </a:lvl1pPr>
          </a:lstStyle>
          <a:p>
            <a:r>
              <a:rPr lang="en-US"/>
              <a:t>Add a picture</a:t>
            </a:r>
            <a:endParaRPr lang="en-RO"/>
          </a:p>
        </p:txBody>
      </p:sp>
      <p:sp>
        <p:nvSpPr>
          <p:cNvPr id="7" name="Text Placeholder 6">
            <a:extLst>
              <a:ext uri="{FF2B5EF4-FFF2-40B4-BE49-F238E27FC236}">
                <a16:creationId xmlns:a16="http://schemas.microsoft.com/office/drawing/2014/main" id="{6C2091CF-8F66-3293-4E75-E40C7415625C}"/>
              </a:ext>
            </a:extLst>
          </p:cNvPr>
          <p:cNvSpPr>
            <a:spLocks noGrp="1"/>
          </p:cNvSpPr>
          <p:nvPr>
            <p:ph type="body" sz="quarter" idx="11" hasCustomPrompt="1"/>
          </p:nvPr>
        </p:nvSpPr>
        <p:spPr>
          <a:xfrm>
            <a:off x="5544541" y="2030737"/>
            <a:ext cx="5764845" cy="4006916"/>
          </a:xfrm>
          <a:prstGeom prst="rect">
            <a:avLst/>
          </a:prstGeom>
        </p:spPr>
        <p:txBody>
          <a:bodyPr lIns="0" tIns="0" rIns="0" bIns="0">
            <a:noAutofit/>
          </a:bodyPr>
          <a:lstStyle>
            <a:lvl1pPr marL="0" indent="0">
              <a:lnSpc>
                <a:spcPct val="112000"/>
              </a:lnSpc>
              <a:spcBef>
                <a:spcPts val="600"/>
              </a:spcBef>
              <a:buNone/>
              <a:defRPr sz="1400">
                <a:solidFill>
                  <a:schemeClr val="tx1"/>
                </a:solidFill>
                <a:latin typeface="+mn-lt"/>
              </a:defRPr>
            </a:lvl1pPr>
          </a:lstStyle>
          <a:p>
            <a:pPr lvl="0"/>
            <a:r>
              <a:rPr lang="en-US"/>
              <a:t>Replace this text with body text. Sed non </a:t>
            </a:r>
            <a:r>
              <a:rPr lang="en-US" err="1"/>
              <a:t>est</a:t>
            </a:r>
            <a:r>
              <a:rPr lang="en-US"/>
              <a:t> et </a:t>
            </a:r>
            <a:r>
              <a:rPr lang="en-US" err="1"/>
              <a:t>nulla</a:t>
            </a:r>
            <a:r>
              <a:rPr lang="en-US"/>
              <a:t> </a:t>
            </a:r>
            <a:r>
              <a:rPr lang="en-US" err="1"/>
              <a:t>lobortis</a:t>
            </a:r>
            <a:r>
              <a:rPr lang="en-US"/>
              <a:t> </a:t>
            </a:r>
            <a:r>
              <a:rPr lang="en-US" err="1"/>
              <a:t>mollis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Donec </a:t>
            </a:r>
            <a:r>
              <a:rPr lang="en-US" err="1"/>
              <a:t>mattis</a:t>
            </a:r>
            <a:r>
              <a:rPr lang="en-US"/>
              <a:t> </a:t>
            </a:r>
            <a:r>
              <a:rPr lang="en-US" err="1"/>
              <a:t>sapien</a:t>
            </a:r>
            <a:r>
              <a:rPr lang="en-US"/>
              <a:t> </a:t>
            </a:r>
            <a:r>
              <a:rPr lang="en-US" err="1"/>
              <a:t>ut</a:t>
            </a:r>
            <a:r>
              <a:rPr lang="en-US"/>
              <a:t> </a:t>
            </a:r>
            <a:r>
              <a:rPr lang="en-US" err="1"/>
              <a:t>odio</a:t>
            </a:r>
            <a:r>
              <a:rPr lang="en-US"/>
              <a:t> </a:t>
            </a:r>
            <a:r>
              <a:rPr lang="en-US" err="1"/>
              <a:t>molestie</a:t>
            </a:r>
            <a:r>
              <a:rPr lang="en-US"/>
              <a:t>, vitae convallis </a:t>
            </a:r>
            <a:r>
              <a:rPr lang="en-US" err="1"/>
              <a:t>odio</a:t>
            </a:r>
            <a:r>
              <a:rPr lang="en-US"/>
              <a:t> </a:t>
            </a:r>
            <a:r>
              <a:rPr lang="en-US" err="1"/>
              <a:t>egestas.Sed</a:t>
            </a:r>
            <a:r>
              <a:rPr lang="en-US"/>
              <a:t> </a:t>
            </a:r>
            <a:r>
              <a:rPr lang="en-US" err="1"/>
              <a:t>ut</a:t>
            </a:r>
            <a:r>
              <a:rPr lang="en-US"/>
              <a:t> lorem et </a:t>
            </a:r>
            <a:r>
              <a:rPr lang="en-US" err="1"/>
              <a:t>nibh</a:t>
            </a:r>
            <a:r>
              <a:rPr lang="en-US"/>
              <a:t> </a:t>
            </a:r>
            <a:r>
              <a:rPr lang="en-US" err="1"/>
              <a:t>lobortis</a:t>
            </a:r>
            <a:r>
              <a:rPr lang="en-US"/>
              <a:t> maximus sit </a:t>
            </a:r>
            <a:r>
              <a:rPr lang="en-US" err="1"/>
              <a:t>amet</a:t>
            </a:r>
            <a:r>
              <a:rPr lang="en-US"/>
              <a:t> </a:t>
            </a:r>
            <a:r>
              <a:rPr lang="en-US" err="1"/>
              <a:t>quis</a:t>
            </a:r>
            <a:r>
              <a:rPr lang="en-US"/>
              <a:t> </a:t>
            </a:r>
            <a:r>
              <a:rPr lang="en-US" err="1"/>
              <a:t>justo</a:t>
            </a:r>
            <a:r>
              <a:rPr lang="en-US"/>
              <a:t>. Ut et </a:t>
            </a:r>
            <a:r>
              <a:rPr lang="en-US" err="1"/>
              <a:t>rutrum</a:t>
            </a:r>
            <a:r>
              <a:rPr lang="en-US"/>
              <a:t> </a:t>
            </a:r>
            <a:r>
              <a:rPr lang="en-US" err="1"/>
              <a:t>neque</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r>
              <a:rPr lang="en-US" err="1"/>
              <a:t>Nulla</a:t>
            </a:r>
            <a:r>
              <a:rPr lang="en-US"/>
              <a:t> sit </a:t>
            </a:r>
            <a:r>
              <a:rPr lang="en-US" err="1"/>
              <a:t>amet</a:t>
            </a:r>
            <a:r>
              <a:rPr lang="en-US"/>
              <a:t> </a:t>
            </a:r>
            <a:r>
              <a:rPr lang="en-US" err="1"/>
              <a:t>metus</a:t>
            </a:r>
            <a:r>
              <a:rPr lang="en-US"/>
              <a:t> a </a:t>
            </a:r>
            <a:r>
              <a:rPr lang="en-US" err="1"/>
              <a:t>nulla</a:t>
            </a:r>
            <a:r>
              <a:rPr lang="en-US"/>
              <a:t> </a:t>
            </a:r>
            <a:r>
              <a:rPr lang="en-US" err="1"/>
              <a:t>laoreet</a:t>
            </a:r>
            <a:r>
              <a:rPr lang="en-US"/>
              <a:t> </a:t>
            </a:r>
            <a:r>
              <a:rPr lang="en-US" err="1"/>
              <a:t>congue</a:t>
            </a:r>
            <a:r>
              <a:rPr lang="en-US"/>
              <a:t>. In in </a:t>
            </a:r>
            <a:r>
              <a:rPr lang="en-US" err="1"/>
              <a:t>bibendum</a:t>
            </a:r>
            <a:r>
              <a:rPr lang="en-US"/>
              <a:t> </a:t>
            </a:r>
            <a:r>
              <a:rPr lang="en-US" err="1"/>
              <a:t>mauris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endParaRPr lang="en-RO"/>
          </a:p>
        </p:txBody>
      </p:sp>
      <p:sp>
        <p:nvSpPr>
          <p:cNvPr id="2" name="TextBox 1">
            <a:extLst>
              <a:ext uri="{FF2B5EF4-FFF2-40B4-BE49-F238E27FC236}">
                <a16:creationId xmlns:a16="http://schemas.microsoft.com/office/drawing/2014/main" id="{474A0440-457E-222C-2FF0-371B14771BC2}"/>
              </a:ext>
            </a:extLst>
          </p:cNvPr>
          <p:cNvSpPr txBox="1"/>
          <p:nvPr userDrawn="1"/>
        </p:nvSpPr>
        <p:spPr>
          <a:xfrm>
            <a:off x="1364974" y="6525484"/>
            <a:ext cx="1877391" cy="200055"/>
          </a:xfrm>
          <a:prstGeom prst="rect">
            <a:avLst/>
          </a:prstGeom>
          <a:noFill/>
        </p:spPr>
        <p:txBody>
          <a:bodyPr wrap="square" rtlCol="0">
            <a:spAutoFit/>
          </a:bodyPr>
          <a:lstStyle/>
          <a:p>
            <a:r>
              <a:rPr lang="en-US" sz="700" b="1" i="0">
                <a:solidFill>
                  <a:schemeClr val="tx1"/>
                </a:solidFill>
                <a:latin typeface="Arial" panose="020B0604020202020204" pitchFamily="34" charset="0"/>
                <a:cs typeface="Arial" panose="020B0604020202020204" pitchFamily="34" charset="0"/>
              </a:rPr>
              <a:t>#COMPFERENCE22</a:t>
            </a:r>
            <a:endParaRPr lang="en-RO" sz="700" b="1"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6627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 Body Text">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54" name="Delay 53">
            <a:extLst>
              <a:ext uri="{FF2B5EF4-FFF2-40B4-BE49-F238E27FC236}">
                <a16:creationId xmlns:a16="http://schemas.microsoft.com/office/drawing/2014/main" id="{03F8023D-E4EA-4236-A0AF-FCB24B1D0E05}"/>
              </a:ext>
            </a:extLst>
          </p:cNvPr>
          <p:cNvSpPr/>
          <p:nvPr userDrawn="1"/>
        </p:nvSpPr>
        <p:spPr>
          <a:xfrm rot="16200000">
            <a:off x="931400" y="6514743"/>
            <a:ext cx="398968" cy="306146"/>
          </a:xfrm>
          <a:custGeom>
            <a:avLst/>
            <a:gdLst>
              <a:gd name="connsiteX0" fmla="*/ 0 w 291017"/>
              <a:gd name="connsiteY0" fmla="*/ 0 h 306145"/>
              <a:gd name="connsiteX1" fmla="*/ 145509 w 291017"/>
              <a:gd name="connsiteY1" fmla="*/ 0 h 306145"/>
              <a:gd name="connsiteX2" fmla="*/ 291018 w 291017"/>
              <a:gd name="connsiteY2" fmla="*/ 153073 h 306145"/>
              <a:gd name="connsiteX3" fmla="*/ 145509 w 291017"/>
              <a:gd name="connsiteY3" fmla="*/ 306146 h 306145"/>
              <a:gd name="connsiteX4" fmla="*/ 0 w 291017"/>
              <a:gd name="connsiteY4" fmla="*/ 306145 h 306145"/>
              <a:gd name="connsiteX5" fmla="*/ 0 w 291017"/>
              <a:gd name="connsiteY5" fmla="*/ 0 h 306145"/>
              <a:gd name="connsiteX0" fmla="*/ 10795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107950 w 398968"/>
              <a:gd name="connsiteY5" fmla="*/ 0 h 306146"/>
              <a:gd name="connsiteX0" fmla="*/ 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0 w 398968"/>
              <a:gd name="connsiteY5" fmla="*/ 0 h 30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968" h="306146">
                <a:moveTo>
                  <a:pt x="0" y="0"/>
                </a:moveTo>
                <a:lnTo>
                  <a:pt x="253459" y="0"/>
                </a:lnTo>
                <a:cubicBezTo>
                  <a:pt x="333821" y="0"/>
                  <a:pt x="398968" y="68533"/>
                  <a:pt x="398968" y="153073"/>
                </a:cubicBezTo>
                <a:cubicBezTo>
                  <a:pt x="398968" y="237613"/>
                  <a:pt x="333821" y="306146"/>
                  <a:pt x="253459" y="306146"/>
                </a:cubicBezTo>
                <a:lnTo>
                  <a:pt x="0" y="30614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08550F49-62D7-3D06-691A-CAA9E75E0D88}"/>
              </a:ext>
            </a:extLst>
          </p:cNvPr>
          <p:cNvSpPr>
            <a:spLocks noGrp="1"/>
          </p:cNvSpPr>
          <p:nvPr>
            <p:ph type="sldNum" sz="quarter" idx="4"/>
          </p:nvPr>
        </p:nvSpPr>
        <p:spPr>
          <a:xfrm>
            <a:off x="977811" y="6496654"/>
            <a:ext cx="306146" cy="271774"/>
          </a:xfrm>
          <a:prstGeom prst="rect">
            <a:avLst/>
          </a:prstGeom>
        </p:spPr>
        <p:txBody>
          <a:bodyPr lIns="0" tIns="0" rIns="0" bIns="0" anchor="ctr"/>
          <a:lstStyle>
            <a:lvl1pPr algn="ctr">
              <a:defRPr sz="1200" b="1" i="0">
                <a:solidFill>
                  <a:schemeClr val="bg1"/>
                </a:solidFill>
                <a:latin typeface="DIN Pro Bold" panose="020B0504020101020102" pitchFamily="34" charset="0"/>
                <a:cs typeface="DIN Pro Bold" panose="020B0504020101020102" pitchFamily="34" charset="0"/>
              </a:defRPr>
            </a:lvl1pPr>
          </a:lstStyle>
          <a:p>
            <a:fld id="{7AB9228C-6240-6249-A0ED-F6710D04EA9B}" type="slidenum">
              <a:rPr lang="en-MD" smtClean="0"/>
              <a:pPr/>
              <a:t>‹#›</a:t>
            </a:fld>
            <a:endParaRPr lang="en-MD"/>
          </a:p>
        </p:txBody>
      </p: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2" name="Title 1">
            <a:extLst>
              <a:ext uri="{FF2B5EF4-FFF2-40B4-BE49-F238E27FC236}">
                <a16:creationId xmlns:a16="http://schemas.microsoft.com/office/drawing/2014/main" id="{3D6D1124-897E-D5AD-14CC-A0C44C6B76E4}"/>
              </a:ext>
            </a:extLst>
          </p:cNvPr>
          <p:cNvSpPr>
            <a:spLocks noGrp="1"/>
          </p:cNvSpPr>
          <p:nvPr>
            <p:ph type="title" hasCustomPrompt="1"/>
          </p:nvPr>
        </p:nvSpPr>
        <p:spPr>
          <a:xfrm>
            <a:off x="977812" y="571558"/>
            <a:ext cx="10236377" cy="554225"/>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a:t>
            </a:r>
            <a:r>
              <a:rPr lang="en-US" err="1"/>
              <a:t>mattis</a:t>
            </a:r>
            <a:r>
              <a:rPr lang="en-US"/>
              <a:t> </a:t>
            </a:r>
            <a:r>
              <a:rPr lang="en-US" err="1"/>
              <a:t>sapien</a:t>
            </a:r>
            <a:r>
              <a:rPr lang="en-US"/>
              <a:t> </a:t>
            </a:r>
            <a:r>
              <a:rPr lang="en-US" err="1"/>
              <a:t>ut</a:t>
            </a:r>
            <a:r>
              <a:rPr lang="en-US"/>
              <a:t> </a:t>
            </a:r>
            <a:r>
              <a:rPr lang="en-US" err="1"/>
              <a:t>odio</a:t>
            </a:r>
            <a:endParaRPr lang="en-US"/>
          </a:p>
        </p:txBody>
      </p:sp>
      <p:sp>
        <p:nvSpPr>
          <p:cNvPr id="3" name="Text Placeholder 6">
            <a:extLst>
              <a:ext uri="{FF2B5EF4-FFF2-40B4-BE49-F238E27FC236}">
                <a16:creationId xmlns:a16="http://schemas.microsoft.com/office/drawing/2014/main" id="{2DB0DA0C-DC55-DF5B-9212-F3C25CA541A1}"/>
              </a:ext>
            </a:extLst>
          </p:cNvPr>
          <p:cNvSpPr>
            <a:spLocks noGrp="1"/>
          </p:cNvSpPr>
          <p:nvPr>
            <p:ph type="body" sz="quarter" idx="13" hasCustomPrompt="1"/>
          </p:nvPr>
        </p:nvSpPr>
        <p:spPr>
          <a:xfrm>
            <a:off x="977811" y="1518976"/>
            <a:ext cx="10236377" cy="4544077"/>
          </a:xfrm>
          <a:prstGeom prst="rect">
            <a:avLst/>
          </a:prstGeom>
        </p:spPr>
        <p:txBody>
          <a:bodyPr lIns="0" tIns="0" rIns="0" bIns="0">
            <a:noAutofit/>
          </a:bodyPr>
          <a:lstStyle>
            <a:lvl1pPr marL="0" indent="0">
              <a:lnSpc>
                <a:spcPct val="112000"/>
              </a:lnSpc>
              <a:spcBef>
                <a:spcPts val="600"/>
              </a:spcBef>
              <a:buFont typeface="Arial" panose="020B0604020202020204" pitchFamily="34" charset="0"/>
              <a:buNone/>
              <a:defRPr sz="1400">
                <a:solidFill>
                  <a:schemeClr val="tx1"/>
                </a:solidFill>
                <a:latin typeface="+mn-lt"/>
              </a:defRPr>
            </a:lvl1pPr>
          </a:lstStyle>
          <a:p>
            <a:pPr lvl="0"/>
            <a:r>
              <a:rPr lang="en-US"/>
              <a:t>Replace this text with body text…</a:t>
            </a:r>
            <a:endParaRPr lang="en-RO"/>
          </a:p>
        </p:txBody>
      </p:sp>
      <p:sp>
        <p:nvSpPr>
          <p:cNvPr id="4" name="TextBox 3">
            <a:extLst>
              <a:ext uri="{FF2B5EF4-FFF2-40B4-BE49-F238E27FC236}">
                <a16:creationId xmlns:a16="http://schemas.microsoft.com/office/drawing/2014/main" id="{60FCFAF4-0FD0-3996-DC17-49ACF530B366}"/>
              </a:ext>
            </a:extLst>
          </p:cNvPr>
          <p:cNvSpPr txBox="1"/>
          <p:nvPr userDrawn="1"/>
        </p:nvSpPr>
        <p:spPr>
          <a:xfrm>
            <a:off x="1364974" y="6525484"/>
            <a:ext cx="1877391" cy="200055"/>
          </a:xfrm>
          <a:prstGeom prst="rect">
            <a:avLst/>
          </a:prstGeom>
          <a:noFill/>
        </p:spPr>
        <p:txBody>
          <a:bodyPr wrap="square" rtlCol="0">
            <a:spAutoFit/>
          </a:bodyPr>
          <a:lstStyle/>
          <a:p>
            <a:r>
              <a:rPr lang="en-US" sz="700" b="1" i="0">
                <a:solidFill>
                  <a:schemeClr val="tx1"/>
                </a:solidFill>
                <a:latin typeface="Arial" panose="020B0604020202020204" pitchFamily="34" charset="0"/>
                <a:cs typeface="Arial" panose="020B0604020202020204" pitchFamily="34" charset="0"/>
              </a:rPr>
              <a:t>#COMPFERENCE22</a:t>
            </a:r>
            <a:endParaRPr lang="en-RO" sz="700" b="1"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8706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mage 02">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54" name="Delay 53">
            <a:extLst>
              <a:ext uri="{FF2B5EF4-FFF2-40B4-BE49-F238E27FC236}">
                <a16:creationId xmlns:a16="http://schemas.microsoft.com/office/drawing/2014/main" id="{03F8023D-E4EA-4236-A0AF-FCB24B1D0E05}"/>
              </a:ext>
            </a:extLst>
          </p:cNvPr>
          <p:cNvSpPr/>
          <p:nvPr userDrawn="1"/>
        </p:nvSpPr>
        <p:spPr>
          <a:xfrm rot="16200000">
            <a:off x="931400" y="6514743"/>
            <a:ext cx="398968" cy="306146"/>
          </a:xfrm>
          <a:custGeom>
            <a:avLst/>
            <a:gdLst>
              <a:gd name="connsiteX0" fmla="*/ 0 w 291017"/>
              <a:gd name="connsiteY0" fmla="*/ 0 h 306145"/>
              <a:gd name="connsiteX1" fmla="*/ 145509 w 291017"/>
              <a:gd name="connsiteY1" fmla="*/ 0 h 306145"/>
              <a:gd name="connsiteX2" fmla="*/ 291018 w 291017"/>
              <a:gd name="connsiteY2" fmla="*/ 153073 h 306145"/>
              <a:gd name="connsiteX3" fmla="*/ 145509 w 291017"/>
              <a:gd name="connsiteY3" fmla="*/ 306146 h 306145"/>
              <a:gd name="connsiteX4" fmla="*/ 0 w 291017"/>
              <a:gd name="connsiteY4" fmla="*/ 306145 h 306145"/>
              <a:gd name="connsiteX5" fmla="*/ 0 w 291017"/>
              <a:gd name="connsiteY5" fmla="*/ 0 h 306145"/>
              <a:gd name="connsiteX0" fmla="*/ 10795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107950 w 398968"/>
              <a:gd name="connsiteY5" fmla="*/ 0 h 306146"/>
              <a:gd name="connsiteX0" fmla="*/ 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0 w 398968"/>
              <a:gd name="connsiteY5" fmla="*/ 0 h 30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968" h="306146">
                <a:moveTo>
                  <a:pt x="0" y="0"/>
                </a:moveTo>
                <a:lnTo>
                  <a:pt x="253459" y="0"/>
                </a:lnTo>
                <a:cubicBezTo>
                  <a:pt x="333821" y="0"/>
                  <a:pt x="398968" y="68533"/>
                  <a:pt x="398968" y="153073"/>
                </a:cubicBezTo>
                <a:cubicBezTo>
                  <a:pt x="398968" y="237613"/>
                  <a:pt x="333821" y="306146"/>
                  <a:pt x="253459" y="306146"/>
                </a:cubicBezTo>
                <a:lnTo>
                  <a:pt x="0" y="30614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08550F49-62D7-3D06-691A-CAA9E75E0D88}"/>
              </a:ext>
            </a:extLst>
          </p:cNvPr>
          <p:cNvSpPr>
            <a:spLocks noGrp="1"/>
          </p:cNvSpPr>
          <p:nvPr>
            <p:ph type="sldNum" sz="quarter" idx="4"/>
          </p:nvPr>
        </p:nvSpPr>
        <p:spPr>
          <a:xfrm>
            <a:off x="977811" y="6496654"/>
            <a:ext cx="306146" cy="271774"/>
          </a:xfrm>
          <a:prstGeom prst="rect">
            <a:avLst/>
          </a:prstGeom>
        </p:spPr>
        <p:txBody>
          <a:bodyPr lIns="0" tIns="0" rIns="0" bIns="0" anchor="ctr"/>
          <a:lstStyle>
            <a:lvl1pPr algn="ctr">
              <a:defRPr sz="1200" b="1" i="0">
                <a:solidFill>
                  <a:schemeClr val="bg1"/>
                </a:solidFill>
                <a:latin typeface="DIN Pro Bold" panose="020B0504020101020102" pitchFamily="34" charset="0"/>
                <a:cs typeface="DIN Pro Bold" panose="020B0504020101020102" pitchFamily="34" charset="0"/>
              </a:defRPr>
            </a:lvl1pPr>
          </a:lstStyle>
          <a:p>
            <a:fld id="{7AB9228C-6240-6249-A0ED-F6710D04EA9B}" type="slidenum">
              <a:rPr lang="en-MD" smtClean="0"/>
              <a:pPr/>
              <a:t>‹#›</a:t>
            </a:fld>
            <a:endParaRPr lang="en-MD"/>
          </a:p>
        </p:txBody>
      </p: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9" name="Title 1">
            <a:extLst>
              <a:ext uri="{FF2B5EF4-FFF2-40B4-BE49-F238E27FC236}">
                <a16:creationId xmlns:a16="http://schemas.microsoft.com/office/drawing/2014/main" id="{DEB74BA7-CFFA-4453-0BAF-1BE694B246B2}"/>
              </a:ext>
            </a:extLst>
          </p:cNvPr>
          <p:cNvSpPr>
            <a:spLocks noGrp="1"/>
          </p:cNvSpPr>
          <p:nvPr>
            <p:ph type="title" hasCustomPrompt="1"/>
          </p:nvPr>
        </p:nvSpPr>
        <p:spPr>
          <a:xfrm>
            <a:off x="977812" y="555252"/>
            <a:ext cx="5764845" cy="1076248"/>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lorem ipsum dolor sit </a:t>
            </a:r>
            <a:r>
              <a:rPr lang="en-US" err="1"/>
              <a:t>amet</a:t>
            </a:r>
            <a:endParaRPr lang="en-US"/>
          </a:p>
        </p:txBody>
      </p:sp>
      <p:sp>
        <p:nvSpPr>
          <p:cNvPr id="36" name="Text Placeholder 6">
            <a:extLst>
              <a:ext uri="{FF2B5EF4-FFF2-40B4-BE49-F238E27FC236}">
                <a16:creationId xmlns:a16="http://schemas.microsoft.com/office/drawing/2014/main" id="{47A312A2-9447-E9D9-AC70-05E21973F5DF}"/>
              </a:ext>
            </a:extLst>
          </p:cNvPr>
          <p:cNvSpPr>
            <a:spLocks noGrp="1"/>
          </p:cNvSpPr>
          <p:nvPr>
            <p:ph type="body" sz="quarter" idx="13" hasCustomPrompt="1"/>
          </p:nvPr>
        </p:nvSpPr>
        <p:spPr>
          <a:xfrm>
            <a:off x="977812" y="2030737"/>
            <a:ext cx="5764845" cy="4006916"/>
          </a:xfrm>
          <a:prstGeom prst="rect">
            <a:avLst/>
          </a:prstGeom>
        </p:spPr>
        <p:txBody>
          <a:bodyPr lIns="0" tIns="0" rIns="0" bIns="0">
            <a:noAutofit/>
          </a:bodyPr>
          <a:lstStyle>
            <a:lvl1pPr marL="0" indent="0">
              <a:lnSpc>
                <a:spcPct val="112000"/>
              </a:lnSpc>
              <a:spcBef>
                <a:spcPts val="600"/>
              </a:spcBef>
              <a:buNone/>
              <a:defRPr sz="1400">
                <a:solidFill>
                  <a:schemeClr val="tx1"/>
                </a:solidFill>
                <a:latin typeface="+mn-lt"/>
              </a:defRPr>
            </a:lvl1pPr>
          </a:lstStyle>
          <a:p>
            <a:pPr lvl="0"/>
            <a:r>
              <a:rPr lang="en-US"/>
              <a:t>Replace this text with body text. Sed non </a:t>
            </a:r>
            <a:r>
              <a:rPr lang="en-US" err="1"/>
              <a:t>est</a:t>
            </a:r>
            <a:r>
              <a:rPr lang="en-US"/>
              <a:t> et </a:t>
            </a:r>
            <a:r>
              <a:rPr lang="en-US" err="1"/>
              <a:t>nulla</a:t>
            </a:r>
            <a:r>
              <a:rPr lang="en-US"/>
              <a:t> </a:t>
            </a:r>
            <a:r>
              <a:rPr lang="en-US" err="1"/>
              <a:t>lobortis</a:t>
            </a:r>
            <a:r>
              <a:rPr lang="en-US"/>
              <a:t> </a:t>
            </a:r>
            <a:r>
              <a:rPr lang="en-US" err="1"/>
              <a:t>mollis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Donec </a:t>
            </a:r>
            <a:r>
              <a:rPr lang="en-US" err="1"/>
              <a:t>mattis</a:t>
            </a:r>
            <a:r>
              <a:rPr lang="en-US"/>
              <a:t> </a:t>
            </a:r>
            <a:r>
              <a:rPr lang="en-US" err="1"/>
              <a:t>sapien</a:t>
            </a:r>
            <a:r>
              <a:rPr lang="en-US"/>
              <a:t> </a:t>
            </a:r>
            <a:r>
              <a:rPr lang="en-US" err="1"/>
              <a:t>ut</a:t>
            </a:r>
            <a:r>
              <a:rPr lang="en-US"/>
              <a:t> </a:t>
            </a:r>
            <a:r>
              <a:rPr lang="en-US" err="1"/>
              <a:t>odio</a:t>
            </a:r>
            <a:r>
              <a:rPr lang="en-US"/>
              <a:t> </a:t>
            </a:r>
            <a:r>
              <a:rPr lang="en-US" err="1"/>
              <a:t>molestie</a:t>
            </a:r>
            <a:r>
              <a:rPr lang="en-US"/>
              <a:t>, vitae convallis </a:t>
            </a:r>
            <a:r>
              <a:rPr lang="en-US" err="1"/>
              <a:t>odio</a:t>
            </a:r>
            <a:r>
              <a:rPr lang="en-US"/>
              <a:t> </a:t>
            </a:r>
            <a:r>
              <a:rPr lang="en-US" err="1"/>
              <a:t>egestas.Sed</a:t>
            </a:r>
            <a:r>
              <a:rPr lang="en-US"/>
              <a:t> </a:t>
            </a:r>
            <a:r>
              <a:rPr lang="en-US" err="1"/>
              <a:t>ut</a:t>
            </a:r>
            <a:r>
              <a:rPr lang="en-US"/>
              <a:t> lorem et </a:t>
            </a:r>
            <a:r>
              <a:rPr lang="en-US" err="1"/>
              <a:t>nibh</a:t>
            </a:r>
            <a:r>
              <a:rPr lang="en-US"/>
              <a:t> </a:t>
            </a:r>
            <a:r>
              <a:rPr lang="en-US" err="1"/>
              <a:t>lobortis</a:t>
            </a:r>
            <a:r>
              <a:rPr lang="en-US"/>
              <a:t> maximus sit </a:t>
            </a:r>
            <a:r>
              <a:rPr lang="en-US" err="1"/>
              <a:t>amet</a:t>
            </a:r>
            <a:r>
              <a:rPr lang="en-US"/>
              <a:t> </a:t>
            </a:r>
            <a:r>
              <a:rPr lang="en-US" err="1"/>
              <a:t>quis</a:t>
            </a:r>
            <a:r>
              <a:rPr lang="en-US"/>
              <a:t> </a:t>
            </a:r>
            <a:r>
              <a:rPr lang="en-US" err="1"/>
              <a:t>justo</a:t>
            </a:r>
            <a:r>
              <a:rPr lang="en-US"/>
              <a:t>. Ut et </a:t>
            </a:r>
            <a:r>
              <a:rPr lang="en-US" err="1"/>
              <a:t>rutrum</a:t>
            </a:r>
            <a:r>
              <a:rPr lang="en-US"/>
              <a:t> </a:t>
            </a:r>
            <a:r>
              <a:rPr lang="en-US" err="1"/>
              <a:t>neque</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r>
              <a:rPr lang="en-US" err="1"/>
              <a:t>Nulla</a:t>
            </a:r>
            <a:r>
              <a:rPr lang="en-US"/>
              <a:t> sit </a:t>
            </a:r>
            <a:r>
              <a:rPr lang="en-US" err="1"/>
              <a:t>amet</a:t>
            </a:r>
            <a:r>
              <a:rPr lang="en-US"/>
              <a:t> </a:t>
            </a:r>
            <a:r>
              <a:rPr lang="en-US" err="1"/>
              <a:t>metus</a:t>
            </a:r>
            <a:r>
              <a:rPr lang="en-US"/>
              <a:t> a </a:t>
            </a:r>
            <a:r>
              <a:rPr lang="en-US" err="1"/>
              <a:t>nulla</a:t>
            </a:r>
            <a:r>
              <a:rPr lang="en-US"/>
              <a:t> </a:t>
            </a:r>
            <a:r>
              <a:rPr lang="en-US" err="1"/>
              <a:t>laoreet</a:t>
            </a:r>
            <a:r>
              <a:rPr lang="en-US"/>
              <a:t> </a:t>
            </a:r>
            <a:r>
              <a:rPr lang="en-US" err="1"/>
              <a:t>congue</a:t>
            </a:r>
            <a:r>
              <a:rPr lang="en-US"/>
              <a:t>. In in </a:t>
            </a:r>
            <a:r>
              <a:rPr lang="en-US" err="1"/>
              <a:t>bibendum</a:t>
            </a:r>
            <a:r>
              <a:rPr lang="en-US"/>
              <a:t> </a:t>
            </a:r>
            <a:r>
              <a:rPr lang="en-US" err="1"/>
              <a:t>mauris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endParaRPr lang="en-RO"/>
          </a:p>
        </p:txBody>
      </p:sp>
      <p:sp>
        <p:nvSpPr>
          <p:cNvPr id="74" name="Picture Placeholder 73">
            <a:extLst>
              <a:ext uri="{FF2B5EF4-FFF2-40B4-BE49-F238E27FC236}">
                <a16:creationId xmlns:a16="http://schemas.microsoft.com/office/drawing/2014/main" id="{444B59CA-E3DF-1750-269E-E5781EE1B96C}"/>
              </a:ext>
            </a:extLst>
          </p:cNvPr>
          <p:cNvSpPr>
            <a:spLocks noGrp="1"/>
          </p:cNvSpPr>
          <p:nvPr>
            <p:ph type="pic" sz="quarter" idx="14" hasCustomPrompt="1"/>
          </p:nvPr>
        </p:nvSpPr>
        <p:spPr>
          <a:xfrm>
            <a:off x="7382202" y="0"/>
            <a:ext cx="4823708" cy="5943426"/>
          </a:xfrm>
          <a:custGeom>
            <a:avLst/>
            <a:gdLst>
              <a:gd name="connsiteX0" fmla="*/ 0 w 4823708"/>
              <a:gd name="connsiteY0" fmla="*/ 0 h 5943426"/>
              <a:gd name="connsiteX1" fmla="*/ 4823708 w 4823708"/>
              <a:gd name="connsiteY1" fmla="*/ 0 h 5943426"/>
              <a:gd name="connsiteX2" fmla="*/ 4823708 w 4823708"/>
              <a:gd name="connsiteY2" fmla="*/ 5943426 h 5943426"/>
              <a:gd name="connsiteX3" fmla="*/ 1403260 w 4823708"/>
              <a:gd name="connsiteY3" fmla="*/ 5943426 h 5943426"/>
              <a:gd name="connsiteX4" fmla="*/ 0 w 4823708"/>
              <a:gd name="connsiteY4" fmla="*/ 4540166 h 5943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3708" h="5943426">
                <a:moveTo>
                  <a:pt x="0" y="0"/>
                </a:moveTo>
                <a:lnTo>
                  <a:pt x="4823708" y="0"/>
                </a:lnTo>
                <a:lnTo>
                  <a:pt x="4823708" y="5943426"/>
                </a:lnTo>
                <a:lnTo>
                  <a:pt x="1403260" y="5943426"/>
                </a:lnTo>
                <a:cubicBezTo>
                  <a:pt x="628261" y="5943426"/>
                  <a:pt x="0" y="5315165"/>
                  <a:pt x="0" y="4540166"/>
                </a:cubicBezTo>
                <a:close/>
              </a:path>
            </a:pathLst>
          </a:custGeom>
          <a:pattFill prst="pct5">
            <a:fgClr>
              <a:schemeClr val="accent1">
                <a:lumMod val="75000"/>
              </a:schemeClr>
            </a:fgClr>
            <a:bgClr>
              <a:schemeClr val="bg1"/>
            </a:bgClr>
          </a:pattFill>
        </p:spPr>
        <p:txBody>
          <a:bodyPr wrap="square" lIns="0" tIns="0" rIns="0" bIns="720000" anchor="ctr" anchorCtr="0">
            <a:noAutofit/>
          </a:bodyPr>
          <a:lstStyle>
            <a:lvl1pPr marL="0" indent="0" algn="ctr">
              <a:buNone/>
              <a:defRPr>
                <a:solidFill>
                  <a:schemeClr val="accent3">
                    <a:lumMod val="75000"/>
                  </a:schemeClr>
                </a:solidFill>
              </a:defRPr>
            </a:lvl1pPr>
          </a:lstStyle>
          <a:p>
            <a:r>
              <a:rPr lang="en-RO"/>
              <a:t> Add Picture</a:t>
            </a:r>
          </a:p>
        </p:txBody>
      </p:sp>
      <p:sp>
        <p:nvSpPr>
          <p:cNvPr id="78" name="Freeform 77">
            <a:extLst>
              <a:ext uri="{FF2B5EF4-FFF2-40B4-BE49-F238E27FC236}">
                <a16:creationId xmlns:a16="http://schemas.microsoft.com/office/drawing/2014/main" id="{34D52E45-9E50-C7B8-F245-C72992023AC9}"/>
              </a:ext>
            </a:extLst>
          </p:cNvPr>
          <p:cNvSpPr/>
          <p:nvPr userDrawn="1"/>
        </p:nvSpPr>
        <p:spPr>
          <a:xfrm>
            <a:off x="7279629" y="-14286"/>
            <a:ext cx="4936184" cy="6055631"/>
          </a:xfrm>
          <a:custGeom>
            <a:avLst/>
            <a:gdLst>
              <a:gd name="connsiteX0" fmla="*/ 0 w 4936184"/>
              <a:gd name="connsiteY0" fmla="*/ 0 h 6055631"/>
              <a:gd name="connsiteX1" fmla="*/ 4936184 w 4936184"/>
              <a:gd name="connsiteY1" fmla="*/ 0 h 6055631"/>
              <a:gd name="connsiteX2" fmla="*/ 4936184 w 4936184"/>
              <a:gd name="connsiteY2" fmla="*/ 6055631 h 6055631"/>
              <a:gd name="connsiteX3" fmla="*/ 1489578 w 4936184"/>
              <a:gd name="connsiteY3" fmla="*/ 6055631 h 6055631"/>
              <a:gd name="connsiteX4" fmla="*/ 0 w 4936184"/>
              <a:gd name="connsiteY4" fmla="*/ 4566053 h 6055631"/>
              <a:gd name="connsiteX0" fmla="*/ 4936184 w 5027624"/>
              <a:gd name="connsiteY0" fmla="*/ 0 h 6055631"/>
              <a:gd name="connsiteX1" fmla="*/ 4936184 w 5027624"/>
              <a:gd name="connsiteY1" fmla="*/ 6055631 h 6055631"/>
              <a:gd name="connsiteX2" fmla="*/ 1489578 w 5027624"/>
              <a:gd name="connsiteY2" fmla="*/ 6055631 h 6055631"/>
              <a:gd name="connsiteX3" fmla="*/ 0 w 5027624"/>
              <a:gd name="connsiteY3" fmla="*/ 4566053 h 6055631"/>
              <a:gd name="connsiteX4" fmla="*/ 0 w 5027624"/>
              <a:gd name="connsiteY4" fmla="*/ 0 h 6055631"/>
              <a:gd name="connsiteX5" fmla="*/ 5027624 w 5027624"/>
              <a:gd name="connsiteY5" fmla="*/ 91440 h 6055631"/>
              <a:gd name="connsiteX0" fmla="*/ 4936184 w 4936184"/>
              <a:gd name="connsiteY0" fmla="*/ 0 h 6055631"/>
              <a:gd name="connsiteX1" fmla="*/ 4936184 w 4936184"/>
              <a:gd name="connsiteY1" fmla="*/ 6055631 h 6055631"/>
              <a:gd name="connsiteX2" fmla="*/ 1489578 w 4936184"/>
              <a:gd name="connsiteY2" fmla="*/ 6055631 h 6055631"/>
              <a:gd name="connsiteX3" fmla="*/ 0 w 4936184"/>
              <a:gd name="connsiteY3" fmla="*/ 4566053 h 6055631"/>
              <a:gd name="connsiteX4" fmla="*/ 0 w 4936184"/>
              <a:gd name="connsiteY4" fmla="*/ 0 h 6055631"/>
              <a:gd name="connsiteX0" fmla="*/ 4936184 w 4936184"/>
              <a:gd name="connsiteY0" fmla="*/ 6055631 h 6055631"/>
              <a:gd name="connsiteX1" fmla="*/ 1489578 w 4936184"/>
              <a:gd name="connsiteY1" fmla="*/ 6055631 h 6055631"/>
              <a:gd name="connsiteX2" fmla="*/ 0 w 4936184"/>
              <a:gd name="connsiteY2" fmla="*/ 4566053 h 6055631"/>
              <a:gd name="connsiteX3" fmla="*/ 0 w 4936184"/>
              <a:gd name="connsiteY3" fmla="*/ 0 h 6055631"/>
            </a:gdLst>
            <a:ahLst/>
            <a:cxnLst>
              <a:cxn ang="0">
                <a:pos x="connsiteX0" y="connsiteY0"/>
              </a:cxn>
              <a:cxn ang="0">
                <a:pos x="connsiteX1" y="connsiteY1"/>
              </a:cxn>
              <a:cxn ang="0">
                <a:pos x="connsiteX2" y="connsiteY2"/>
              </a:cxn>
              <a:cxn ang="0">
                <a:pos x="connsiteX3" y="connsiteY3"/>
              </a:cxn>
            </a:cxnLst>
            <a:rect l="l" t="t" r="r" b="b"/>
            <a:pathLst>
              <a:path w="4936184" h="6055631">
                <a:moveTo>
                  <a:pt x="4936184" y="6055631"/>
                </a:moveTo>
                <a:lnTo>
                  <a:pt x="1489578" y="6055631"/>
                </a:lnTo>
                <a:cubicBezTo>
                  <a:pt x="666907" y="6055631"/>
                  <a:pt x="0" y="5388724"/>
                  <a:pt x="0" y="4566053"/>
                </a:cubicBezTo>
                <a:lnTo>
                  <a:pt x="0" y="0"/>
                </a:lnTo>
              </a:path>
            </a:pathLst>
          </a:cu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2" name="TextBox 1">
            <a:extLst>
              <a:ext uri="{FF2B5EF4-FFF2-40B4-BE49-F238E27FC236}">
                <a16:creationId xmlns:a16="http://schemas.microsoft.com/office/drawing/2014/main" id="{867E8B38-9E1E-DA71-97F5-64D23ACB4D7B}"/>
              </a:ext>
            </a:extLst>
          </p:cNvPr>
          <p:cNvSpPr txBox="1"/>
          <p:nvPr userDrawn="1"/>
        </p:nvSpPr>
        <p:spPr>
          <a:xfrm>
            <a:off x="1364974" y="6525484"/>
            <a:ext cx="1877391" cy="200055"/>
          </a:xfrm>
          <a:prstGeom prst="rect">
            <a:avLst/>
          </a:prstGeom>
          <a:noFill/>
        </p:spPr>
        <p:txBody>
          <a:bodyPr wrap="square" rtlCol="0">
            <a:spAutoFit/>
          </a:bodyPr>
          <a:lstStyle/>
          <a:p>
            <a:r>
              <a:rPr lang="en-US" sz="700" b="1" i="0">
                <a:solidFill>
                  <a:schemeClr val="tx1"/>
                </a:solidFill>
                <a:latin typeface="Arial" panose="020B0604020202020204" pitchFamily="34" charset="0"/>
                <a:cs typeface="Arial" panose="020B0604020202020204" pitchFamily="34" charset="0"/>
              </a:rPr>
              <a:t>#COMPFERENCE22</a:t>
            </a:r>
            <a:endParaRPr lang="en-RO" sz="700" b="1"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5754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29885"/>
          </a:xfrm>
          <a:prstGeom prst="rect">
            <a:avLst/>
          </a:prstGeom>
        </p:spPr>
        <p:txBody>
          <a:bodyPr/>
          <a:lstStyle>
            <a:lvl1pPr algn="l">
              <a:defRPr>
                <a:solidFill>
                  <a:schemeClr val="tx2"/>
                </a:solidFill>
                <a:latin typeface="Franklin Gothic Heavy" panose="020B0903020102020204" pitchFamily="34" charset="0"/>
              </a:defRPr>
            </a:lvl1pPr>
          </a:lstStyle>
          <a:p>
            <a:r>
              <a:rPr lang="en-US"/>
              <a:t>Click to edit Master title style</a:t>
            </a:r>
          </a:p>
        </p:txBody>
      </p:sp>
      <p:sp>
        <p:nvSpPr>
          <p:cNvPr id="3" name="Content Placeholder 2"/>
          <p:cNvSpPr>
            <a:spLocks noGrp="1"/>
          </p:cNvSpPr>
          <p:nvPr>
            <p:ph idx="1"/>
          </p:nvPr>
        </p:nvSpPr>
        <p:spPr>
          <a:xfrm>
            <a:off x="609600" y="1328598"/>
            <a:ext cx="10972800" cy="4343399"/>
          </a:xfrm>
          <a:prstGeom prst="rect">
            <a:avLst/>
          </a:prstGeom>
        </p:spPr>
        <p:txBody>
          <a:bodyPr/>
          <a:lstStyle>
            <a:lvl1pPr marL="342900" indent="-342900">
              <a:buClr>
                <a:schemeClr val="tx2"/>
              </a:buClr>
              <a:buFont typeface="Arial" panose="020B0604020202020204" pitchFamily="34" charset="0"/>
              <a:buChar char="•"/>
              <a:defRPr sz="2400">
                <a:latin typeface="Century Gothic" panose="020B0502020202020204" pitchFamily="34" charset="0"/>
              </a:defRPr>
            </a:lvl1pPr>
            <a:lvl2pPr marL="742950" indent="-285750">
              <a:buClr>
                <a:schemeClr val="tx2"/>
              </a:buClr>
              <a:buSzPct val="65000"/>
              <a:buFont typeface="Courier New" panose="02070309020205020404" pitchFamily="49" charset="0"/>
              <a:buChar char="o"/>
              <a:defRPr sz="2000">
                <a:latin typeface="Century Gothic" panose="020B0502020202020204" pitchFamily="34" charset="0"/>
              </a:defRPr>
            </a:lvl2pPr>
            <a:lvl3pPr marL="1143000" indent="-228600">
              <a:buClr>
                <a:schemeClr val="tx2"/>
              </a:buClr>
              <a:buSzPct val="70000"/>
              <a:buFont typeface="Wingdings" panose="05000000000000000000" pitchFamily="2" charset="2"/>
              <a:buChar char="§"/>
              <a:defRPr sz="1800">
                <a:latin typeface="Century Gothic" panose="020B0502020202020204" pitchFamily="34" charset="0"/>
              </a:defRPr>
            </a:lvl3pPr>
            <a:lvl4pPr marL="1600200" indent="-228600">
              <a:buClr>
                <a:schemeClr val="tx2"/>
              </a:buClr>
              <a:buFont typeface="Arial" panose="020B0604020202020204" pitchFamily="34" charset="0"/>
              <a:buChar char="•"/>
              <a:defRPr sz="1600">
                <a:latin typeface="Century Gothic" panose="020B0502020202020204" pitchFamily="34" charset="0"/>
              </a:defRPr>
            </a:lvl4pPr>
            <a:lvl5pPr marL="2057400" indent="-228600">
              <a:buClr>
                <a:schemeClr val="tx2"/>
              </a:buClr>
              <a:buSzPct val="60000"/>
              <a:buFont typeface="Courier New" panose="02070309020205020404" pitchFamily="49" charset="0"/>
              <a:buChar char="o"/>
              <a:defRPr sz="1600">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txBox="1">
            <a:spLocks/>
          </p:cNvSpPr>
          <p:nvPr userDrawn="1"/>
        </p:nvSpPr>
        <p:spPr>
          <a:xfrm>
            <a:off x="1998804" y="6410399"/>
            <a:ext cx="9779754" cy="172962"/>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ts val="200"/>
              </a:spcBef>
              <a:spcAft>
                <a:spcPts val="200"/>
              </a:spcAft>
              <a:defRPr sz="105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0"/>
              </a:spcBef>
              <a:spcAft>
                <a:spcPts val="0"/>
              </a:spcAft>
            </a:pPr>
            <a:r>
              <a:rPr lang="en-US" sz="800">
                <a:solidFill>
                  <a:schemeClr val="tx1"/>
                </a:solidFill>
              </a:rPr>
              <a:t>JDXpert.com | © JDXpert.</a:t>
            </a:r>
            <a:r>
              <a:rPr lang="en-US" sz="800" baseline="0">
                <a:solidFill>
                  <a:schemeClr val="tx1"/>
                </a:solidFill>
              </a:rPr>
              <a:t> All Rights Reserved.</a:t>
            </a:r>
            <a:endParaRPr lang="en-US" sz="800">
              <a:solidFill>
                <a:schemeClr val="tx1"/>
              </a:solidFill>
            </a:endParaRPr>
          </a:p>
        </p:txBody>
      </p:sp>
      <p:pic>
        <p:nvPicPr>
          <p:cNvPr id="5" name="Picture 4" descr="A picture containing object, clock&#10;&#10;Description automatically generated">
            <a:extLst>
              <a:ext uri="{FF2B5EF4-FFF2-40B4-BE49-F238E27FC236}">
                <a16:creationId xmlns:a16="http://schemas.microsoft.com/office/drawing/2014/main" id="{33F5F863-E98C-4C27-99FF-1DBE3CDCB7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3442" y="6155996"/>
            <a:ext cx="1538052" cy="508807"/>
          </a:xfrm>
          <a:prstGeom prst="rect">
            <a:avLst/>
          </a:prstGeom>
        </p:spPr>
      </p:pic>
    </p:spTree>
    <p:extLst>
      <p:ext uri="{BB962C8B-B14F-4D97-AF65-F5344CB8AC3E}">
        <p14:creationId xmlns:p14="http://schemas.microsoft.com/office/powerpoint/2010/main" val="2009426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54" name="Delay 53">
            <a:extLst>
              <a:ext uri="{FF2B5EF4-FFF2-40B4-BE49-F238E27FC236}">
                <a16:creationId xmlns:a16="http://schemas.microsoft.com/office/drawing/2014/main" id="{03F8023D-E4EA-4236-A0AF-FCB24B1D0E05}"/>
              </a:ext>
            </a:extLst>
          </p:cNvPr>
          <p:cNvSpPr/>
          <p:nvPr userDrawn="1"/>
        </p:nvSpPr>
        <p:spPr>
          <a:xfrm rot="16200000">
            <a:off x="931400" y="6514743"/>
            <a:ext cx="398968" cy="306146"/>
          </a:xfrm>
          <a:custGeom>
            <a:avLst/>
            <a:gdLst>
              <a:gd name="connsiteX0" fmla="*/ 0 w 291017"/>
              <a:gd name="connsiteY0" fmla="*/ 0 h 306145"/>
              <a:gd name="connsiteX1" fmla="*/ 145509 w 291017"/>
              <a:gd name="connsiteY1" fmla="*/ 0 h 306145"/>
              <a:gd name="connsiteX2" fmla="*/ 291018 w 291017"/>
              <a:gd name="connsiteY2" fmla="*/ 153073 h 306145"/>
              <a:gd name="connsiteX3" fmla="*/ 145509 w 291017"/>
              <a:gd name="connsiteY3" fmla="*/ 306146 h 306145"/>
              <a:gd name="connsiteX4" fmla="*/ 0 w 291017"/>
              <a:gd name="connsiteY4" fmla="*/ 306145 h 306145"/>
              <a:gd name="connsiteX5" fmla="*/ 0 w 291017"/>
              <a:gd name="connsiteY5" fmla="*/ 0 h 306145"/>
              <a:gd name="connsiteX0" fmla="*/ 10795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107950 w 398968"/>
              <a:gd name="connsiteY5" fmla="*/ 0 h 306146"/>
              <a:gd name="connsiteX0" fmla="*/ 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0 w 398968"/>
              <a:gd name="connsiteY5" fmla="*/ 0 h 30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968" h="306146">
                <a:moveTo>
                  <a:pt x="0" y="0"/>
                </a:moveTo>
                <a:lnTo>
                  <a:pt x="253459" y="0"/>
                </a:lnTo>
                <a:cubicBezTo>
                  <a:pt x="333821" y="0"/>
                  <a:pt x="398968" y="68533"/>
                  <a:pt x="398968" y="153073"/>
                </a:cubicBezTo>
                <a:cubicBezTo>
                  <a:pt x="398968" y="237613"/>
                  <a:pt x="333821" y="306146"/>
                  <a:pt x="253459" y="306146"/>
                </a:cubicBezTo>
                <a:lnTo>
                  <a:pt x="0" y="30614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E059669-ACD5-03F1-80AE-719A18DF4DF4}"/>
              </a:ext>
            </a:extLst>
          </p:cNvPr>
          <p:cNvSpPr txBox="1"/>
          <p:nvPr userDrawn="1"/>
        </p:nvSpPr>
        <p:spPr>
          <a:xfrm>
            <a:off x="1364974" y="6525484"/>
            <a:ext cx="1877391" cy="200055"/>
          </a:xfrm>
          <a:prstGeom prst="rect">
            <a:avLst/>
          </a:prstGeom>
          <a:noFill/>
        </p:spPr>
        <p:txBody>
          <a:bodyPr wrap="square" rtlCol="0">
            <a:spAutoFit/>
          </a:bodyPr>
          <a:lstStyle/>
          <a:p>
            <a:r>
              <a:rPr lang="en-US" sz="700" b="1" i="0">
                <a:solidFill>
                  <a:schemeClr val="tx1"/>
                </a:solidFill>
                <a:latin typeface="Arial" panose="020B0604020202020204" pitchFamily="34" charset="0"/>
                <a:cs typeface="Arial" panose="020B0604020202020204" pitchFamily="34" charset="0"/>
              </a:rPr>
              <a:t>#COMPFERENCE22</a:t>
            </a:r>
            <a:endParaRPr lang="en-RO" sz="700" b="1" i="0">
              <a:solidFill>
                <a:schemeClr val="tx1"/>
              </a:solidFill>
              <a:latin typeface="Arial" panose="020B0604020202020204" pitchFamily="34" charset="0"/>
              <a:cs typeface="Arial" panose="020B0604020202020204" pitchFamily="34" charset="0"/>
            </a:endParaRPr>
          </a:p>
        </p:txBody>
      </p: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2" name="Title 1">
            <a:extLst>
              <a:ext uri="{FF2B5EF4-FFF2-40B4-BE49-F238E27FC236}">
                <a16:creationId xmlns:a16="http://schemas.microsoft.com/office/drawing/2014/main" id="{3D6D1124-897E-D5AD-14CC-A0C44C6B76E4}"/>
              </a:ext>
            </a:extLst>
          </p:cNvPr>
          <p:cNvSpPr>
            <a:spLocks noGrp="1"/>
          </p:cNvSpPr>
          <p:nvPr>
            <p:ph type="title" hasCustomPrompt="1"/>
          </p:nvPr>
        </p:nvSpPr>
        <p:spPr>
          <a:xfrm>
            <a:off x="977812" y="571558"/>
            <a:ext cx="10236377" cy="554225"/>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a:t>
            </a:r>
            <a:r>
              <a:rPr lang="en-US" err="1"/>
              <a:t>mattis</a:t>
            </a:r>
            <a:r>
              <a:rPr lang="en-US"/>
              <a:t> </a:t>
            </a:r>
            <a:r>
              <a:rPr lang="en-US" err="1"/>
              <a:t>sapien</a:t>
            </a:r>
            <a:r>
              <a:rPr lang="en-US"/>
              <a:t> </a:t>
            </a:r>
            <a:r>
              <a:rPr lang="en-US" err="1"/>
              <a:t>ut</a:t>
            </a:r>
            <a:r>
              <a:rPr lang="en-US"/>
              <a:t> </a:t>
            </a:r>
            <a:r>
              <a:rPr lang="en-US" err="1"/>
              <a:t>odio</a:t>
            </a:r>
            <a:endParaRPr lang="en-US"/>
          </a:p>
        </p:txBody>
      </p:sp>
      <p:sp>
        <p:nvSpPr>
          <p:cNvPr id="4" name="Slide Number Placeholder 5">
            <a:extLst>
              <a:ext uri="{FF2B5EF4-FFF2-40B4-BE49-F238E27FC236}">
                <a16:creationId xmlns:a16="http://schemas.microsoft.com/office/drawing/2014/main" id="{571FC25E-DCBE-F1C9-29E1-55835D0F7F0A}"/>
              </a:ext>
            </a:extLst>
          </p:cNvPr>
          <p:cNvSpPr>
            <a:spLocks noGrp="1"/>
          </p:cNvSpPr>
          <p:nvPr>
            <p:ph type="sldNum" sz="quarter" idx="4"/>
          </p:nvPr>
        </p:nvSpPr>
        <p:spPr>
          <a:xfrm>
            <a:off x="977811" y="6496654"/>
            <a:ext cx="306146" cy="271774"/>
          </a:xfrm>
          <a:prstGeom prst="rect">
            <a:avLst/>
          </a:prstGeom>
        </p:spPr>
        <p:txBody>
          <a:bodyPr lIns="0" tIns="0" rIns="0" bIns="0" anchor="ctr"/>
          <a:lstStyle>
            <a:lvl1pPr algn="ctr">
              <a:defRPr sz="1200" b="1" i="0">
                <a:solidFill>
                  <a:schemeClr val="bg1"/>
                </a:solidFill>
                <a:latin typeface="DIN Pro Bold" panose="020B0504020101020102" pitchFamily="34" charset="0"/>
                <a:cs typeface="DIN Pro Bold" panose="020B0504020101020102" pitchFamily="34" charset="0"/>
              </a:defRPr>
            </a:lvl1pPr>
          </a:lstStyle>
          <a:p>
            <a:fld id="{7AB9228C-6240-6249-A0ED-F6710D04EA9B}" type="slidenum">
              <a:rPr lang="en-MD" smtClean="0"/>
              <a:pPr/>
              <a:t>‹#›</a:t>
            </a:fld>
            <a:endParaRPr lang="en-MD"/>
          </a:p>
        </p:txBody>
      </p:sp>
    </p:spTree>
    <p:extLst>
      <p:ext uri="{BB962C8B-B14F-4D97-AF65-F5344CB8AC3E}">
        <p14:creationId xmlns:p14="http://schemas.microsoft.com/office/powerpoint/2010/main" val="4402870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Image 0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FE65CD-E4A1-BF05-4654-D0D03CB75DA2}"/>
              </a:ext>
            </a:extLst>
          </p:cNvPr>
          <p:cNvSpPr/>
          <p:nvPr userDrawn="1"/>
        </p:nvSpPr>
        <p:spPr>
          <a:xfrm>
            <a:off x="0" y="0"/>
            <a:ext cx="2065867" cy="6901592"/>
          </a:xfrm>
          <a:prstGeom prst="rect">
            <a:avLst/>
          </a:prstGeom>
          <a:gradFill>
            <a:gsLst>
              <a:gs pos="1000">
                <a:schemeClr val="accent1">
                  <a:lumMod val="100000"/>
                </a:schemeClr>
              </a:gs>
              <a:gs pos="100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9" name="Title 1">
            <a:extLst>
              <a:ext uri="{FF2B5EF4-FFF2-40B4-BE49-F238E27FC236}">
                <a16:creationId xmlns:a16="http://schemas.microsoft.com/office/drawing/2014/main" id="{DEB74BA7-CFFA-4453-0BAF-1BE694B246B2}"/>
              </a:ext>
            </a:extLst>
          </p:cNvPr>
          <p:cNvSpPr>
            <a:spLocks noGrp="1"/>
          </p:cNvSpPr>
          <p:nvPr>
            <p:ph type="title" hasCustomPrompt="1"/>
          </p:nvPr>
        </p:nvSpPr>
        <p:spPr>
          <a:xfrm>
            <a:off x="5544542" y="555252"/>
            <a:ext cx="5764845" cy="1076248"/>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lorem ipsum dolor sit </a:t>
            </a:r>
            <a:r>
              <a:rPr lang="en-US" err="1"/>
              <a:t>amet</a:t>
            </a:r>
            <a:endParaRPr lang="en-US"/>
          </a:p>
        </p:txBody>
      </p:sp>
      <p:sp>
        <p:nvSpPr>
          <p:cNvPr id="7" name="Text Placeholder 6">
            <a:extLst>
              <a:ext uri="{FF2B5EF4-FFF2-40B4-BE49-F238E27FC236}">
                <a16:creationId xmlns:a16="http://schemas.microsoft.com/office/drawing/2014/main" id="{6C2091CF-8F66-3293-4E75-E40C7415625C}"/>
              </a:ext>
            </a:extLst>
          </p:cNvPr>
          <p:cNvSpPr>
            <a:spLocks noGrp="1"/>
          </p:cNvSpPr>
          <p:nvPr>
            <p:ph type="body" sz="quarter" idx="11" hasCustomPrompt="1"/>
          </p:nvPr>
        </p:nvSpPr>
        <p:spPr>
          <a:xfrm>
            <a:off x="5544541" y="2030737"/>
            <a:ext cx="5764845" cy="4006916"/>
          </a:xfrm>
          <a:prstGeom prst="rect">
            <a:avLst/>
          </a:prstGeom>
        </p:spPr>
        <p:txBody>
          <a:bodyPr lIns="0" tIns="0" rIns="0" bIns="0">
            <a:noAutofit/>
          </a:bodyPr>
          <a:lstStyle>
            <a:lvl1pPr marL="0" indent="0">
              <a:lnSpc>
                <a:spcPct val="112000"/>
              </a:lnSpc>
              <a:spcBef>
                <a:spcPts val="600"/>
              </a:spcBef>
              <a:buNone/>
              <a:defRPr sz="1400">
                <a:solidFill>
                  <a:schemeClr val="tx1"/>
                </a:solidFill>
                <a:latin typeface="+mn-lt"/>
              </a:defRPr>
            </a:lvl1pPr>
          </a:lstStyle>
          <a:p>
            <a:pPr lvl="0"/>
            <a:r>
              <a:rPr lang="en-US"/>
              <a:t>Replace this text with body text. Sed non </a:t>
            </a:r>
            <a:r>
              <a:rPr lang="en-US" err="1"/>
              <a:t>est</a:t>
            </a:r>
            <a:r>
              <a:rPr lang="en-US"/>
              <a:t> et </a:t>
            </a:r>
            <a:r>
              <a:rPr lang="en-US" err="1"/>
              <a:t>nulla</a:t>
            </a:r>
            <a:r>
              <a:rPr lang="en-US"/>
              <a:t> </a:t>
            </a:r>
            <a:r>
              <a:rPr lang="en-US" err="1"/>
              <a:t>lobortis</a:t>
            </a:r>
            <a:r>
              <a:rPr lang="en-US"/>
              <a:t> </a:t>
            </a:r>
            <a:r>
              <a:rPr lang="en-US" err="1"/>
              <a:t>mollis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Donec </a:t>
            </a:r>
            <a:r>
              <a:rPr lang="en-US" err="1"/>
              <a:t>mattis</a:t>
            </a:r>
            <a:r>
              <a:rPr lang="en-US"/>
              <a:t> </a:t>
            </a:r>
            <a:r>
              <a:rPr lang="en-US" err="1"/>
              <a:t>sapien</a:t>
            </a:r>
            <a:r>
              <a:rPr lang="en-US"/>
              <a:t> </a:t>
            </a:r>
            <a:r>
              <a:rPr lang="en-US" err="1"/>
              <a:t>ut</a:t>
            </a:r>
            <a:r>
              <a:rPr lang="en-US"/>
              <a:t> </a:t>
            </a:r>
            <a:r>
              <a:rPr lang="en-US" err="1"/>
              <a:t>odio</a:t>
            </a:r>
            <a:r>
              <a:rPr lang="en-US"/>
              <a:t> </a:t>
            </a:r>
            <a:r>
              <a:rPr lang="en-US" err="1"/>
              <a:t>molestie</a:t>
            </a:r>
            <a:r>
              <a:rPr lang="en-US"/>
              <a:t>, vitae convallis </a:t>
            </a:r>
            <a:r>
              <a:rPr lang="en-US" err="1"/>
              <a:t>odio</a:t>
            </a:r>
            <a:r>
              <a:rPr lang="en-US"/>
              <a:t> </a:t>
            </a:r>
            <a:r>
              <a:rPr lang="en-US" err="1"/>
              <a:t>egestas.Sed</a:t>
            </a:r>
            <a:r>
              <a:rPr lang="en-US"/>
              <a:t> </a:t>
            </a:r>
            <a:r>
              <a:rPr lang="en-US" err="1"/>
              <a:t>ut</a:t>
            </a:r>
            <a:r>
              <a:rPr lang="en-US"/>
              <a:t> lorem et </a:t>
            </a:r>
            <a:r>
              <a:rPr lang="en-US" err="1"/>
              <a:t>nibh</a:t>
            </a:r>
            <a:r>
              <a:rPr lang="en-US"/>
              <a:t> </a:t>
            </a:r>
            <a:r>
              <a:rPr lang="en-US" err="1"/>
              <a:t>lobortis</a:t>
            </a:r>
            <a:r>
              <a:rPr lang="en-US"/>
              <a:t> maximus sit </a:t>
            </a:r>
            <a:r>
              <a:rPr lang="en-US" err="1"/>
              <a:t>amet</a:t>
            </a:r>
            <a:r>
              <a:rPr lang="en-US"/>
              <a:t> </a:t>
            </a:r>
            <a:r>
              <a:rPr lang="en-US" err="1"/>
              <a:t>quis</a:t>
            </a:r>
            <a:r>
              <a:rPr lang="en-US"/>
              <a:t> </a:t>
            </a:r>
            <a:r>
              <a:rPr lang="en-US" err="1"/>
              <a:t>justo</a:t>
            </a:r>
            <a:r>
              <a:rPr lang="en-US"/>
              <a:t>. Ut et </a:t>
            </a:r>
            <a:r>
              <a:rPr lang="en-US" err="1"/>
              <a:t>rutrum</a:t>
            </a:r>
            <a:r>
              <a:rPr lang="en-US"/>
              <a:t> </a:t>
            </a:r>
            <a:r>
              <a:rPr lang="en-US" err="1"/>
              <a:t>neque</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r>
              <a:rPr lang="en-US" err="1"/>
              <a:t>Nulla</a:t>
            </a:r>
            <a:r>
              <a:rPr lang="en-US"/>
              <a:t> sit </a:t>
            </a:r>
            <a:r>
              <a:rPr lang="en-US" err="1"/>
              <a:t>amet</a:t>
            </a:r>
            <a:r>
              <a:rPr lang="en-US"/>
              <a:t> </a:t>
            </a:r>
            <a:r>
              <a:rPr lang="en-US" err="1"/>
              <a:t>metus</a:t>
            </a:r>
            <a:r>
              <a:rPr lang="en-US"/>
              <a:t> a </a:t>
            </a:r>
            <a:r>
              <a:rPr lang="en-US" err="1"/>
              <a:t>nulla</a:t>
            </a:r>
            <a:r>
              <a:rPr lang="en-US"/>
              <a:t> </a:t>
            </a:r>
            <a:r>
              <a:rPr lang="en-US" err="1"/>
              <a:t>laoreet</a:t>
            </a:r>
            <a:r>
              <a:rPr lang="en-US"/>
              <a:t> </a:t>
            </a:r>
            <a:r>
              <a:rPr lang="en-US" err="1"/>
              <a:t>congue</a:t>
            </a:r>
            <a:r>
              <a:rPr lang="en-US"/>
              <a:t>. In in </a:t>
            </a:r>
            <a:r>
              <a:rPr lang="en-US" err="1"/>
              <a:t>bibendum</a:t>
            </a:r>
            <a:r>
              <a:rPr lang="en-US"/>
              <a:t> </a:t>
            </a:r>
            <a:r>
              <a:rPr lang="en-US" err="1"/>
              <a:t>mauris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a:t>
            </a:r>
            <a:endParaRPr lang="en-RO"/>
          </a:p>
        </p:txBody>
      </p:sp>
      <p:sp>
        <p:nvSpPr>
          <p:cNvPr id="19" name="Picture Placeholder 18">
            <a:extLst>
              <a:ext uri="{FF2B5EF4-FFF2-40B4-BE49-F238E27FC236}">
                <a16:creationId xmlns:a16="http://schemas.microsoft.com/office/drawing/2014/main" id="{9AC9E216-5AF9-4301-883C-D819C7E314D8}"/>
              </a:ext>
            </a:extLst>
          </p:cNvPr>
          <p:cNvSpPr>
            <a:spLocks noGrp="1"/>
          </p:cNvSpPr>
          <p:nvPr>
            <p:ph type="pic" sz="quarter" idx="12" hasCustomPrompt="1"/>
          </p:nvPr>
        </p:nvSpPr>
        <p:spPr>
          <a:xfrm>
            <a:off x="-16184" y="687275"/>
            <a:ext cx="4817765" cy="5436394"/>
          </a:xfrm>
          <a:custGeom>
            <a:avLst/>
            <a:gdLst>
              <a:gd name="connsiteX0" fmla="*/ 0 w 4808314"/>
              <a:gd name="connsiteY0" fmla="*/ 0 h 5436394"/>
              <a:gd name="connsiteX1" fmla="*/ 4808314 w 4808314"/>
              <a:gd name="connsiteY1" fmla="*/ 0 h 5436394"/>
              <a:gd name="connsiteX2" fmla="*/ 4808314 w 4808314"/>
              <a:gd name="connsiteY2" fmla="*/ 2895576 h 5436394"/>
              <a:gd name="connsiteX3" fmla="*/ 4797716 w 4808314"/>
              <a:gd name="connsiteY3" fmla="*/ 3105462 h 5436394"/>
              <a:gd name="connsiteX4" fmla="*/ 2476157 w 4808314"/>
              <a:gd name="connsiteY4" fmla="*/ 5427021 h 5436394"/>
              <a:gd name="connsiteX5" fmla="*/ 2290531 w 4808314"/>
              <a:gd name="connsiteY5" fmla="*/ 5436394 h 5436394"/>
              <a:gd name="connsiteX6" fmla="*/ 0 w 4808314"/>
              <a:gd name="connsiteY6" fmla="*/ 5436394 h 5436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8314" h="5436394">
                <a:moveTo>
                  <a:pt x="0" y="0"/>
                </a:moveTo>
                <a:lnTo>
                  <a:pt x="4808314" y="0"/>
                </a:lnTo>
                <a:lnTo>
                  <a:pt x="4808314" y="2895576"/>
                </a:lnTo>
                <a:lnTo>
                  <a:pt x="4797716" y="3105462"/>
                </a:lnTo>
                <a:cubicBezTo>
                  <a:pt x="4673403" y="4329554"/>
                  <a:pt x="3700249" y="5302708"/>
                  <a:pt x="2476157" y="5427021"/>
                </a:cubicBezTo>
                <a:lnTo>
                  <a:pt x="2290531" y="5436394"/>
                </a:lnTo>
                <a:lnTo>
                  <a:pt x="0" y="5436394"/>
                </a:lnTo>
                <a:close/>
              </a:path>
            </a:pathLst>
          </a:custGeom>
          <a:pattFill prst="pct5">
            <a:fgClr>
              <a:schemeClr val="accent1">
                <a:lumMod val="75000"/>
              </a:schemeClr>
            </a:fgClr>
            <a:bgClr>
              <a:schemeClr val="bg1"/>
            </a:bgClr>
          </a:pattFill>
        </p:spPr>
        <p:txBody>
          <a:bodyPr wrap="square" lIns="0" tIns="0" rIns="0" bIns="720000" anchor="ctr" anchorCtr="0">
            <a:noAutofit/>
          </a:bodyPr>
          <a:lstStyle>
            <a:lvl1pPr marL="0" indent="0" algn="ctr">
              <a:buNone/>
              <a:defRPr>
                <a:solidFill>
                  <a:schemeClr val="accent3">
                    <a:lumMod val="75000"/>
                  </a:schemeClr>
                </a:solidFill>
              </a:defRPr>
            </a:lvl1pPr>
          </a:lstStyle>
          <a:p>
            <a:r>
              <a:rPr lang="en-RO"/>
              <a:t>Add Picture</a:t>
            </a:r>
          </a:p>
        </p:txBody>
      </p:sp>
      <p:sp>
        <p:nvSpPr>
          <p:cNvPr id="11" name="Oval 10">
            <a:extLst>
              <a:ext uri="{FF2B5EF4-FFF2-40B4-BE49-F238E27FC236}">
                <a16:creationId xmlns:a16="http://schemas.microsoft.com/office/drawing/2014/main" id="{E73EF7BF-EBE6-5128-7A31-50B35277BFA3}"/>
              </a:ext>
            </a:extLst>
          </p:cNvPr>
          <p:cNvSpPr/>
          <p:nvPr userDrawn="1"/>
        </p:nvSpPr>
        <p:spPr>
          <a:xfrm>
            <a:off x="3551942" y="5057284"/>
            <a:ext cx="864884" cy="8648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sp>
        <p:nvSpPr>
          <p:cNvPr id="13" name="Donut 12">
            <a:extLst>
              <a:ext uri="{FF2B5EF4-FFF2-40B4-BE49-F238E27FC236}">
                <a16:creationId xmlns:a16="http://schemas.microsoft.com/office/drawing/2014/main" id="{295E3745-9076-A7EB-0337-319BA149333B}"/>
              </a:ext>
            </a:extLst>
          </p:cNvPr>
          <p:cNvSpPr/>
          <p:nvPr userDrawn="1"/>
        </p:nvSpPr>
        <p:spPr>
          <a:xfrm>
            <a:off x="305535" y="260220"/>
            <a:ext cx="854110" cy="854110"/>
          </a:xfrm>
          <a:prstGeom prst="don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solidFill>
                <a:schemeClr val="tx1"/>
              </a:solidFill>
            </a:endParaRPr>
          </a:p>
        </p:txBody>
      </p:sp>
    </p:spTree>
    <p:extLst>
      <p:ext uri="{BB962C8B-B14F-4D97-AF65-F5344CB8AC3E}">
        <p14:creationId xmlns:p14="http://schemas.microsoft.com/office/powerpoint/2010/main" val="14708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387805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322051" y="2578763"/>
            <a:ext cx="5069457" cy="37262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322051" y="378451"/>
            <a:ext cx="5069457" cy="1915246"/>
          </a:xfrm>
        </p:spPr>
        <p:txBody>
          <a:bodyPr/>
          <a:lstStyle/>
          <a:p>
            <a:r>
              <a:rPr lang="en-US"/>
              <a:t>Click to edit Master title style</a:t>
            </a:r>
          </a:p>
        </p:txBody>
      </p:sp>
      <p:sp>
        <p:nvSpPr>
          <p:cNvPr id="2" name="Google Shape;78;g162086d5a5f_0_228">
            <a:extLst>
              <a:ext uri="{FF2B5EF4-FFF2-40B4-BE49-F238E27FC236}">
                <a16:creationId xmlns:a16="http://schemas.microsoft.com/office/drawing/2014/main" id="{E9EC423B-1864-C09E-BDBA-ABA142508CA5}"/>
              </a:ext>
            </a:extLst>
          </p:cNvPr>
          <p:cNvSpPr/>
          <p:nvPr userDrawn="1"/>
        </p:nvSpPr>
        <p:spPr>
          <a:xfrm rot="10800000" flipH="1">
            <a:off x="5897590" y="0"/>
            <a:ext cx="5876488" cy="5316718"/>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4" name="TextBox 3">
            <a:extLst>
              <a:ext uri="{FF2B5EF4-FFF2-40B4-BE49-F238E27FC236}">
                <a16:creationId xmlns:a16="http://schemas.microsoft.com/office/drawing/2014/main" id="{08DB7E30-2224-B84B-B2C8-426FF6D18E19}"/>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332848927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8E94D-A74C-F3B2-0365-391794C72474}"/>
              </a:ext>
            </a:extLst>
          </p:cNvPr>
          <p:cNvSpPr>
            <a:spLocks noGrp="1"/>
          </p:cNvSpPr>
          <p:nvPr>
            <p:ph type="title"/>
          </p:nvPr>
        </p:nvSpPr>
        <p:spPr>
          <a:xfrm>
            <a:off x="655093" y="554560"/>
            <a:ext cx="10881814" cy="646444"/>
          </a:xfrm>
        </p:spPr>
        <p:txBody>
          <a:bodyPr/>
          <a:lstStyle/>
          <a:p>
            <a:r>
              <a:rPr lang="en-US"/>
              <a:t>Click to edit Master title style</a:t>
            </a:r>
          </a:p>
        </p:txBody>
      </p:sp>
    </p:spTree>
    <p:extLst>
      <p:ext uri="{BB962C8B-B14F-4D97-AF65-F5344CB8AC3E}">
        <p14:creationId xmlns:p14="http://schemas.microsoft.com/office/powerpoint/2010/main" val="2363649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creenshots">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7D8028D-AAC2-EBF5-D5AB-06C9100F8450}"/>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7" name="Text Placeholder 2">
            <a:extLst>
              <a:ext uri="{FF2B5EF4-FFF2-40B4-BE49-F238E27FC236}">
                <a16:creationId xmlns:a16="http://schemas.microsoft.com/office/drawing/2014/main" id="{E74D98B5-CD29-F4F9-BEDF-3AEA5F2C0093}"/>
              </a:ext>
            </a:extLst>
          </p:cNvPr>
          <p:cNvSpPr>
            <a:spLocks noGrp="1"/>
          </p:cNvSpPr>
          <p:nvPr>
            <p:ph idx="1"/>
          </p:nvPr>
        </p:nvSpPr>
        <p:spPr>
          <a:xfrm>
            <a:off x="6581954" y="2311880"/>
            <a:ext cx="5098211"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62A2E141-6609-9E2F-8681-3364673AAB53}"/>
              </a:ext>
            </a:extLst>
          </p:cNvPr>
          <p:cNvSpPr>
            <a:spLocks noGrp="1"/>
          </p:cNvSpPr>
          <p:nvPr>
            <p:ph type="title"/>
          </p:nvPr>
        </p:nvSpPr>
        <p:spPr>
          <a:xfrm>
            <a:off x="6581954" y="500150"/>
            <a:ext cx="5098211" cy="1302771"/>
          </a:xfrm>
        </p:spPr>
        <p:txBody>
          <a:bodyPr/>
          <a:lstStyle/>
          <a:p>
            <a:r>
              <a:rPr lang="en-US"/>
              <a:t>Click to edit Master title style</a:t>
            </a:r>
          </a:p>
        </p:txBody>
      </p:sp>
      <p:pic>
        <p:nvPicPr>
          <p:cNvPr id="5" name="Picture 4" descr="A picture containing shape&#10;&#10;Description automatically generated">
            <a:extLst>
              <a:ext uri="{FF2B5EF4-FFF2-40B4-BE49-F238E27FC236}">
                <a16:creationId xmlns:a16="http://schemas.microsoft.com/office/drawing/2014/main" id="{A5B935BE-9AE6-55CA-8542-067EC32129CB}"/>
              </a:ext>
            </a:extLst>
          </p:cNvPr>
          <p:cNvPicPr>
            <a:picLocks noChangeAspect="1"/>
          </p:cNvPicPr>
          <p:nvPr userDrawn="1"/>
        </p:nvPicPr>
        <p:blipFill>
          <a:blip r:embed="rId3"/>
          <a:stretch>
            <a:fillRect/>
          </a:stretch>
        </p:blipFill>
        <p:spPr>
          <a:xfrm>
            <a:off x="-93440" y="926228"/>
            <a:ext cx="6760228" cy="5305427"/>
          </a:xfrm>
          <a:prstGeom prst="rect">
            <a:avLst/>
          </a:prstGeom>
        </p:spPr>
      </p:pic>
      <p:sp>
        <p:nvSpPr>
          <p:cNvPr id="9" name="Picture Placeholder 8">
            <a:extLst>
              <a:ext uri="{FF2B5EF4-FFF2-40B4-BE49-F238E27FC236}">
                <a16:creationId xmlns:a16="http://schemas.microsoft.com/office/drawing/2014/main" id="{D5A42818-0DCC-D621-B6EB-6EF57733E2FA}"/>
              </a:ext>
            </a:extLst>
          </p:cNvPr>
          <p:cNvSpPr>
            <a:spLocks noGrp="1"/>
          </p:cNvSpPr>
          <p:nvPr>
            <p:ph type="pic" sz="quarter" idx="10"/>
          </p:nvPr>
        </p:nvSpPr>
        <p:spPr>
          <a:xfrm>
            <a:off x="664234" y="1423358"/>
            <a:ext cx="5244861" cy="3304217"/>
          </a:xfrm>
        </p:spPr>
        <p:txBody>
          <a:bodyPr/>
          <a:lstStyle>
            <a:lvl1pPr marL="0" indent="0">
              <a:buNone/>
              <a:defRPr/>
            </a:lvl1pPr>
          </a:lstStyle>
          <a:p>
            <a:endParaRPr lang="en-US"/>
          </a:p>
        </p:txBody>
      </p:sp>
      <p:sp>
        <p:nvSpPr>
          <p:cNvPr id="2" name="TextBox 1">
            <a:extLst>
              <a:ext uri="{FF2B5EF4-FFF2-40B4-BE49-F238E27FC236}">
                <a16:creationId xmlns:a16="http://schemas.microsoft.com/office/drawing/2014/main" id="{B1A19193-A56D-F6B0-46D6-69E1026F4035}"/>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30984463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2CD117-813B-FA6A-77CE-EE0207C68ADF}"/>
              </a:ext>
            </a:extLst>
          </p:cNvPr>
          <p:cNvSpPr>
            <a:spLocks noGrp="1"/>
          </p:cNvSpPr>
          <p:nvPr>
            <p:ph sz="quarter" idx="10"/>
          </p:nvPr>
        </p:nvSpPr>
        <p:spPr>
          <a:xfrm>
            <a:off x="6745288" y="3355676"/>
            <a:ext cx="4773612" cy="3045124"/>
          </a:xfrm>
        </p:spPr>
        <p:txBody>
          <a:bodyPr>
            <a:norm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Google Shape;78;g162086d5a5f_0_228">
            <a:extLst>
              <a:ext uri="{FF2B5EF4-FFF2-40B4-BE49-F238E27FC236}">
                <a16:creationId xmlns:a16="http://schemas.microsoft.com/office/drawing/2014/main" id="{DB206EE3-A466-C5FD-E5A7-1B26F82F0117}"/>
              </a:ext>
            </a:extLst>
          </p:cNvPr>
          <p:cNvSpPr/>
          <p:nvPr userDrawn="1"/>
        </p:nvSpPr>
        <p:spPr>
          <a:xfrm rot="5400000" flipH="1">
            <a:off x="1639019" y="-224286"/>
            <a:ext cx="2527539" cy="580557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9" name="Picture Placeholder 8">
            <a:extLst>
              <a:ext uri="{FF2B5EF4-FFF2-40B4-BE49-F238E27FC236}">
                <a16:creationId xmlns:a16="http://schemas.microsoft.com/office/drawing/2014/main" id="{54C235F7-DA5C-2770-F3C2-B2814EA58D4C}"/>
              </a:ext>
            </a:extLst>
          </p:cNvPr>
          <p:cNvSpPr>
            <a:spLocks noGrp="1"/>
          </p:cNvSpPr>
          <p:nvPr>
            <p:ph type="pic" sz="quarter" idx="11"/>
          </p:nvPr>
        </p:nvSpPr>
        <p:spPr>
          <a:xfrm>
            <a:off x="2200005" y="1094896"/>
            <a:ext cx="3363912" cy="3883025"/>
          </a:xfrm>
        </p:spPr>
        <p:txBody>
          <a:bodyPr/>
          <a:lstStyle>
            <a:lvl1pPr marL="0" indent="0">
              <a:buNone/>
              <a:defRPr/>
            </a:lvl1pPr>
          </a:lstStyle>
          <a:p>
            <a:endParaRPr lang="en-US"/>
          </a:p>
        </p:txBody>
      </p:sp>
      <p:sp>
        <p:nvSpPr>
          <p:cNvPr id="14" name="Title 13">
            <a:extLst>
              <a:ext uri="{FF2B5EF4-FFF2-40B4-BE49-F238E27FC236}">
                <a16:creationId xmlns:a16="http://schemas.microsoft.com/office/drawing/2014/main" id="{3344A69F-969C-BD66-1165-9DC31B3C8F26}"/>
              </a:ext>
            </a:extLst>
          </p:cNvPr>
          <p:cNvSpPr>
            <a:spLocks noGrp="1"/>
          </p:cNvSpPr>
          <p:nvPr>
            <p:ph type="title"/>
          </p:nvPr>
        </p:nvSpPr>
        <p:spPr>
          <a:xfrm>
            <a:off x="6763293" y="413885"/>
            <a:ext cx="4773613" cy="1777223"/>
          </a:xfrm>
        </p:spPr>
        <p:txBody>
          <a:bodyPr/>
          <a:lstStyle/>
          <a:p>
            <a:r>
              <a:rPr lang="en-US"/>
              <a:t>Click to edit Master title style</a:t>
            </a:r>
          </a:p>
        </p:txBody>
      </p:sp>
      <p:sp>
        <p:nvSpPr>
          <p:cNvPr id="15" name="Content Placeholder 3">
            <a:extLst>
              <a:ext uri="{FF2B5EF4-FFF2-40B4-BE49-F238E27FC236}">
                <a16:creationId xmlns:a16="http://schemas.microsoft.com/office/drawing/2014/main" id="{D63F5AEF-32B0-4CF3-CD06-B9B1CECF0498}"/>
              </a:ext>
            </a:extLst>
          </p:cNvPr>
          <p:cNvSpPr>
            <a:spLocks noGrp="1"/>
          </p:cNvSpPr>
          <p:nvPr>
            <p:ph sz="quarter" idx="12"/>
          </p:nvPr>
        </p:nvSpPr>
        <p:spPr>
          <a:xfrm>
            <a:off x="6763294" y="2329133"/>
            <a:ext cx="4773612" cy="543463"/>
          </a:xfrm>
        </p:spPr>
        <p:txBody>
          <a:bodyPr>
            <a:normAutofit/>
          </a:bodyPr>
          <a:lstStyle>
            <a:lvl1pPr marL="0" indent="0">
              <a:buNone/>
              <a:defRPr sz="1800" cap="all" baseline="0">
                <a:solidFill>
                  <a:schemeClr val="accent1"/>
                </a:solidFill>
                <a:latin typeface="+mj-lt"/>
              </a:defRPr>
            </a:lvl1pPr>
            <a:lvl2pPr marL="457200" indent="0">
              <a:buNone/>
              <a:defRPr sz="1600" cap="all" baseline="0">
                <a:solidFill>
                  <a:schemeClr val="accent1"/>
                </a:solidFill>
                <a:latin typeface="+mj-lt"/>
              </a:defRPr>
            </a:lvl2pPr>
            <a:lvl3pPr marL="914400" indent="0">
              <a:buNone/>
              <a:defRPr sz="1400" cap="all" baseline="0">
                <a:solidFill>
                  <a:schemeClr val="accent1"/>
                </a:solidFill>
                <a:latin typeface="+mj-lt"/>
              </a:defRPr>
            </a:lvl3pPr>
            <a:lvl4pPr marL="1371600" indent="0">
              <a:buNone/>
              <a:defRPr sz="1200" cap="all" baseline="0">
                <a:solidFill>
                  <a:schemeClr val="accent1"/>
                </a:solidFill>
                <a:latin typeface="+mj-lt"/>
              </a:defRPr>
            </a:lvl4pPr>
            <a:lvl5pPr marL="1828800" indent="0">
              <a:buNone/>
              <a:defRPr sz="1200" cap="all" baseline="0">
                <a:solidFill>
                  <a:schemeClr val="accent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B28A1890-8394-AA98-54F4-22AAE58068AC}"/>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415816669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8A66-BCB3-3949-74DC-33B3AD2C3646}"/>
              </a:ext>
            </a:extLst>
          </p:cNvPr>
          <p:cNvSpPr>
            <a:spLocks noGrp="1"/>
          </p:cNvSpPr>
          <p:nvPr>
            <p:ph type="title"/>
          </p:nvPr>
        </p:nvSpPr>
        <p:spPr>
          <a:xfrm>
            <a:off x="655093" y="413886"/>
            <a:ext cx="10881814" cy="595405"/>
          </a:xfrm>
        </p:spPr>
        <p:txBody>
          <a:bodyPr/>
          <a:lstStyle/>
          <a:p>
            <a:r>
              <a:rPr lang="en-US"/>
              <a:t>Click to edit Master title style</a:t>
            </a:r>
          </a:p>
        </p:txBody>
      </p:sp>
      <p:pic>
        <p:nvPicPr>
          <p:cNvPr id="14" name="Picture 13" descr="Icon&#10;&#10;Description automatically generated">
            <a:extLst>
              <a:ext uri="{FF2B5EF4-FFF2-40B4-BE49-F238E27FC236}">
                <a16:creationId xmlns:a16="http://schemas.microsoft.com/office/drawing/2014/main" id="{10E4CDF7-ABC0-B899-6210-1460729705C4}"/>
              </a:ext>
            </a:extLst>
          </p:cNvPr>
          <p:cNvPicPr>
            <a:picLocks noChangeAspect="1"/>
          </p:cNvPicPr>
          <p:nvPr userDrawn="1"/>
        </p:nvPicPr>
        <p:blipFill>
          <a:blip r:embed="rId2"/>
          <a:stretch>
            <a:fillRect/>
          </a:stretch>
        </p:blipFill>
        <p:spPr>
          <a:xfrm>
            <a:off x="10903789" y="6304980"/>
            <a:ext cx="966159" cy="318832"/>
          </a:xfrm>
          <a:prstGeom prst="rect">
            <a:avLst/>
          </a:prstGeom>
        </p:spPr>
      </p:pic>
      <p:sp>
        <p:nvSpPr>
          <p:cNvPr id="3" name="TextBox 2">
            <a:extLst>
              <a:ext uri="{FF2B5EF4-FFF2-40B4-BE49-F238E27FC236}">
                <a16:creationId xmlns:a16="http://schemas.microsoft.com/office/drawing/2014/main" id="{0DF68DCB-0D08-8CFF-D907-FEE6E74D49D1}"/>
              </a:ext>
            </a:extLst>
          </p:cNvPr>
          <p:cNvSpPr txBox="1"/>
          <p:nvPr userDrawn="1"/>
        </p:nvSpPr>
        <p:spPr>
          <a:xfrm>
            <a:off x="304800" y="6304980"/>
            <a:ext cx="1332089" cy="307777"/>
          </a:xfrm>
          <a:prstGeom prst="rect">
            <a:avLst/>
          </a:prstGeom>
          <a:noFill/>
        </p:spPr>
        <p:txBody>
          <a:bodyPr wrap="square" rtlCol="0">
            <a:spAutoFit/>
          </a:bodyPr>
          <a:lstStyle/>
          <a:p>
            <a:fld id="{05CB0792-EF73-4D02-8BEC-A8A0251ADE70}" type="slidenum">
              <a:rPr lang="en-US" sz="1400" smtClean="0"/>
              <a:t>‹#›</a:t>
            </a:fld>
            <a:endParaRPr lang="en-US" sz="1400"/>
          </a:p>
        </p:txBody>
      </p:sp>
    </p:spTree>
    <p:extLst>
      <p:ext uri="{BB962C8B-B14F-4D97-AF65-F5344CB8AC3E}">
        <p14:creationId xmlns:p14="http://schemas.microsoft.com/office/powerpoint/2010/main" val="292625888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fault Slide" preserve="1" userDrawn="1">
  <p:cSld name="Default Slide">
    <p:bg>
      <p:bgPr>
        <a:solidFill>
          <a:schemeClr val="accent1"/>
        </a:solidFill>
        <a:effectLst/>
      </p:bgPr>
    </p:bg>
    <p:spTree>
      <p:nvGrpSpPr>
        <p:cNvPr id="1" name="Shape 50"/>
        <p:cNvGrpSpPr/>
        <p:nvPr/>
      </p:nvGrpSpPr>
      <p:grpSpPr>
        <a:xfrm>
          <a:off x="0" y="0"/>
          <a:ext cx="0" cy="0"/>
          <a:chOff x="0" y="0"/>
          <a:chExt cx="0" cy="0"/>
        </a:xfrm>
      </p:grpSpPr>
      <p:sp>
        <p:nvSpPr>
          <p:cNvPr id="15" name="Title 1">
            <a:extLst>
              <a:ext uri="{FF2B5EF4-FFF2-40B4-BE49-F238E27FC236}">
                <a16:creationId xmlns:a16="http://schemas.microsoft.com/office/drawing/2014/main" id="{B1100A28-0802-6D9D-589A-ED7136AAF10E}"/>
              </a:ext>
            </a:extLst>
          </p:cNvPr>
          <p:cNvSpPr>
            <a:spLocks noGrp="1"/>
          </p:cNvSpPr>
          <p:nvPr>
            <p:ph type="title"/>
          </p:nvPr>
        </p:nvSpPr>
        <p:spPr>
          <a:xfrm>
            <a:off x="849792" y="2564488"/>
            <a:ext cx="4799133" cy="1915246"/>
          </a:xfrm>
        </p:spPr>
        <p:txBody>
          <a:bodyPr/>
          <a:lstStyle>
            <a:lvl1pPr>
              <a:defRPr sz="4400">
                <a:solidFill>
                  <a:schemeClr val="bg1"/>
                </a:solidFill>
              </a:defRPr>
            </a:lvl1pPr>
          </a:lstStyle>
          <a:p>
            <a:r>
              <a:rPr lang="en-US"/>
              <a:t>Click to edit Master title style</a:t>
            </a:r>
          </a:p>
        </p:txBody>
      </p:sp>
      <p:grpSp>
        <p:nvGrpSpPr>
          <p:cNvPr id="19" name="Group 18">
            <a:extLst>
              <a:ext uri="{FF2B5EF4-FFF2-40B4-BE49-F238E27FC236}">
                <a16:creationId xmlns:a16="http://schemas.microsoft.com/office/drawing/2014/main" id="{2B35640C-AB0A-7374-0A86-EAE91397ECD5}"/>
              </a:ext>
            </a:extLst>
          </p:cNvPr>
          <p:cNvGrpSpPr/>
          <p:nvPr userDrawn="1"/>
        </p:nvGrpSpPr>
        <p:grpSpPr>
          <a:xfrm>
            <a:off x="6716357" y="-386712"/>
            <a:ext cx="6538753" cy="7707606"/>
            <a:chOff x="4582477" y="2657719"/>
            <a:chExt cx="475297" cy="560260"/>
          </a:xfrm>
          <a:solidFill>
            <a:schemeClr val="bg1">
              <a:alpha val="6000"/>
            </a:schemeClr>
          </a:solidFill>
        </p:grpSpPr>
        <p:sp>
          <p:nvSpPr>
            <p:cNvPr id="20" name="Freeform: Shape 19">
              <a:extLst>
                <a:ext uri="{FF2B5EF4-FFF2-40B4-BE49-F238E27FC236}">
                  <a16:creationId xmlns:a16="http://schemas.microsoft.com/office/drawing/2014/main" id="{4E58B03B-2CB6-D2AE-F22C-D86CBB3A32C6}"/>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64E1ACE9-CA41-F3B6-9396-79A8CBB92547}"/>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94DB4504-6B0B-1833-CA1C-4DC76BA5E97B}"/>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17580602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mage 01">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54" name="Delay 53">
            <a:extLst>
              <a:ext uri="{FF2B5EF4-FFF2-40B4-BE49-F238E27FC236}">
                <a16:creationId xmlns:a16="http://schemas.microsoft.com/office/drawing/2014/main" id="{03F8023D-E4EA-4236-A0AF-FCB24B1D0E05}"/>
              </a:ext>
            </a:extLst>
          </p:cNvPr>
          <p:cNvSpPr/>
          <p:nvPr userDrawn="1"/>
        </p:nvSpPr>
        <p:spPr>
          <a:xfrm rot="16200000">
            <a:off x="931400" y="6514743"/>
            <a:ext cx="398968" cy="306146"/>
          </a:xfrm>
          <a:custGeom>
            <a:avLst/>
            <a:gdLst>
              <a:gd name="connsiteX0" fmla="*/ 0 w 291017"/>
              <a:gd name="connsiteY0" fmla="*/ 0 h 306145"/>
              <a:gd name="connsiteX1" fmla="*/ 145509 w 291017"/>
              <a:gd name="connsiteY1" fmla="*/ 0 h 306145"/>
              <a:gd name="connsiteX2" fmla="*/ 291018 w 291017"/>
              <a:gd name="connsiteY2" fmla="*/ 153073 h 306145"/>
              <a:gd name="connsiteX3" fmla="*/ 145509 w 291017"/>
              <a:gd name="connsiteY3" fmla="*/ 306146 h 306145"/>
              <a:gd name="connsiteX4" fmla="*/ 0 w 291017"/>
              <a:gd name="connsiteY4" fmla="*/ 306145 h 306145"/>
              <a:gd name="connsiteX5" fmla="*/ 0 w 291017"/>
              <a:gd name="connsiteY5" fmla="*/ 0 h 306145"/>
              <a:gd name="connsiteX0" fmla="*/ 10795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107950 w 398968"/>
              <a:gd name="connsiteY5" fmla="*/ 0 h 306146"/>
              <a:gd name="connsiteX0" fmla="*/ 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0 w 398968"/>
              <a:gd name="connsiteY5" fmla="*/ 0 h 30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968" h="306146">
                <a:moveTo>
                  <a:pt x="0" y="0"/>
                </a:moveTo>
                <a:lnTo>
                  <a:pt x="253459" y="0"/>
                </a:lnTo>
                <a:cubicBezTo>
                  <a:pt x="333821" y="0"/>
                  <a:pt x="398968" y="68533"/>
                  <a:pt x="398968" y="153073"/>
                </a:cubicBezTo>
                <a:cubicBezTo>
                  <a:pt x="398968" y="237613"/>
                  <a:pt x="333821" y="306146"/>
                  <a:pt x="253459" y="306146"/>
                </a:cubicBezTo>
                <a:lnTo>
                  <a:pt x="0" y="30614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08550F49-62D7-3D06-691A-CAA9E75E0D88}"/>
              </a:ext>
            </a:extLst>
          </p:cNvPr>
          <p:cNvSpPr>
            <a:spLocks noGrp="1"/>
          </p:cNvSpPr>
          <p:nvPr>
            <p:ph type="sldNum" sz="quarter" idx="4"/>
          </p:nvPr>
        </p:nvSpPr>
        <p:spPr>
          <a:xfrm>
            <a:off x="977811" y="6496654"/>
            <a:ext cx="306146" cy="271774"/>
          </a:xfrm>
          <a:prstGeom prst="rect">
            <a:avLst/>
          </a:prstGeom>
        </p:spPr>
        <p:txBody>
          <a:bodyPr lIns="0" tIns="0" rIns="0" bIns="0" anchor="ctr"/>
          <a:lstStyle>
            <a:lvl1pPr algn="ctr">
              <a:defRPr sz="1200" b="1" i="0">
                <a:solidFill>
                  <a:schemeClr val="bg1"/>
                </a:solidFill>
                <a:latin typeface="DIN Pro Bold" panose="020B0504020101020102" pitchFamily="34" charset="0"/>
                <a:cs typeface="DIN Pro Bold" panose="020B0504020101020102" pitchFamily="34" charset="0"/>
              </a:defRPr>
            </a:lvl1pPr>
          </a:lstStyle>
          <a:p>
            <a:fld id="{7AB9228C-6240-6249-A0ED-F6710D04EA9B}" type="slidenum">
              <a:rPr lang="en-MD" smtClean="0"/>
              <a:pPr/>
              <a:t>‹#›</a:t>
            </a:fld>
            <a:endParaRPr lang="en-MD"/>
          </a:p>
        </p:txBody>
      </p: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9" name="Title 1">
            <a:extLst>
              <a:ext uri="{FF2B5EF4-FFF2-40B4-BE49-F238E27FC236}">
                <a16:creationId xmlns:a16="http://schemas.microsoft.com/office/drawing/2014/main" id="{DEB74BA7-CFFA-4453-0BAF-1BE694B246B2}"/>
              </a:ext>
            </a:extLst>
          </p:cNvPr>
          <p:cNvSpPr>
            <a:spLocks noGrp="1"/>
          </p:cNvSpPr>
          <p:nvPr>
            <p:ph type="title" hasCustomPrompt="1"/>
          </p:nvPr>
        </p:nvSpPr>
        <p:spPr>
          <a:xfrm>
            <a:off x="5544542" y="555252"/>
            <a:ext cx="5764845" cy="1076248"/>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lorem ipsum dolor sit </a:t>
            </a:r>
            <a:r>
              <a:rPr lang="en-US" err="1"/>
              <a:t>amet</a:t>
            </a:r>
            <a:endParaRPr lang="en-US"/>
          </a:p>
        </p:txBody>
      </p:sp>
      <p:sp>
        <p:nvSpPr>
          <p:cNvPr id="16" name="Freeform 15">
            <a:extLst>
              <a:ext uri="{FF2B5EF4-FFF2-40B4-BE49-F238E27FC236}">
                <a16:creationId xmlns:a16="http://schemas.microsoft.com/office/drawing/2014/main" id="{759DBCA3-5AAE-BE92-B424-7F01298A0528}"/>
              </a:ext>
            </a:extLst>
          </p:cNvPr>
          <p:cNvSpPr/>
          <p:nvPr userDrawn="1"/>
        </p:nvSpPr>
        <p:spPr>
          <a:xfrm>
            <a:off x="-5576" y="0"/>
            <a:ext cx="4922812" cy="6050708"/>
          </a:xfrm>
          <a:custGeom>
            <a:avLst/>
            <a:gdLst>
              <a:gd name="connsiteX0" fmla="*/ 0 w 4922812"/>
              <a:gd name="connsiteY0" fmla="*/ 0 h 6050708"/>
              <a:gd name="connsiteX1" fmla="*/ 4922812 w 4922812"/>
              <a:gd name="connsiteY1" fmla="*/ 0 h 6050708"/>
              <a:gd name="connsiteX2" fmla="*/ 4922812 w 4922812"/>
              <a:gd name="connsiteY2" fmla="*/ 4552318 h 6050708"/>
              <a:gd name="connsiteX3" fmla="*/ 3424422 w 4922812"/>
              <a:gd name="connsiteY3" fmla="*/ 6050708 h 6050708"/>
              <a:gd name="connsiteX4" fmla="*/ 0 w 4922812"/>
              <a:gd name="connsiteY4" fmla="*/ 6050708 h 6050708"/>
              <a:gd name="connsiteX0" fmla="*/ 4922812 w 5014252"/>
              <a:gd name="connsiteY0" fmla="*/ 0 h 6050708"/>
              <a:gd name="connsiteX1" fmla="*/ 4922812 w 5014252"/>
              <a:gd name="connsiteY1" fmla="*/ 4552318 h 6050708"/>
              <a:gd name="connsiteX2" fmla="*/ 3424422 w 5014252"/>
              <a:gd name="connsiteY2" fmla="*/ 6050708 h 6050708"/>
              <a:gd name="connsiteX3" fmla="*/ 0 w 5014252"/>
              <a:gd name="connsiteY3" fmla="*/ 6050708 h 6050708"/>
              <a:gd name="connsiteX4" fmla="*/ 0 w 5014252"/>
              <a:gd name="connsiteY4" fmla="*/ 0 h 6050708"/>
              <a:gd name="connsiteX5" fmla="*/ 5014252 w 5014252"/>
              <a:gd name="connsiteY5" fmla="*/ 91440 h 6050708"/>
              <a:gd name="connsiteX0" fmla="*/ 4922812 w 4922812"/>
              <a:gd name="connsiteY0" fmla="*/ 305888 h 6356596"/>
              <a:gd name="connsiteX1" fmla="*/ 4922812 w 4922812"/>
              <a:gd name="connsiteY1" fmla="*/ 4858206 h 6356596"/>
              <a:gd name="connsiteX2" fmla="*/ 3424422 w 4922812"/>
              <a:gd name="connsiteY2" fmla="*/ 6356596 h 6356596"/>
              <a:gd name="connsiteX3" fmla="*/ 0 w 4922812"/>
              <a:gd name="connsiteY3" fmla="*/ 6356596 h 6356596"/>
              <a:gd name="connsiteX4" fmla="*/ 0 w 4922812"/>
              <a:gd name="connsiteY4" fmla="*/ 305888 h 6356596"/>
              <a:gd name="connsiteX5" fmla="*/ 4453638 w 4922812"/>
              <a:gd name="connsiteY5" fmla="*/ 0 h 6356596"/>
              <a:gd name="connsiteX0" fmla="*/ 4922812 w 4922812"/>
              <a:gd name="connsiteY0" fmla="*/ 0 h 6050708"/>
              <a:gd name="connsiteX1" fmla="*/ 4922812 w 4922812"/>
              <a:gd name="connsiteY1" fmla="*/ 4552318 h 6050708"/>
              <a:gd name="connsiteX2" fmla="*/ 3424422 w 4922812"/>
              <a:gd name="connsiteY2" fmla="*/ 6050708 h 6050708"/>
              <a:gd name="connsiteX3" fmla="*/ 0 w 4922812"/>
              <a:gd name="connsiteY3" fmla="*/ 6050708 h 6050708"/>
              <a:gd name="connsiteX4" fmla="*/ 0 w 4922812"/>
              <a:gd name="connsiteY4" fmla="*/ 0 h 6050708"/>
              <a:gd name="connsiteX5" fmla="*/ 1470953 w 4922812"/>
              <a:gd name="connsiteY5" fmla="*/ 4354 h 6050708"/>
              <a:gd name="connsiteX0" fmla="*/ 4922812 w 4922812"/>
              <a:gd name="connsiteY0" fmla="*/ 218803 h 6269511"/>
              <a:gd name="connsiteX1" fmla="*/ 4922812 w 4922812"/>
              <a:gd name="connsiteY1" fmla="*/ 4771121 h 6269511"/>
              <a:gd name="connsiteX2" fmla="*/ 3424422 w 4922812"/>
              <a:gd name="connsiteY2" fmla="*/ 6269511 h 6269511"/>
              <a:gd name="connsiteX3" fmla="*/ 0 w 4922812"/>
              <a:gd name="connsiteY3" fmla="*/ 6269511 h 6269511"/>
              <a:gd name="connsiteX4" fmla="*/ 0 w 4922812"/>
              <a:gd name="connsiteY4" fmla="*/ 218803 h 6269511"/>
              <a:gd name="connsiteX5" fmla="*/ 638196 w 4922812"/>
              <a:gd name="connsiteY5" fmla="*/ 0 h 6269511"/>
              <a:gd name="connsiteX0" fmla="*/ 4922812 w 4922812"/>
              <a:gd name="connsiteY0" fmla="*/ 0 h 6050708"/>
              <a:gd name="connsiteX1" fmla="*/ 4922812 w 4922812"/>
              <a:gd name="connsiteY1" fmla="*/ 4552318 h 6050708"/>
              <a:gd name="connsiteX2" fmla="*/ 3424422 w 4922812"/>
              <a:gd name="connsiteY2" fmla="*/ 6050708 h 6050708"/>
              <a:gd name="connsiteX3" fmla="*/ 0 w 4922812"/>
              <a:gd name="connsiteY3" fmla="*/ 6050708 h 6050708"/>
              <a:gd name="connsiteX4" fmla="*/ 0 w 4922812"/>
              <a:gd name="connsiteY4" fmla="*/ 0 h 6050708"/>
              <a:gd name="connsiteX0" fmla="*/ 4922812 w 4922812"/>
              <a:gd name="connsiteY0" fmla="*/ 0 h 6050708"/>
              <a:gd name="connsiteX1" fmla="*/ 4922812 w 4922812"/>
              <a:gd name="connsiteY1" fmla="*/ 4552318 h 6050708"/>
              <a:gd name="connsiteX2" fmla="*/ 3424422 w 4922812"/>
              <a:gd name="connsiteY2" fmla="*/ 6050708 h 6050708"/>
              <a:gd name="connsiteX3" fmla="*/ 0 w 4922812"/>
              <a:gd name="connsiteY3" fmla="*/ 6050708 h 6050708"/>
            </a:gdLst>
            <a:ahLst/>
            <a:cxnLst>
              <a:cxn ang="0">
                <a:pos x="connsiteX0" y="connsiteY0"/>
              </a:cxn>
              <a:cxn ang="0">
                <a:pos x="connsiteX1" y="connsiteY1"/>
              </a:cxn>
              <a:cxn ang="0">
                <a:pos x="connsiteX2" y="connsiteY2"/>
              </a:cxn>
              <a:cxn ang="0">
                <a:pos x="connsiteX3" y="connsiteY3"/>
              </a:cxn>
            </a:cxnLst>
            <a:rect l="l" t="t" r="r" b="b"/>
            <a:pathLst>
              <a:path w="4922812" h="6050708">
                <a:moveTo>
                  <a:pt x="4922812" y="0"/>
                </a:moveTo>
                <a:lnTo>
                  <a:pt x="4922812" y="4552318"/>
                </a:lnTo>
                <a:cubicBezTo>
                  <a:pt x="4922812" y="5379856"/>
                  <a:pt x="4251960" y="6050708"/>
                  <a:pt x="3424422" y="6050708"/>
                </a:cubicBezTo>
                <a:lnTo>
                  <a:pt x="0" y="6050708"/>
                </a:lnTo>
              </a:path>
            </a:pathLst>
          </a:cu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12" name="Picture Placeholder 11">
            <a:extLst>
              <a:ext uri="{FF2B5EF4-FFF2-40B4-BE49-F238E27FC236}">
                <a16:creationId xmlns:a16="http://schemas.microsoft.com/office/drawing/2014/main" id="{5924624F-343C-70D4-0D91-5D903C258A82}"/>
              </a:ext>
            </a:extLst>
          </p:cNvPr>
          <p:cNvSpPr>
            <a:spLocks noGrp="1"/>
          </p:cNvSpPr>
          <p:nvPr>
            <p:ph type="pic" sz="quarter" idx="10" hasCustomPrompt="1"/>
          </p:nvPr>
        </p:nvSpPr>
        <p:spPr>
          <a:xfrm>
            <a:off x="-5576" y="20400"/>
            <a:ext cx="4844315" cy="5952245"/>
          </a:xfrm>
          <a:custGeom>
            <a:avLst/>
            <a:gdLst>
              <a:gd name="connsiteX0" fmla="*/ 0 w 4821238"/>
              <a:gd name="connsiteY0" fmla="*/ 803540 h 5955867"/>
              <a:gd name="connsiteX1" fmla="*/ 803540 w 4821238"/>
              <a:gd name="connsiteY1" fmla="*/ 0 h 5955867"/>
              <a:gd name="connsiteX2" fmla="*/ 4017698 w 4821238"/>
              <a:gd name="connsiteY2" fmla="*/ 0 h 5955867"/>
              <a:gd name="connsiteX3" fmla="*/ 4821238 w 4821238"/>
              <a:gd name="connsiteY3" fmla="*/ 803540 h 5955867"/>
              <a:gd name="connsiteX4" fmla="*/ 4821238 w 4821238"/>
              <a:gd name="connsiteY4" fmla="*/ 5152327 h 5955867"/>
              <a:gd name="connsiteX5" fmla="*/ 4017698 w 4821238"/>
              <a:gd name="connsiteY5" fmla="*/ 5955867 h 5955867"/>
              <a:gd name="connsiteX6" fmla="*/ 803540 w 4821238"/>
              <a:gd name="connsiteY6" fmla="*/ 5955867 h 5955867"/>
              <a:gd name="connsiteX7" fmla="*/ 0 w 4821238"/>
              <a:gd name="connsiteY7" fmla="*/ 5152327 h 5955867"/>
              <a:gd name="connsiteX8" fmla="*/ 0 w 4821238"/>
              <a:gd name="connsiteY8" fmla="*/ 803540 h 5955867"/>
              <a:gd name="connsiteX0" fmla="*/ 0 w 4821238"/>
              <a:gd name="connsiteY0" fmla="*/ 803540 h 5955867"/>
              <a:gd name="connsiteX1" fmla="*/ 803540 w 4821238"/>
              <a:gd name="connsiteY1" fmla="*/ 0 h 5955867"/>
              <a:gd name="connsiteX2" fmla="*/ 4821238 w 4821238"/>
              <a:gd name="connsiteY2" fmla="*/ 803540 h 5955867"/>
              <a:gd name="connsiteX3" fmla="*/ 4821238 w 4821238"/>
              <a:gd name="connsiteY3" fmla="*/ 5152327 h 5955867"/>
              <a:gd name="connsiteX4" fmla="*/ 4017698 w 4821238"/>
              <a:gd name="connsiteY4" fmla="*/ 5955867 h 5955867"/>
              <a:gd name="connsiteX5" fmla="*/ 803540 w 4821238"/>
              <a:gd name="connsiteY5" fmla="*/ 5955867 h 5955867"/>
              <a:gd name="connsiteX6" fmla="*/ 0 w 4821238"/>
              <a:gd name="connsiteY6" fmla="*/ 5152327 h 5955867"/>
              <a:gd name="connsiteX7" fmla="*/ 0 w 4821238"/>
              <a:gd name="connsiteY7" fmla="*/ 803540 h 5955867"/>
              <a:gd name="connsiteX0" fmla="*/ 0 w 4821238"/>
              <a:gd name="connsiteY0" fmla="*/ 803540 h 5955867"/>
              <a:gd name="connsiteX1" fmla="*/ 803540 w 4821238"/>
              <a:gd name="connsiteY1" fmla="*/ 0 h 5955867"/>
              <a:gd name="connsiteX2" fmla="*/ 4821238 w 4821238"/>
              <a:gd name="connsiteY2" fmla="*/ 13427 h 5955867"/>
              <a:gd name="connsiteX3" fmla="*/ 4821238 w 4821238"/>
              <a:gd name="connsiteY3" fmla="*/ 5152327 h 5955867"/>
              <a:gd name="connsiteX4" fmla="*/ 4017698 w 4821238"/>
              <a:gd name="connsiteY4" fmla="*/ 5955867 h 5955867"/>
              <a:gd name="connsiteX5" fmla="*/ 803540 w 4821238"/>
              <a:gd name="connsiteY5" fmla="*/ 5955867 h 5955867"/>
              <a:gd name="connsiteX6" fmla="*/ 0 w 4821238"/>
              <a:gd name="connsiteY6" fmla="*/ 5152327 h 5955867"/>
              <a:gd name="connsiteX7" fmla="*/ 0 w 4821238"/>
              <a:gd name="connsiteY7" fmla="*/ 803540 h 5955867"/>
              <a:gd name="connsiteX0" fmla="*/ 0 w 4821238"/>
              <a:gd name="connsiteY0" fmla="*/ 5152327 h 5955867"/>
              <a:gd name="connsiteX1" fmla="*/ 803540 w 4821238"/>
              <a:gd name="connsiteY1" fmla="*/ 0 h 5955867"/>
              <a:gd name="connsiteX2" fmla="*/ 4821238 w 4821238"/>
              <a:gd name="connsiteY2" fmla="*/ 13427 h 5955867"/>
              <a:gd name="connsiteX3" fmla="*/ 4821238 w 4821238"/>
              <a:gd name="connsiteY3" fmla="*/ 5152327 h 5955867"/>
              <a:gd name="connsiteX4" fmla="*/ 4017698 w 4821238"/>
              <a:gd name="connsiteY4" fmla="*/ 5955867 h 5955867"/>
              <a:gd name="connsiteX5" fmla="*/ 803540 w 4821238"/>
              <a:gd name="connsiteY5" fmla="*/ 5955867 h 5955867"/>
              <a:gd name="connsiteX6" fmla="*/ 0 w 4821238"/>
              <a:gd name="connsiteY6" fmla="*/ 5152327 h 5955867"/>
              <a:gd name="connsiteX0" fmla="*/ 4328 w 4825566"/>
              <a:gd name="connsiteY0" fmla="*/ 5143449 h 5946989"/>
              <a:gd name="connsiteX1" fmla="*/ 0 w 4825566"/>
              <a:gd name="connsiteY1" fmla="*/ 0 h 5946989"/>
              <a:gd name="connsiteX2" fmla="*/ 4825566 w 4825566"/>
              <a:gd name="connsiteY2" fmla="*/ 4549 h 5946989"/>
              <a:gd name="connsiteX3" fmla="*/ 4825566 w 4825566"/>
              <a:gd name="connsiteY3" fmla="*/ 5143449 h 5946989"/>
              <a:gd name="connsiteX4" fmla="*/ 4022026 w 4825566"/>
              <a:gd name="connsiteY4" fmla="*/ 5946989 h 5946989"/>
              <a:gd name="connsiteX5" fmla="*/ 807868 w 4825566"/>
              <a:gd name="connsiteY5" fmla="*/ 5946989 h 5946989"/>
              <a:gd name="connsiteX6" fmla="*/ 4328 w 4825566"/>
              <a:gd name="connsiteY6" fmla="*/ 5143449 h 5946989"/>
              <a:gd name="connsiteX0" fmla="*/ 4328 w 4825566"/>
              <a:gd name="connsiteY0" fmla="*/ 5143449 h 5946989"/>
              <a:gd name="connsiteX1" fmla="*/ 0 w 4825566"/>
              <a:gd name="connsiteY1" fmla="*/ 0 h 5946989"/>
              <a:gd name="connsiteX2" fmla="*/ 4825566 w 4825566"/>
              <a:gd name="connsiteY2" fmla="*/ 4549 h 5946989"/>
              <a:gd name="connsiteX3" fmla="*/ 4825566 w 4825566"/>
              <a:gd name="connsiteY3" fmla="*/ 5143449 h 5946989"/>
              <a:gd name="connsiteX4" fmla="*/ 4022026 w 4825566"/>
              <a:gd name="connsiteY4" fmla="*/ 5946989 h 5946989"/>
              <a:gd name="connsiteX5" fmla="*/ 4328 w 4825566"/>
              <a:gd name="connsiteY5" fmla="*/ 5143449 h 5946989"/>
              <a:gd name="connsiteX0" fmla="*/ 186 w 4830302"/>
              <a:gd name="connsiteY0" fmla="*/ 5951317 h 5951317"/>
              <a:gd name="connsiteX1" fmla="*/ 4736 w 4830302"/>
              <a:gd name="connsiteY1" fmla="*/ 0 h 5951317"/>
              <a:gd name="connsiteX2" fmla="*/ 4830302 w 4830302"/>
              <a:gd name="connsiteY2" fmla="*/ 4549 h 5951317"/>
              <a:gd name="connsiteX3" fmla="*/ 4830302 w 4830302"/>
              <a:gd name="connsiteY3" fmla="*/ 5143449 h 5951317"/>
              <a:gd name="connsiteX4" fmla="*/ 4026762 w 4830302"/>
              <a:gd name="connsiteY4" fmla="*/ 5946989 h 5951317"/>
              <a:gd name="connsiteX5" fmla="*/ 186 w 4830302"/>
              <a:gd name="connsiteY5" fmla="*/ 5951317 h 5951317"/>
              <a:gd name="connsiteX0" fmla="*/ 186 w 4830302"/>
              <a:gd name="connsiteY0" fmla="*/ 5951317 h 5951317"/>
              <a:gd name="connsiteX1" fmla="*/ 4736 w 4830302"/>
              <a:gd name="connsiteY1" fmla="*/ 0 h 5951317"/>
              <a:gd name="connsiteX2" fmla="*/ 4830302 w 4830302"/>
              <a:gd name="connsiteY2" fmla="*/ 4549 h 5951317"/>
              <a:gd name="connsiteX3" fmla="*/ 4830302 w 4830302"/>
              <a:gd name="connsiteY3" fmla="*/ 4670484 h 5951317"/>
              <a:gd name="connsiteX4" fmla="*/ 4026762 w 4830302"/>
              <a:gd name="connsiteY4" fmla="*/ 5946989 h 5951317"/>
              <a:gd name="connsiteX5" fmla="*/ 186 w 4830302"/>
              <a:gd name="connsiteY5" fmla="*/ 5951317 h 5951317"/>
              <a:gd name="connsiteX0" fmla="*/ 186 w 4830302"/>
              <a:gd name="connsiteY0" fmla="*/ 5951317 h 5952245"/>
              <a:gd name="connsiteX1" fmla="*/ 4736 w 4830302"/>
              <a:gd name="connsiteY1" fmla="*/ 0 h 5952245"/>
              <a:gd name="connsiteX2" fmla="*/ 4830302 w 4830302"/>
              <a:gd name="connsiteY2" fmla="*/ 4549 h 5952245"/>
              <a:gd name="connsiteX3" fmla="*/ 4830302 w 4830302"/>
              <a:gd name="connsiteY3" fmla="*/ 4670484 h 5952245"/>
              <a:gd name="connsiteX4" fmla="*/ 3501245 w 4830302"/>
              <a:gd name="connsiteY4" fmla="*/ 5952245 h 5952245"/>
              <a:gd name="connsiteX5" fmla="*/ 186 w 4830302"/>
              <a:gd name="connsiteY5" fmla="*/ 5951317 h 5952245"/>
              <a:gd name="connsiteX0" fmla="*/ 186 w 4830302"/>
              <a:gd name="connsiteY0" fmla="*/ 5951317 h 5956750"/>
              <a:gd name="connsiteX1" fmla="*/ 4736 w 4830302"/>
              <a:gd name="connsiteY1" fmla="*/ 0 h 5956750"/>
              <a:gd name="connsiteX2" fmla="*/ 4830302 w 4830302"/>
              <a:gd name="connsiteY2" fmla="*/ 4549 h 5956750"/>
              <a:gd name="connsiteX3" fmla="*/ 4830302 w 4830302"/>
              <a:gd name="connsiteY3" fmla="*/ 4670484 h 5956750"/>
              <a:gd name="connsiteX4" fmla="*/ 3501245 w 4830302"/>
              <a:gd name="connsiteY4" fmla="*/ 5952245 h 5956750"/>
              <a:gd name="connsiteX5" fmla="*/ 186 w 4830302"/>
              <a:gd name="connsiteY5" fmla="*/ 5951317 h 5956750"/>
              <a:gd name="connsiteX0" fmla="*/ 186 w 4830302"/>
              <a:gd name="connsiteY0" fmla="*/ 5951317 h 5956750"/>
              <a:gd name="connsiteX1" fmla="*/ 4736 w 4830302"/>
              <a:gd name="connsiteY1" fmla="*/ 0 h 5956750"/>
              <a:gd name="connsiteX2" fmla="*/ 4830302 w 4830302"/>
              <a:gd name="connsiteY2" fmla="*/ 4549 h 5956750"/>
              <a:gd name="connsiteX3" fmla="*/ 4830302 w 4830302"/>
              <a:gd name="connsiteY3" fmla="*/ 4670484 h 5956750"/>
              <a:gd name="connsiteX4" fmla="*/ 3501245 w 4830302"/>
              <a:gd name="connsiteY4" fmla="*/ 5952245 h 5956750"/>
              <a:gd name="connsiteX5" fmla="*/ 186 w 4830302"/>
              <a:gd name="connsiteY5" fmla="*/ 5951317 h 5956750"/>
              <a:gd name="connsiteX0" fmla="*/ 186 w 4844315"/>
              <a:gd name="connsiteY0" fmla="*/ 5951317 h 5956750"/>
              <a:gd name="connsiteX1" fmla="*/ 4736 w 4844315"/>
              <a:gd name="connsiteY1" fmla="*/ 0 h 5956750"/>
              <a:gd name="connsiteX2" fmla="*/ 4830302 w 4844315"/>
              <a:gd name="connsiteY2" fmla="*/ 4549 h 5956750"/>
              <a:gd name="connsiteX3" fmla="*/ 4830302 w 4844315"/>
              <a:gd name="connsiteY3" fmla="*/ 4670484 h 5956750"/>
              <a:gd name="connsiteX4" fmla="*/ 3501245 w 4844315"/>
              <a:gd name="connsiteY4" fmla="*/ 5952245 h 5956750"/>
              <a:gd name="connsiteX5" fmla="*/ 186 w 4844315"/>
              <a:gd name="connsiteY5" fmla="*/ 5951317 h 5956750"/>
              <a:gd name="connsiteX0" fmla="*/ 186 w 4844315"/>
              <a:gd name="connsiteY0" fmla="*/ 5951317 h 5952245"/>
              <a:gd name="connsiteX1" fmla="*/ 4736 w 4844315"/>
              <a:gd name="connsiteY1" fmla="*/ 0 h 5952245"/>
              <a:gd name="connsiteX2" fmla="*/ 4830302 w 4844315"/>
              <a:gd name="connsiteY2" fmla="*/ 4549 h 5952245"/>
              <a:gd name="connsiteX3" fmla="*/ 4830302 w 4844315"/>
              <a:gd name="connsiteY3" fmla="*/ 4670484 h 5952245"/>
              <a:gd name="connsiteX4" fmla="*/ 3501245 w 4844315"/>
              <a:gd name="connsiteY4" fmla="*/ 5952245 h 5952245"/>
              <a:gd name="connsiteX5" fmla="*/ 186 w 4844315"/>
              <a:gd name="connsiteY5" fmla="*/ 5951317 h 5952245"/>
              <a:gd name="connsiteX0" fmla="*/ 186 w 4844315"/>
              <a:gd name="connsiteY0" fmla="*/ 5951317 h 5952245"/>
              <a:gd name="connsiteX1" fmla="*/ 4736 w 4844315"/>
              <a:gd name="connsiteY1" fmla="*/ 0 h 5952245"/>
              <a:gd name="connsiteX2" fmla="*/ 4830302 w 4844315"/>
              <a:gd name="connsiteY2" fmla="*/ 4549 h 5952245"/>
              <a:gd name="connsiteX3" fmla="*/ 4830302 w 4844315"/>
              <a:gd name="connsiteY3" fmla="*/ 4670484 h 5952245"/>
              <a:gd name="connsiteX4" fmla="*/ 3501245 w 4844315"/>
              <a:gd name="connsiteY4" fmla="*/ 5952245 h 5952245"/>
              <a:gd name="connsiteX5" fmla="*/ 186 w 4844315"/>
              <a:gd name="connsiteY5" fmla="*/ 5951317 h 595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4315" h="5952245">
                <a:moveTo>
                  <a:pt x="186" y="5951317"/>
                </a:moveTo>
                <a:cubicBezTo>
                  <a:pt x="-1257" y="4236834"/>
                  <a:pt x="6179" y="1714483"/>
                  <a:pt x="4736" y="0"/>
                </a:cubicBezTo>
                <a:lnTo>
                  <a:pt x="4830302" y="4549"/>
                </a:lnTo>
                <a:cubicBezTo>
                  <a:pt x="4830302" y="1559861"/>
                  <a:pt x="4861833" y="4037515"/>
                  <a:pt x="4830302" y="4670484"/>
                </a:cubicBezTo>
                <a:cubicBezTo>
                  <a:pt x="4798771" y="5303453"/>
                  <a:pt x="4165746" y="5952246"/>
                  <a:pt x="3501245" y="5952245"/>
                </a:cubicBezTo>
                <a:lnTo>
                  <a:pt x="186" y="5951317"/>
                </a:lnTo>
                <a:close/>
              </a:path>
            </a:pathLst>
          </a:custGeom>
          <a:pattFill prst="pct5">
            <a:fgClr>
              <a:schemeClr val="accent1">
                <a:lumMod val="75000"/>
              </a:schemeClr>
            </a:fgClr>
            <a:bgClr>
              <a:schemeClr val="bg1"/>
            </a:bgClr>
          </a:pattFill>
        </p:spPr>
        <p:txBody>
          <a:bodyPr lIns="0" tIns="0" rIns="0" bIns="720000" anchor="ctr" anchorCtr="0"/>
          <a:lstStyle>
            <a:lvl1pPr marL="0" indent="0" algn="ctr">
              <a:lnSpc>
                <a:spcPct val="100000"/>
              </a:lnSpc>
              <a:spcBef>
                <a:spcPts val="0"/>
              </a:spcBef>
              <a:buNone/>
              <a:defRPr>
                <a:solidFill>
                  <a:schemeClr val="accent3">
                    <a:lumMod val="75000"/>
                  </a:schemeClr>
                </a:solidFill>
              </a:defRPr>
            </a:lvl1pPr>
          </a:lstStyle>
          <a:p>
            <a:r>
              <a:rPr lang="en-US"/>
              <a:t>Add a picture</a:t>
            </a:r>
            <a:endParaRPr lang="en-RO"/>
          </a:p>
        </p:txBody>
      </p:sp>
      <p:sp>
        <p:nvSpPr>
          <p:cNvPr id="7" name="Text Placeholder 6">
            <a:extLst>
              <a:ext uri="{FF2B5EF4-FFF2-40B4-BE49-F238E27FC236}">
                <a16:creationId xmlns:a16="http://schemas.microsoft.com/office/drawing/2014/main" id="{6C2091CF-8F66-3293-4E75-E40C7415625C}"/>
              </a:ext>
            </a:extLst>
          </p:cNvPr>
          <p:cNvSpPr>
            <a:spLocks noGrp="1"/>
          </p:cNvSpPr>
          <p:nvPr>
            <p:ph type="body" sz="quarter" idx="11" hasCustomPrompt="1"/>
          </p:nvPr>
        </p:nvSpPr>
        <p:spPr>
          <a:xfrm>
            <a:off x="5544541" y="2030737"/>
            <a:ext cx="5764845" cy="4006916"/>
          </a:xfrm>
          <a:prstGeom prst="rect">
            <a:avLst/>
          </a:prstGeom>
        </p:spPr>
        <p:txBody>
          <a:bodyPr lIns="0" tIns="0" rIns="0" bIns="0">
            <a:noAutofit/>
          </a:bodyPr>
          <a:lstStyle>
            <a:lvl1pPr marL="0" indent="0">
              <a:lnSpc>
                <a:spcPct val="112000"/>
              </a:lnSpc>
              <a:spcBef>
                <a:spcPts val="600"/>
              </a:spcBef>
              <a:buNone/>
              <a:defRPr sz="1400">
                <a:solidFill>
                  <a:schemeClr val="tx1"/>
                </a:solidFill>
                <a:latin typeface="+mn-lt"/>
              </a:defRPr>
            </a:lvl1pPr>
          </a:lstStyle>
          <a:p>
            <a:pPr lvl="0"/>
            <a:r>
              <a:rPr lang="en-US"/>
              <a:t>Replace this text with body text. Sed non </a:t>
            </a:r>
            <a:r>
              <a:rPr lang="en-US" err="1"/>
              <a:t>est</a:t>
            </a:r>
            <a:r>
              <a:rPr lang="en-US"/>
              <a:t> et </a:t>
            </a:r>
            <a:r>
              <a:rPr lang="en-US" err="1"/>
              <a:t>nulla</a:t>
            </a:r>
            <a:r>
              <a:rPr lang="en-US"/>
              <a:t> </a:t>
            </a:r>
            <a:r>
              <a:rPr lang="en-US" err="1"/>
              <a:t>lobortis</a:t>
            </a:r>
            <a:r>
              <a:rPr lang="en-US"/>
              <a:t> </a:t>
            </a:r>
            <a:r>
              <a:rPr lang="en-US" err="1"/>
              <a:t>mollis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Donec </a:t>
            </a:r>
            <a:r>
              <a:rPr lang="en-US" err="1"/>
              <a:t>mattis</a:t>
            </a:r>
            <a:r>
              <a:rPr lang="en-US"/>
              <a:t> </a:t>
            </a:r>
            <a:r>
              <a:rPr lang="en-US" err="1"/>
              <a:t>sapien</a:t>
            </a:r>
            <a:r>
              <a:rPr lang="en-US"/>
              <a:t> </a:t>
            </a:r>
            <a:r>
              <a:rPr lang="en-US" err="1"/>
              <a:t>ut</a:t>
            </a:r>
            <a:r>
              <a:rPr lang="en-US"/>
              <a:t> </a:t>
            </a:r>
            <a:r>
              <a:rPr lang="en-US" err="1"/>
              <a:t>odio</a:t>
            </a:r>
            <a:r>
              <a:rPr lang="en-US"/>
              <a:t> </a:t>
            </a:r>
            <a:r>
              <a:rPr lang="en-US" err="1"/>
              <a:t>molestie</a:t>
            </a:r>
            <a:r>
              <a:rPr lang="en-US"/>
              <a:t>, vitae convallis </a:t>
            </a:r>
            <a:r>
              <a:rPr lang="en-US" err="1"/>
              <a:t>odio</a:t>
            </a:r>
            <a:r>
              <a:rPr lang="en-US"/>
              <a:t> </a:t>
            </a:r>
            <a:r>
              <a:rPr lang="en-US" err="1"/>
              <a:t>egestas.Sed</a:t>
            </a:r>
            <a:r>
              <a:rPr lang="en-US"/>
              <a:t> </a:t>
            </a:r>
            <a:r>
              <a:rPr lang="en-US" err="1"/>
              <a:t>ut</a:t>
            </a:r>
            <a:r>
              <a:rPr lang="en-US"/>
              <a:t> lorem et </a:t>
            </a:r>
            <a:r>
              <a:rPr lang="en-US" err="1"/>
              <a:t>nibh</a:t>
            </a:r>
            <a:r>
              <a:rPr lang="en-US"/>
              <a:t> </a:t>
            </a:r>
            <a:r>
              <a:rPr lang="en-US" err="1"/>
              <a:t>lobortis</a:t>
            </a:r>
            <a:r>
              <a:rPr lang="en-US"/>
              <a:t> maximus sit </a:t>
            </a:r>
            <a:r>
              <a:rPr lang="en-US" err="1"/>
              <a:t>amet</a:t>
            </a:r>
            <a:r>
              <a:rPr lang="en-US"/>
              <a:t> </a:t>
            </a:r>
            <a:r>
              <a:rPr lang="en-US" err="1"/>
              <a:t>quis</a:t>
            </a:r>
            <a:r>
              <a:rPr lang="en-US"/>
              <a:t> </a:t>
            </a:r>
            <a:r>
              <a:rPr lang="en-US" err="1"/>
              <a:t>justo</a:t>
            </a:r>
            <a:r>
              <a:rPr lang="en-US"/>
              <a:t>. Ut et </a:t>
            </a:r>
            <a:r>
              <a:rPr lang="en-US" err="1"/>
              <a:t>rutrum</a:t>
            </a:r>
            <a:r>
              <a:rPr lang="en-US"/>
              <a:t> </a:t>
            </a:r>
            <a:r>
              <a:rPr lang="en-US" err="1"/>
              <a:t>neque</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r>
              <a:rPr lang="en-US" err="1"/>
              <a:t>Nulla</a:t>
            </a:r>
            <a:r>
              <a:rPr lang="en-US"/>
              <a:t> sit </a:t>
            </a:r>
            <a:r>
              <a:rPr lang="en-US" err="1"/>
              <a:t>amet</a:t>
            </a:r>
            <a:r>
              <a:rPr lang="en-US"/>
              <a:t> </a:t>
            </a:r>
            <a:r>
              <a:rPr lang="en-US" err="1"/>
              <a:t>metus</a:t>
            </a:r>
            <a:r>
              <a:rPr lang="en-US"/>
              <a:t> a </a:t>
            </a:r>
            <a:r>
              <a:rPr lang="en-US" err="1"/>
              <a:t>nulla</a:t>
            </a:r>
            <a:r>
              <a:rPr lang="en-US"/>
              <a:t> </a:t>
            </a:r>
            <a:r>
              <a:rPr lang="en-US" err="1"/>
              <a:t>laoreet</a:t>
            </a:r>
            <a:r>
              <a:rPr lang="en-US"/>
              <a:t> </a:t>
            </a:r>
            <a:r>
              <a:rPr lang="en-US" err="1"/>
              <a:t>congue</a:t>
            </a:r>
            <a:r>
              <a:rPr lang="en-US"/>
              <a:t>. In in </a:t>
            </a:r>
            <a:r>
              <a:rPr lang="en-US" err="1"/>
              <a:t>bibendum</a:t>
            </a:r>
            <a:r>
              <a:rPr lang="en-US"/>
              <a:t> </a:t>
            </a:r>
            <a:r>
              <a:rPr lang="en-US" err="1"/>
              <a:t>mauris</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Nunc </a:t>
            </a:r>
            <a:r>
              <a:rPr lang="en-US" err="1"/>
              <a:t>quam</a:t>
            </a:r>
            <a:r>
              <a:rPr lang="en-US"/>
              <a:t> </a:t>
            </a:r>
            <a:r>
              <a:rPr lang="en-US" err="1"/>
              <a:t>nibh</a:t>
            </a:r>
            <a:r>
              <a:rPr lang="en-US"/>
              <a:t>, fermentum vel </a:t>
            </a:r>
            <a:r>
              <a:rPr lang="en-US" err="1"/>
              <a:t>rhoncus</a:t>
            </a:r>
            <a:r>
              <a:rPr lang="en-US"/>
              <a:t> </a:t>
            </a:r>
            <a:r>
              <a:rPr lang="en-US" err="1"/>
              <a:t>eu</a:t>
            </a:r>
            <a:r>
              <a:rPr lang="en-US"/>
              <a:t>, </a:t>
            </a:r>
            <a:r>
              <a:rPr lang="en-US" err="1"/>
              <a:t>egestas</a:t>
            </a:r>
            <a:r>
              <a:rPr lang="en-US"/>
              <a:t> non lorem. Cras </a:t>
            </a:r>
            <a:r>
              <a:rPr lang="en-US" err="1"/>
              <a:t>malesuada</a:t>
            </a:r>
            <a:r>
              <a:rPr lang="en-US"/>
              <a:t> mi id pulvinar </a:t>
            </a:r>
            <a:r>
              <a:rPr lang="en-US" err="1"/>
              <a:t>laoreet</a:t>
            </a:r>
            <a:r>
              <a:rPr lang="en-US"/>
              <a:t>. Donec </a:t>
            </a:r>
            <a:r>
              <a:rPr lang="en-US" err="1"/>
              <a:t>varius</a:t>
            </a:r>
            <a:r>
              <a:rPr lang="en-US"/>
              <a:t> </a:t>
            </a:r>
            <a:r>
              <a:rPr lang="en-US" err="1"/>
              <a:t>nec</a:t>
            </a:r>
            <a:r>
              <a:rPr lang="en-US"/>
              <a:t> ex </a:t>
            </a:r>
            <a:r>
              <a:rPr lang="en-US" err="1"/>
              <a:t>eget</a:t>
            </a:r>
            <a:r>
              <a:rPr lang="en-US"/>
              <a:t> </a:t>
            </a:r>
            <a:r>
              <a:rPr lang="en-US" err="1"/>
              <a:t>facilisis</a:t>
            </a:r>
            <a:r>
              <a:rPr lang="en-US"/>
              <a:t>. Vestibulum </a:t>
            </a:r>
            <a:r>
              <a:rPr lang="en-US" err="1"/>
              <a:t>ut</a:t>
            </a:r>
            <a:r>
              <a:rPr lang="en-US"/>
              <a:t> </a:t>
            </a:r>
            <a:r>
              <a:rPr lang="en-US" err="1"/>
              <a:t>faucibus</a:t>
            </a:r>
            <a:r>
              <a:rPr lang="en-US"/>
              <a:t> </a:t>
            </a:r>
            <a:r>
              <a:rPr lang="en-US" err="1"/>
              <a:t>tellus</a:t>
            </a:r>
            <a:r>
              <a:rPr lang="en-US"/>
              <a:t>. </a:t>
            </a:r>
            <a:r>
              <a:rPr lang="en-US" err="1"/>
              <a:t>Nulla</a:t>
            </a:r>
            <a:r>
              <a:rPr lang="en-US"/>
              <a:t> </a:t>
            </a:r>
            <a:r>
              <a:rPr lang="en-US" err="1"/>
              <a:t>facilisi</a:t>
            </a:r>
            <a:r>
              <a:rPr lang="en-US"/>
              <a:t>. </a:t>
            </a:r>
            <a:endParaRPr lang="en-RO"/>
          </a:p>
        </p:txBody>
      </p:sp>
      <p:sp>
        <p:nvSpPr>
          <p:cNvPr id="2" name="TextBox 1">
            <a:extLst>
              <a:ext uri="{FF2B5EF4-FFF2-40B4-BE49-F238E27FC236}">
                <a16:creationId xmlns:a16="http://schemas.microsoft.com/office/drawing/2014/main" id="{474A0440-457E-222C-2FF0-371B14771BC2}"/>
              </a:ext>
            </a:extLst>
          </p:cNvPr>
          <p:cNvSpPr txBox="1"/>
          <p:nvPr userDrawn="1"/>
        </p:nvSpPr>
        <p:spPr>
          <a:xfrm>
            <a:off x="1364974" y="6525484"/>
            <a:ext cx="1877391" cy="200055"/>
          </a:xfrm>
          <a:prstGeom prst="rect">
            <a:avLst/>
          </a:prstGeom>
          <a:noFill/>
        </p:spPr>
        <p:txBody>
          <a:bodyPr wrap="square" rtlCol="0">
            <a:spAutoFit/>
          </a:bodyPr>
          <a:lstStyle/>
          <a:p>
            <a:r>
              <a:rPr lang="en-US" sz="700" b="1" i="0">
                <a:solidFill>
                  <a:schemeClr val="tx1"/>
                </a:solidFill>
                <a:latin typeface="Arial" panose="020B0604020202020204" pitchFamily="34" charset="0"/>
                <a:cs typeface="Arial" panose="020B0604020202020204" pitchFamily="34" charset="0"/>
              </a:rPr>
              <a:t>#COMPFERENCE22</a:t>
            </a:r>
            <a:endParaRPr lang="en-RO" sz="700" b="1"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437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 Body Text">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454BD612-C58E-5369-1144-D22C3E556713}"/>
              </a:ext>
            </a:extLst>
          </p:cNvPr>
          <p:cNvSpPr/>
          <p:nvPr userDrawn="1"/>
        </p:nvSpPr>
        <p:spPr>
          <a:xfrm>
            <a:off x="9011249" y="5774385"/>
            <a:ext cx="3180751" cy="1089514"/>
          </a:xfrm>
          <a:custGeom>
            <a:avLst/>
            <a:gdLst>
              <a:gd name="connsiteX0" fmla="*/ 1654564 w 3180751"/>
              <a:gd name="connsiteY0" fmla="*/ 0 h 1089514"/>
              <a:gd name="connsiteX1" fmla="*/ 3148156 w 3180751"/>
              <a:gd name="connsiteY1" fmla="*/ 794137 h 1089514"/>
              <a:gd name="connsiteX2" fmla="*/ 3180751 w 3180751"/>
              <a:gd name="connsiteY2" fmla="*/ 847790 h 1089514"/>
              <a:gd name="connsiteX3" fmla="*/ 3180751 w 3180751"/>
              <a:gd name="connsiteY3" fmla="*/ 1089514 h 1089514"/>
              <a:gd name="connsiteX4" fmla="*/ 2907848 w 3180751"/>
              <a:gd name="connsiteY4" fmla="*/ 1089514 h 1089514"/>
              <a:gd name="connsiteX5" fmla="*/ 2850379 w 3180751"/>
              <a:gd name="connsiteY5" fmla="*/ 994917 h 1089514"/>
              <a:gd name="connsiteX6" fmla="*/ 1654564 w 3180751"/>
              <a:gd name="connsiteY6" fmla="*/ 359107 h 1089514"/>
              <a:gd name="connsiteX7" fmla="*/ 458749 w 3180751"/>
              <a:gd name="connsiteY7" fmla="*/ 994917 h 1089514"/>
              <a:gd name="connsiteX8" fmla="*/ 401280 w 3180751"/>
              <a:gd name="connsiteY8" fmla="*/ 1089514 h 1089514"/>
              <a:gd name="connsiteX9" fmla="*/ 0 w 3180751"/>
              <a:gd name="connsiteY9" fmla="*/ 1089514 h 1089514"/>
              <a:gd name="connsiteX10" fmla="*/ 70750 w 3180751"/>
              <a:gd name="connsiteY10" fmla="*/ 942647 h 1089514"/>
              <a:gd name="connsiteX11" fmla="*/ 1654564 w 3180751"/>
              <a:gd name="connsiteY11" fmla="*/ 0 h 10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751" h="1089514">
                <a:moveTo>
                  <a:pt x="1654564" y="0"/>
                </a:moveTo>
                <a:cubicBezTo>
                  <a:pt x="2276302" y="0"/>
                  <a:pt x="2824466" y="315012"/>
                  <a:pt x="3148156" y="794137"/>
                </a:cubicBezTo>
                <a:lnTo>
                  <a:pt x="3180751" y="847790"/>
                </a:lnTo>
                <a:lnTo>
                  <a:pt x="3180751" y="1089514"/>
                </a:lnTo>
                <a:lnTo>
                  <a:pt x="2907848" y="1089514"/>
                </a:lnTo>
                <a:lnTo>
                  <a:pt x="2850379" y="994917"/>
                </a:lnTo>
                <a:cubicBezTo>
                  <a:pt x="2591223" y="611315"/>
                  <a:pt x="2152346" y="359107"/>
                  <a:pt x="1654564" y="359107"/>
                </a:cubicBezTo>
                <a:cubicBezTo>
                  <a:pt x="1156782" y="359107"/>
                  <a:pt x="717905" y="611315"/>
                  <a:pt x="458749" y="994917"/>
                </a:cubicBezTo>
                <a:lnTo>
                  <a:pt x="401280" y="1089514"/>
                </a:lnTo>
                <a:lnTo>
                  <a:pt x="0" y="1089514"/>
                </a:lnTo>
                <a:lnTo>
                  <a:pt x="70750" y="942647"/>
                </a:lnTo>
                <a:cubicBezTo>
                  <a:pt x="375765" y="381164"/>
                  <a:pt x="970652" y="0"/>
                  <a:pt x="1654564"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RO"/>
          </a:p>
        </p:txBody>
      </p:sp>
      <p:sp>
        <p:nvSpPr>
          <p:cNvPr id="54" name="Delay 53">
            <a:extLst>
              <a:ext uri="{FF2B5EF4-FFF2-40B4-BE49-F238E27FC236}">
                <a16:creationId xmlns:a16="http://schemas.microsoft.com/office/drawing/2014/main" id="{03F8023D-E4EA-4236-A0AF-FCB24B1D0E05}"/>
              </a:ext>
            </a:extLst>
          </p:cNvPr>
          <p:cNvSpPr/>
          <p:nvPr userDrawn="1"/>
        </p:nvSpPr>
        <p:spPr>
          <a:xfrm rot="16200000">
            <a:off x="931400" y="6514743"/>
            <a:ext cx="398968" cy="306146"/>
          </a:xfrm>
          <a:custGeom>
            <a:avLst/>
            <a:gdLst>
              <a:gd name="connsiteX0" fmla="*/ 0 w 291017"/>
              <a:gd name="connsiteY0" fmla="*/ 0 h 306145"/>
              <a:gd name="connsiteX1" fmla="*/ 145509 w 291017"/>
              <a:gd name="connsiteY1" fmla="*/ 0 h 306145"/>
              <a:gd name="connsiteX2" fmla="*/ 291018 w 291017"/>
              <a:gd name="connsiteY2" fmla="*/ 153073 h 306145"/>
              <a:gd name="connsiteX3" fmla="*/ 145509 w 291017"/>
              <a:gd name="connsiteY3" fmla="*/ 306146 h 306145"/>
              <a:gd name="connsiteX4" fmla="*/ 0 w 291017"/>
              <a:gd name="connsiteY4" fmla="*/ 306145 h 306145"/>
              <a:gd name="connsiteX5" fmla="*/ 0 w 291017"/>
              <a:gd name="connsiteY5" fmla="*/ 0 h 306145"/>
              <a:gd name="connsiteX0" fmla="*/ 10795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107950 w 398968"/>
              <a:gd name="connsiteY5" fmla="*/ 0 h 306146"/>
              <a:gd name="connsiteX0" fmla="*/ 0 w 398968"/>
              <a:gd name="connsiteY0" fmla="*/ 0 h 306146"/>
              <a:gd name="connsiteX1" fmla="*/ 253459 w 398968"/>
              <a:gd name="connsiteY1" fmla="*/ 0 h 306146"/>
              <a:gd name="connsiteX2" fmla="*/ 398968 w 398968"/>
              <a:gd name="connsiteY2" fmla="*/ 153073 h 306146"/>
              <a:gd name="connsiteX3" fmla="*/ 253459 w 398968"/>
              <a:gd name="connsiteY3" fmla="*/ 306146 h 306146"/>
              <a:gd name="connsiteX4" fmla="*/ 0 w 398968"/>
              <a:gd name="connsiteY4" fmla="*/ 306145 h 306146"/>
              <a:gd name="connsiteX5" fmla="*/ 0 w 398968"/>
              <a:gd name="connsiteY5" fmla="*/ 0 h 30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968" h="306146">
                <a:moveTo>
                  <a:pt x="0" y="0"/>
                </a:moveTo>
                <a:lnTo>
                  <a:pt x="253459" y="0"/>
                </a:lnTo>
                <a:cubicBezTo>
                  <a:pt x="333821" y="0"/>
                  <a:pt x="398968" y="68533"/>
                  <a:pt x="398968" y="153073"/>
                </a:cubicBezTo>
                <a:cubicBezTo>
                  <a:pt x="398968" y="237613"/>
                  <a:pt x="333821" y="306146"/>
                  <a:pt x="253459" y="306146"/>
                </a:cubicBezTo>
                <a:lnTo>
                  <a:pt x="0" y="306145"/>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O"/>
          </a:p>
        </p:txBody>
      </p:sp>
      <p:cxnSp>
        <p:nvCxnSpPr>
          <p:cNvPr id="50" name="Straight Connector 49">
            <a:extLst>
              <a:ext uri="{FF2B5EF4-FFF2-40B4-BE49-F238E27FC236}">
                <a16:creationId xmlns:a16="http://schemas.microsoft.com/office/drawing/2014/main" id="{FC1DF8FA-8374-9895-98E4-CC1E92DC0589}"/>
              </a:ext>
            </a:extLst>
          </p:cNvPr>
          <p:cNvCxnSpPr>
            <a:cxnSpLocks/>
          </p:cNvCxnSpPr>
          <p:nvPr userDrawn="1"/>
        </p:nvCxnSpPr>
        <p:spPr>
          <a:xfrm>
            <a:off x="0" y="6836125"/>
            <a:ext cx="12192000" cy="1475"/>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Slide Number Placeholder 5">
            <a:extLst>
              <a:ext uri="{FF2B5EF4-FFF2-40B4-BE49-F238E27FC236}">
                <a16:creationId xmlns:a16="http://schemas.microsoft.com/office/drawing/2014/main" id="{08550F49-62D7-3D06-691A-CAA9E75E0D88}"/>
              </a:ext>
            </a:extLst>
          </p:cNvPr>
          <p:cNvSpPr>
            <a:spLocks noGrp="1"/>
          </p:cNvSpPr>
          <p:nvPr>
            <p:ph type="sldNum" sz="quarter" idx="4"/>
          </p:nvPr>
        </p:nvSpPr>
        <p:spPr>
          <a:xfrm>
            <a:off x="977811" y="6496654"/>
            <a:ext cx="306146" cy="271774"/>
          </a:xfrm>
          <a:prstGeom prst="rect">
            <a:avLst/>
          </a:prstGeom>
        </p:spPr>
        <p:txBody>
          <a:bodyPr lIns="0" tIns="0" rIns="0" bIns="0" anchor="ctr"/>
          <a:lstStyle>
            <a:lvl1pPr algn="ctr">
              <a:defRPr sz="1200" b="1" i="0">
                <a:solidFill>
                  <a:schemeClr val="bg1"/>
                </a:solidFill>
                <a:latin typeface="DIN Pro Bold" panose="020B0504020101020102" pitchFamily="34" charset="0"/>
                <a:cs typeface="DIN Pro Bold" panose="020B0504020101020102" pitchFamily="34" charset="0"/>
              </a:defRPr>
            </a:lvl1pPr>
          </a:lstStyle>
          <a:p>
            <a:fld id="{7AB9228C-6240-6249-A0ED-F6710D04EA9B}" type="slidenum">
              <a:rPr lang="en-MD" smtClean="0"/>
              <a:pPr/>
              <a:t>‹#›</a:t>
            </a:fld>
            <a:endParaRPr lang="en-MD"/>
          </a:p>
        </p:txBody>
      </p:sp>
      <p:pic>
        <p:nvPicPr>
          <p:cNvPr id="65" name="Picture 64">
            <a:extLst>
              <a:ext uri="{FF2B5EF4-FFF2-40B4-BE49-F238E27FC236}">
                <a16:creationId xmlns:a16="http://schemas.microsoft.com/office/drawing/2014/main" id="{789DBE6D-4F4C-89A4-8D17-19F9351D631C}"/>
              </a:ext>
            </a:extLst>
          </p:cNvPr>
          <p:cNvPicPr>
            <a:picLocks noChangeAspect="1"/>
          </p:cNvPicPr>
          <p:nvPr userDrawn="1"/>
        </p:nvPicPr>
        <p:blipFill>
          <a:blip r:embed="rId2"/>
          <a:stretch>
            <a:fillRect/>
          </a:stretch>
        </p:blipFill>
        <p:spPr>
          <a:xfrm>
            <a:off x="10130117" y="6409841"/>
            <a:ext cx="1084072" cy="323604"/>
          </a:xfrm>
          <a:prstGeom prst="rect">
            <a:avLst/>
          </a:prstGeom>
        </p:spPr>
      </p:pic>
      <p:sp>
        <p:nvSpPr>
          <p:cNvPr id="2" name="Title 1">
            <a:extLst>
              <a:ext uri="{FF2B5EF4-FFF2-40B4-BE49-F238E27FC236}">
                <a16:creationId xmlns:a16="http://schemas.microsoft.com/office/drawing/2014/main" id="{3D6D1124-897E-D5AD-14CC-A0C44C6B76E4}"/>
              </a:ext>
            </a:extLst>
          </p:cNvPr>
          <p:cNvSpPr>
            <a:spLocks noGrp="1"/>
          </p:cNvSpPr>
          <p:nvPr>
            <p:ph type="title" hasCustomPrompt="1"/>
          </p:nvPr>
        </p:nvSpPr>
        <p:spPr>
          <a:xfrm>
            <a:off x="977812" y="571558"/>
            <a:ext cx="10236377" cy="554225"/>
          </a:xfrm>
          <a:prstGeom prst="rect">
            <a:avLst/>
          </a:prstGeom>
        </p:spPr>
        <p:txBody>
          <a:bodyPr lIns="0" tIns="0" rIns="0" bIns="0" anchor="t" anchorCtr="0">
            <a:noAutofit/>
          </a:bodyPr>
          <a:lstStyle>
            <a:lvl1pPr algn="l">
              <a:lnSpc>
                <a:spcPct val="100000"/>
              </a:lnSpc>
              <a:defRPr sz="3300">
                <a:solidFill>
                  <a:schemeClr val="tx1"/>
                </a:solidFill>
              </a:defRPr>
            </a:lvl1pPr>
          </a:lstStyle>
          <a:p>
            <a:r>
              <a:rPr lang="en-US"/>
              <a:t>Replace with slide title​ – </a:t>
            </a:r>
            <a:r>
              <a:rPr lang="en-US" err="1"/>
              <a:t>mattis</a:t>
            </a:r>
            <a:r>
              <a:rPr lang="en-US"/>
              <a:t> </a:t>
            </a:r>
            <a:r>
              <a:rPr lang="en-US" err="1"/>
              <a:t>sapien</a:t>
            </a:r>
            <a:r>
              <a:rPr lang="en-US"/>
              <a:t> </a:t>
            </a:r>
            <a:r>
              <a:rPr lang="en-US" err="1"/>
              <a:t>ut</a:t>
            </a:r>
            <a:r>
              <a:rPr lang="en-US"/>
              <a:t> </a:t>
            </a:r>
            <a:r>
              <a:rPr lang="en-US" err="1"/>
              <a:t>odio</a:t>
            </a:r>
            <a:endParaRPr lang="en-US"/>
          </a:p>
        </p:txBody>
      </p:sp>
      <p:sp>
        <p:nvSpPr>
          <p:cNvPr id="3" name="Text Placeholder 6">
            <a:extLst>
              <a:ext uri="{FF2B5EF4-FFF2-40B4-BE49-F238E27FC236}">
                <a16:creationId xmlns:a16="http://schemas.microsoft.com/office/drawing/2014/main" id="{2DB0DA0C-DC55-DF5B-9212-F3C25CA541A1}"/>
              </a:ext>
            </a:extLst>
          </p:cNvPr>
          <p:cNvSpPr>
            <a:spLocks noGrp="1"/>
          </p:cNvSpPr>
          <p:nvPr>
            <p:ph type="body" sz="quarter" idx="13" hasCustomPrompt="1"/>
          </p:nvPr>
        </p:nvSpPr>
        <p:spPr>
          <a:xfrm>
            <a:off x="977811" y="1518976"/>
            <a:ext cx="10236377" cy="4544077"/>
          </a:xfrm>
          <a:prstGeom prst="rect">
            <a:avLst/>
          </a:prstGeom>
        </p:spPr>
        <p:txBody>
          <a:bodyPr lIns="0" tIns="0" rIns="0" bIns="0">
            <a:noAutofit/>
          </a:bodyPr>
          <a:lstStyle>
            <a:lvl1pPr marL="0" indent="0">
              <a:lnSpc>
                <a:spcPct val="112000"/>
              </a:lnSpc>
              <a:spcBef>
                <a:spcPts val="600"/>
              </a:spcBef>
              <a:buFont typeface="Arial" panose="020B0604020202020204" pitchFamily="34" charset="0"/>
              <a:buNone/>
              <a:defRPr sz="1400">
                <a:solidFill>
                  <a:schemeClr val="tx1"/>
                </a:solidFill>
                <a:latin typeface="+mn-lt"/>
              </a:defRPr>
            </a:lvl1pPr>
          </a:lstStyle>
          <a:p>
            <a:pPr lvl="0"/>
            <a:r>
              <a:rPr lang="en-US"/>
              <a:t>Replace this text with body text…</a:t>
            </a:r>
            <a:endParaRPr lang="en-RO"/>
          </a:p>
        </p:txBody>
      </p:sp>
      <p:sp>
        <p:nvSpPr>
          <p:cNvPr id="4" name="TextBox 3">
            <a:extLst>
              <a:ext uri="{FF2B5EF4-FFF2-40B4-BE49-F238E27FC236}">
                <a16:creationId xmlns:a16="http://schemas.microsoft.com/office/drawing/2014/main" id="{60FCFAF4-0FD0-3996-DC17-49ACF530B366}"/>
              </a:ext>
            </a:extLst>
          </p:cNvPr>
          <p:cNvSpPr txBox="1"/>
          <p:nvPr userDrawn="1"/>
        </p:nvSpPr>
        <p:spPr>
          <a:xfrm>
            <a:off x="1364974" y="6525484"/>
            <a:ext cx="1877391" cy="200055"/>
          </a:xfrm>
          <a:prstGeom prst="rect">
            <a:avLst/>
          </a:prstGeom>
          <a:noFill/>
        </p:spPr>
        <p:txBody>
          <a:bodyPr wrap="square" rtlCol="0">
            <a:spAutoFit/>
          </a:bodyPr>
          <a:lstStyle/>
          <a:p>
            <a:r>
              <a:rPr lang="en-US" sz="700" b="1" i="0">
                <a:solidFill>
                  <a:schemeClr val="tx1"/>
                </a:solidFill>
                <a:latin typeface="Arial" panose="020B0604020202020204" pitchFamily="34" charset="0"/>
                <a:cs typeface="Arial" panose="020B0604020202020204" pitchFamily="34" charset="0"/>
              </a:rPr>
              <a:t>#COMPFERENCE22</a:t>
            </a:r>
            <a:endParaRPr lang="en-RO" sz="700" b="1"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6722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E737D-92C5-F3FB-C9CA-1358E0116140}"/>
              </a:ext>
            </a:extLst>
          </p:cNvPr>
          <p:cNvSpPr>
            <a:spLocks noGrp="1"/>
          </p:cNvSpPr>
          <p:nvPr>
            <p:ph type="title"/>
          </p:nvPr>
        </p:nvSpPr>
        <p:spPr>
          <a:xfrm>
            <a:off x="655093" y="413886"/>
            <a:ext cx="10881814" cy="1276802"/>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2F0BE2C5-DCDC-C180-C7FE-FF414A5AA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99184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ransition spd="slow">
    <p:push dir="u"/>
  </p:transition>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E737D-92C5-F3FB-C9CA-1358E0116140}"/>
              </a:ext>
            </a:extLst>
          </p:cNvPr>
          <p:cNvSpPr>
            <a:spLocks noGrp="1"/>
          </p:cNvSpPr>
          <p:nvPr>
            <p:ph type="title"/>
          </p:nvPr>
        </p:nvSpPr>
        <p:spPr>
          <a:xfrm>
            <a:off x="655093" y="413886"/>
            <a:ext cx="10881814" cy="1276802"/>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2F0BE2C5-DCDC-C180-C7FE-FF414A5AA3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234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Lst>
  <p:transition spd="slow">
    <p:push dir="u"/>
  </p:transition>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sbdc.uh.edu/sbdc/How-To-Avoid-Layoffs.asp" TargetMode="External"/><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2.deloitte.com/us/en/blog/human-capital-blog/2020/human-capital-balance-sheet.html"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s://www.statista.com/statistics/217943/monthly-job-openings-in-the-united-stat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go.mcleanco.com/talent-retention-strategy?source=google&amp;medium=cpc&amp;creative=549255215206&amp;keyword=the%20great%20resignation&amp;matchtype=p&amp;network=g&amp;device=c&amp;campaign=%7bcampaign%7d&amp;utm_source=google&amp;utm_medium=cpc&amp;utm_term=the%20great%20resignation&amp;utm_campaign=%7bcampaign%7d&amp;utm_content=%7badgroup%7d&amp;_bt=549255215206&amp;_bk=the%20great%20resignation&amp;_bm=p&amp;_bn=g&amp;gclid=EAIaIQobChMI0vSMmPSa9QIVkbjICh3ycQEeEAMYAiAAEgLNR_D_BwE"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hbr.org/2019/07/6-causes-of-burnout-and-how-to-avoid-them" TargetMode="External"/><Relationship Id="rId7" Type="http://schemas.openxmlformats.org/officeDocument/2006/relationships/diagramColors" Target="../diagrams/colors1.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lever.co/blog/the-great-rehire-and-candidate-expectations-in-2022"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www.vectortechnicalinc.com/2011/01/18/what-the-heck-is-re-recruiting/#:~:text=Re%2Drecruit.&amp;text=To%20renew%20or%20restore%20the,intensity%20of%20employer%2Demployee%20relationships." TargetMode="External"/><Relationship Id="rId4" Type="http://schemas.openxmlformats.org/officeDocument/2006/relationships/hyperlink" Target="https://www.hrotoday.com/news/engaged-workforce/re-recruit-to-retai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2.deloitte.com/us/en/blog/human-capital-blog/2020/human-capital-balance-sheet.html"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hyperlink" Target="https://www.lever.co/blog/the-great-rehire-and-candidate-expectations-in-2022/" TargetMode="External"/><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goremotely.net/blog/remote-working-statistics/#:~:text=Approximately%202.7%20million%20people%2C%2017,Statistics'%20remote%20work%20survey%20reveals." TargetMode="External"/><Relationship Id="rId5" Type="http://schemas.openxmlformats.org/officeDocument/2006/relationships/hyperlink" Target="https://www.lever.co/blog/the-great-rehire-and-candidate-expectations-in-2022/" TargetMode="Externa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www.zippia.com/advice/pay-transparency-laws-by-state/" TargetMode="External"/><Relationship Id="rId5" Type="http://schemas.openxmlformats.org/officeDocument/2006/relationships/hyperlink" Target="https://www.lever.co/blog/the-great-rehire-and-candidate-expectations-in-2022/" TargetMode="External"/><Relationship Id="rId4" Type="http://schemas.openxmlformats.org/officeDocument/2006/relationships/chart" Target="../charts/char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hyperlink" Target="https://www.zippia.com/advice/pay-transparency-laws-by-state/" TargetMode="External"/><Relationship Id="rId5" Type="http://schemas.openxmlformats.org/officeDocument/2006/relationships/hyperlink" Target="https://www.lever.co/blog/the-great-rehire-and-candidate-expectations-in-2022/" TargetMode="Externa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aier.org/article/4th-quarter-2022-gdp-shows-growth-but-deteriorating-fundamentals/#:~:text=Real%20GDP%20rose%202.9%20percent,in%202022%20at%202.1%20percent." TargetMode="External"/><Relationship Id="rId7" Type="http://schemas.openxmlformats.org/officeDocument/2006/relationships/hyperlink" Target="https://www.bea.gov/data/gdp/gross-domestic-product"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fred.stlouisfed.org/series/PCE" TargetMode="External"/><Relationship Id="rId5" Type="http://schemas.openxmlformats.org/officeDocument/2006/relationships/hyperlink" Target="https://www.bea.gov/data/income-saving/personal-saving-rate" TargetMode="External"/><Relationship Id="rId4" Type="http://schemas.openxmlformats.org/officeDocument/2006/relationships/hyperlink" Target="https://fred.stlouisfed.org/series/UNRATE#0"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https://blog.bonus.ly/diversity-inclusion-statistics#:~:text=Just%20over%20half%20%2855%25%29%20of%20American%20workers%20agree,creating%20safe%20and%20welcoming%20environments%20for%20their%20employees." TargetMode="External"/><Relationship Id="rId5" Type="http://schemas.openxmlformats.org/officeDocument/2006/relationships/hyperlink" Target="https://www.mckinsey.com/capabilities/people-and-organizational-performance/our-insights/why-diversity-matters" TargetMode="External"/><Relationship Id="rId4" Type="http://schemas.openxmlformats.org/officeDocument/2006/relationships/chart" Target="../charts/chart8.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women.ca.gov/californiapayequity/employers-resources/step-by-step-job-evaluation-template/"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www.skillful.com/skills-based-hiring-practice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hyperlink" Target="https://www.wsj.com/articles/companies-need-more-workers-why-do-they-reject-millions-of-resumes-11630728008?st=5t0vcfwydnipp78&amp;reflink=desktopwebshare_permalink&amp;utm_content=179246869&amp;utm_medium=social&amp;utm_source=linkedin&amp;hss_channel=lcp-103754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forbes.com/advisor/investing/why-is-inflation-rising-right-now/"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tradingeconomics.com/united-states/inflation-cpi" TargetMode="External"/><Relationship Id="rId4" Type="http://schemas.openxmlformats.org/officeDocument/2006/relationships/hyperlink" Target="https://www.cnn.com/2022/10/04/investing/ceos-recession-economy-outlook"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6.png"/><Relationship Id="rId7" Type="http://schemas.openxmlformats.org/officeDocument/2006/relationships/diagramQuickStyle" Target="../diagrams/quickStyle2.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7.svg"/><Relationship Id="rId9" Type="http://schemas.microsoft.com/office/2007/relationships/diagramDrawing" Target="../diagrams/drawing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jdxpert.com/checklist/"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hyperlink" Target="https://jdxpert.com/contact/"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2.deloitte.com/us/en/blog/human-capital-blog/2020/human-capital-balance-sheet.html"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2.deloitte.com/us/en/blog/human-capital-blog/2020/human-capital-balance-sheet.html"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tradingeconomics.com/united-states/personal-savings#:~:text=Personal%20Savings%20in%20the%20United,percent%20in%20July%20of%202005." TargetMode="External"/><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cbo.gov/publication/58957" TargetMode="External"/><Relationship Id="rId5" Type="http://schemas.openxmlformats.org/officeDocument/2006/relationships/hyperlink" Target="https://www.wsj.com/articles/layoffs-what-layoffs-11669832886" TargetMode="External"/><Relationship Id="rId4" Type="http://schemas.openxmlformats.org/officeDocument/2006/relationships/hyperlink" Target="https://research.stlouisfed.org/publications/economic-synopses/2021/10/15/the-covid-retirement-bo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2.deloitte.com/us/en/blog/human-capital-blog/2020/human-capital-balance-sheet.html"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33">
            <a:extLst>
              <a:ext uri="{FF2B5EF4-FFF2-40B4-BE49-F238E27FC236}">
                <a16:creationId xmlns:a16="http://schemas.microsoft.com/office/drawing/2014/main" id="{C597B8F2-7D28-9AB0-89E7-53D672400FC9}"/>
              </a:ext>
            </a:extLst>
          </p:cNvPr>
          <p:cNvSpPr>
            <a:spLocks noGrp="1"/>
          </p:cNvSpPr>
          <p:nvPr>
            <p:ph sz="quarter" idx="10"/>
          </p:nvPr>
        </p:nvSpPr>
        <p:spPr>
          <a:xfrm>
            <a:off x="6674948" y="2707265"/>
            <a:ext cx="4773612" cy="3045124"/>
          </a:xfrm>
        </p:spPr>
        <p:txBody>
          <a:bodyPr>
            <a:normAutofit fontScale="77500" lnSpcReduction="20000"/>
          </a:bodyPr>
          <a:lstStyle/>
          <a:p>
            <a:pPr>
              <a:lnSpc>
                <a:spcPct val="150000"/>
              </a:lnSpc>
              <a:spcBef>
                <a:spcPts val="0"/>
              </a:spcBef>
            </a:pPr>
            <a:r>
              <a:rPr lang="en-US" b="0" i="0" dirty="0">
                <a:solidFill>
                  <a:srgbClr val="333333"/>
                </a:solidFill>
                <a:effectLst/>
                <a:latin typeface="Century Gothic" panose="020B0502020202020204" pitchFamily="34" charset="0"/>
              </a:rPr>
              <a:t>Don Berman has spearheaded the adoption of HR and talent management applications and technology driven best practices at large and mid-sized companies throughout the U.S and abroad. As co-founder and VP of Client Services, Don was instrumental in evolving the focus of JDXpert’s Talent Management platform toward a job description-centric model that resulted in JDXpert becoming a market leader in job description management solutions. Today, Don leads the company’s sales, marketing and partner efforts.</a:t>
            </a:r>
            <a:endParaRPr lang="en-US" dirty="0"/>
          </a:p>
        </p:txBody>
      </p:sp>
      <p:pic>
        <p:nvPicPr>
          <p:cNvPr id="37" name="Picture Placeholder 36" descr="A person smiling for the camera&#10;&#10;Description automatically generated with medium confidence">
            <a:extLst>
              <a:ext uri="{FF2B5EF4-FFF2-40B4-BE49-F238E27FC236}">
                <a16:creationId xmlns:a16="http://schemas.microsoft.com/office/drawing/2014/main" id="{46BBC647-D903-9709-29F6-5263F182CC2E}"/>
              </a:ext>
            </a:extLst>
          </p:cNvPr>
          <p:cNvPicPr>
            <a:picLocks noGrp="1" noChangeAspect="1"/>
          </p:cNvPicPr>
          <p:nvPr>
            <p:ph type="pic" sz="quarter" idx="11"/>
          </p:nvPr>
        </p:nvPicPr>
        <p:blipFill rotWithShape="1">
          <a:blip r:embed="rId3"/>
          <a:srcRect l="6684" r="6684"/>
          <a:stretch/>
        </p:blipFill>
        <p:spPr/>
      </p:pic>
      <p:sp>
        <p:nvSpPr>
          <p:cNvPr id="2" name="Title 1">
            <a:extLst>
              <a:ext uri="{FF2B5EF4-FFF2-40B4-BE49-F238E27FC236}">
                <a16:creationId xmlns:a16="http://schemas.microsoft.com/office/drawing/2014/main" id="{D9CC8D95-E988-6FBA-CA69-607ECF632633}"/>
              </a:ext>
            </a:extLst>
          </p:cNvPr>
          <p:cNvSpPr>
            <a:spLocks noGrp="1"/>
          </p:cNvSpPr>
          <p:nvPr>
            <p:ph type="title"/>
          </p:nvPr>
        </p:nvSpPr>
        <p:spPr>
          <a:xfrm>
            <a:off x="6773424" y="1726754"/>
            <a:ext cx="4773613" cy="889838"/>
          </a:xfrm>
        </p:spPr>
        <p:txBody>
          <a:bodyPr/>
          <a:lstStyle/>
          <a:p>
            <a:pPr>
              <a:lnSpc>
                <a:spcPct val="150000"/>
              </a:lnSpc>
            </a:pPr>
            <a:r>
              <a:rPr lang="en-US" sz="2400" cap="all" dirty="0"/>
              <a:t>Don Berman</a:t>
            </a:r>
            <a:br>
              <a:rPr lang="en-US" sz="2400" b="0" cap="all" dirty="0"/>
            </a:br>
            <a:r>
              <a:rPr lang="en-US" sz="1400" b="0" dirty="0"/>
              <a:t>Co-Founder, VP of Sales &amp; Marketing &amp; JD “</a:t>
            </a:r>
            <a:r>
              <a:rPr lang="en-US" sz="1400" b="0" dirty="0" err="1"/>
              <a:t>Xpert</a:t>
            </a:r>
            <a:r>
              <a:rPr lang="en-US" sz="1400" b="0" dirty="0">
                <a:solidFill>
                  <a:schemeClr val="accent1"/>
                </a:solidFill>
              </a:rPr>
              <a:t>”</a:t>
            </a:r>
            <a:endParaRPr lang="en-US" sz="2400" b="0" dirty="0">
              <a:solidFill>
                <a:schemeClr val="accent1"/>
              </a:solidFill>
            </a:endParaRPr>
          </a:p>
        </p:txBody>
      </p:sp>
      <p:sp>
        <p:nvSpPr>
          <p:cNvPr id="49" name="TextBox 48">
            <a:extLst>
              <a:ext uri="{FF2B5EF4-FFF2-40B4-BE49-F238E27FC236}">
                <a16:creationId xmlns:a16="http://schemas.microsoft.com/office/drawing/2014/main" id="{B2128498-86D2-8F6E-23DD-2B6E76AED815}"/>
              </a:ext>
            </a:extLst>
          </p:cNvPr>
          <p:cNvSpPr txBox="1"/>
          <p:nvPr/>
        </p:nvSpPr>
        <p:spPr>
          <a:xfrm>
            <a:off x="6626440" y="1105611"/>
            <a:ext cx="5011308" cy="769441"/>
          </a:xfrm>
          <a:prstGeom prst="rect">
            <a:avLst/>
          </a:prstGeom>
          <a:noFill/>
        </p:spPr>
        <p:txBody>
          <a:bodyPr wrap="none" rtlCol="0">
            <a:spAutoFit/>
          </a:bodyPr>
          <a:lstStyle/>
          <a:p>
            <a:r>
              <a:rPr lang="en-US" sz="4400">
                <a:latin typeface="+mj-lt"/>
              </a:rPr>
              <a:t>Today’s </a:t>
            </a:r>
            <a:r>
              <a:rPr lang="en-US" sz="4400" b="1">
                <a:latin typeface="+mj-lt"/>
              </a:rPr>
              <a:t>Speaker</a:t>
            </a:r>
          </a:p>
        </p:txBody>
      </p:sp>
    </p:spTree>
    <p:extLst>
      <p:ext uri="{BB962C8B-B14F-4D97-AF65-F5344CB8AC3E}">
        <p14:creationId xmlns:p14="http://schemas.microsoft.com/office/powerpoint/2010/main" val="398893392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F212-506C-4F19-946D-D947CEB1BE17}"/>
              </a:ext>
            </a:extLst>
          </p:cNvPr>
          <p:cNvSpPr>
            <a:spLocks noGrp="1"/>
          </p:cNvSpPr>
          <p:nvPr>
            <p:ph type="title"/>
          </p:nvPr>
        </p:nvSpPr>
        <p:spPr>
          <a:xfrm>
            <a:off x="3549685" y="476885"/>
            <a:ext cx="5098211" cy="544005"/>
          </a:xfrm>
        </p:spPr>
        <p:txBody>
          <a:bodyPr/>
          <a:lstStyle/>
          <a:p>
            <a:pPr algn="ctr"/>
            <a:r>
              <a:rPr lang="en-US" b="0"/>
              <a:t>What To </a:t>
            </a:r>
            <a:r>
              <a:rPr lang="en-US"/>
              <a:t>Do</a:t>
            </a:r>
          </a:p>
        </p:txBody>
      </p:sp>
      <p:pic>
        <p:nvPicPr>
          <p:cNvPr id="31" name="Picture Placeholder 30" descr="Diagram&#10;&#10;Description automatically generated">
            <a:extLst>
              <a:ext uri="{FF2B5EF4-FFF2-40B4-BE49-F238E27FC236}">
                <a16:creationId xmlns:a16="http://schemas.microsoft.com/office/drawing/2014/main" id="{02B428B5-22A1-4368-C3BB-4B419B01AF05}"/>
              </a:ext>
            </a:extLst>
          </p:cNvPr>
          <p:cNvPicPr>
            <a:picLocks noGrp="1" noChangeAspect="1"/>
          </p:cNvPicPr>
          <p:nvPr>
            <p:ph type="pic" sz="quarter" idx="10"/>
          </p:nvPr>
        </p:nvPicPr>
        <p:blipFill>
          <a:blip r:embed="rId3"/>
          <a:srcRect t="9381" b="9381"/>
          <a:stretch>
            <a:fillRect/>
          </a:stretch>
        </p:blipFill>
        <p:spPr/>
      </p:pic>
      <p:grpSp>
        <p:nvGrpSpPr>
          <p:cNvPr id="28" name="Group 27">
            <a:extLst>
              <a:ext uri="{FF2B5EF4-FFF2-40B4-BE49-F238E27FC236}">
                <a16:creationId xmlns:a16="http://schemas.microsoft.com/office/drawing/2014/main" id="{A274ADE1-C000-3293-418B-5351E6CA6965}"/>
              </a:ext>
            </a:extLst>
          </p:cNvPr>
          <p:cNvGrpSpPr/>
          <p:nvPr/>
        </p:nvGrpSpPr>
        <p:grpSpPr>
          <a:xfrm>
            <a:off x="6871805" y="1426642"/>
            <a:ext cx="2106104" cy="1544798"/>
            <a:chOff x="835759" y="1191802"/>
            <a:chExt cx="2108311" cy="1689768"/>
          </a:xfrm>
        </p:grpSpPr>
        <p:sp>
          <p:nvSpPr>
            <p:cNvPr id="21" name="TextBox 20">
              <a:extLst>
                <a:ext uri="{FF2B5EF4-FFF2-40B4-BE49-F238E27FC236}">
                  <a16:creationId xmlns:a16="http://schemas.microsoft.com/office/drawing/2014/main" id="{534B4CC1-A47E-3F8E-C323-BADD7E99774D}"/>
                </a:ext>
              </a:extLst>
            </p:cNvPr>
            <p:cNvSpPr txBox="1"/>
            <p:nvPr/>
          </p:nvSpPr>
          <p:spPr>
            <a:xfrm>
              <a:off x="835759" y="1191802"/>
              <a:ext cx="1458389"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01</a:t>
              </a:r>
            </a:p>
          </p:txBody>
        </p:sp>
        <p:sp>
          <p:nvSpPr>
            <p:cNvPr id="22" name="TextBox 21">
              <a:extLst>
                <a:ext uri="{FF2B5EF4-FFF2-40B4-BE49-F238E27FC236}">
                  <a16:creationId xmlns:a16="http://schemas.microsoft.com/office/drawing/2014/main" id="{8BE31A0A-B5EF-6DCD-C324-786B5BAD2FF4}"/>
                </a:ext>
              </a:extLst>
            </p:cNvPr>
            <p:cNvSpPr txBox="1"/>
            <p:nvPr/>
          </p:nvSpPr>
          <p:spPr>
            <a:xfrm>
              <a:off x="867843" y="2256979"/>
              <a:ext cx="2076227"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LOOK ELSEWHERE</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23" name="TextBox 22">
              <a:extLst>
                <a:ext uri="{FF2B5EF4-FFF2-40B4-BE49-F238E27FC236}">
                  <a16:creationId xmlns:a16="http://schemas.microsoft.com/office/drawing/2014/main" id="{45642031-4327-6230-2C27-EAD079CCB64D}"/>
                </a:ext>
              </a:extLst>
            </p:cNvPr>
            <p:cNvSpPr txBox="1"/>
            <p:nvPr/>
          </p:nvSpPr>
          <p:spPr>
            <a:xfrm>
              <a:off x="867843" y="2589378"/>
              <a:ext cx="1458389" cy="29219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Other than HC</a:t>
              </a:r>
            </a:p>
          </p:txBody>
        </p:sp>
      </p:grpSp>
      <p:sp>
        <p:nvSpPr>
          <p:cNvPr id="25" name="TextBox 24">
            <a:extLst>
              <a:ext uri="{FF2B5EF4-FFF2-40B4-BE49-F238E27FC236}">
                <a16:creationId xmlns:a16="http://schemas.microsoft.com/office/drawing/2014/main" id="{549C24C1-8B9D-1498-FC76-AF7655E22BBE}"/>
              </a:ext>
            </a:extLst>
          </p:cNvPr>
          <p:cNvSpPr txBox="1"/>
          <p:nvPr/>
        </p:nvSpPr>
        <p:spPr>
          <a:xfrm>
            <a:off x="7113909" y="4816843"/>
            <a:ext cx="1334815"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entury Gothic"/>
                <a:ea typeface="+mn-ea"/>
                <a:cs typeface="+mn-cs"/>
                <a:hlinkClick r:id="rId4"/>
              </a:rPr>
              <a:t>America’s SBDC</a:t>
            </a:r>
            <a:endParaRPr kumimoji="0" lang="en-US" sz="1100" b="0" i="0" u="none" strike="noStrike" kern="1200" cap="none" spc="0" normalizeH="0" baseline="0" noProof="0">
              <a:ln>
                <a:noFill/>
              </a:ln>
              <a:solidFill>
                <a:prstClr val="black"/>
              </a:solidFill>
              <a:effectLst/>
              <a:uLnTx/>
              <a:uFillTx/>
              <a:latin typeface="Century Gothic"/>
              <a:ea typeface="+mn-ea"/>
              <a:cs typeface="+mn-cs"/>
            </a:endParaRPr>
          </a:p>
        </p:txBody>
      </p:sp>
      <p:sp>
        <p:nvSpPr>
          <p:cNvPr id="54" name="TextBox 53">
            <a:extLst>
              <a:ext uri="{FF2B5EF4-FFF2-40B4-BE49-F238E27FC236}">
                <a16:creationId xmlns:a16="http://schemas.microsoft.com/office/drawing/2014/main" id="{659C0F16-B723-52FB-2C2E-A0CB089C4637}"/>
              </a:ext>
            </a:extLst>
          </p:cNvPr>
          <p:cNvSpPr txBox="1"/>
          <p:nvPr/>
        </p:nvSpPr>
        <p:spPr>
          <a:xfrm>
            <a:off x="6828045" y="3090939"/>
            <a:ext cx="3742753" cy="175432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38C0CC"/>
              </a:buClr>
              <a:buSzTx/>
              <a:buFont typeface="Century Gothic" panose="020B0502020202020204" pitchFamily="34" charset="0"/>
              <a:buChar char="►"/>
              <a:tabLst/>
              <a:defRPr/>
            </a:pPr>
            <a:r>
              <a:rPr kumimoji="0" lang="en-US" sz="1800" b="0" i="0" u="none" strike="noStrike" kern="1200" cap="none" spc="0" normalizeH="0" baseline="0" noProof="0">
                <a:ln>
                  <a:noFill/>
                </a:ln>
                <a:solidFill>
                  <a:srgbClr val="0A0A0A"/>
                </a:solidFill>
                <a:effectLst/>
                <a:uLnTx/>
                <a:uFillTx/>
                <a:latin typeface="Century Gothic"/>
                <a:ea typeface="+mn-ea"/>
                <a:cs typeface="+mn-cs"/>
              </a:rPr>
              <a:t>Increase productivity</a:t>
            </a:r>
          </a:p>
          <a:p>
            <a:pPr marL="285750" marR="0" lvl="0" indent="-285750" algn="l" defTabSz="914400" rtl="0" eaLnBrk="1" fontAlgn="auto" latinLnBrk="0" hangingPunct="1">
              <a:lnSpc>
                <a:spcPct val="100000"/>
              </a:lnSpc>
              <a:spcBef>
                <a:spcPts val="0"/>
              </a:spcBef>
              <a:spcAft>
                <a:spcPts val="0"/>
              </a:spcAft>
              <a:buClr>
                <a:srgbClr val="38C0CC"/>
              </a:buClr>
              <a:buSzTx/>
              <a:buFont typeface="Century Gothic" panose="020B0502020202020204" pitchFamily="34" charset="0"/>
              <a:buChar char="►"/>
              <a:tabLst/>
              <a:defRPr/>
            </a:pPr>
            <a:r>
              <a:rPr kumimoji="0" lang="en-US" sz="1800" b="0" i="0" u="none" strike="noStrike" kern="1200" cap="none" spc="0" normalizeH="0" baseline="0" noProof="0">
                <a:ln>
                  <a:noFill/>
                </a:ln>
                <a:solidFill>
                  <a:srgbClr val="0A0A0A"/>
                </a:solidFill>
                <a:effectLst/>
                <a:uLnTx/>
                <a:uFillTx/>
                <a:latin typeface="Century Gothic"/>
                <a:ea typeface="+mn-ea"/>
                <a:cs typeface="+mn-cs"/>
              </a:rPr>
              <a:t>Minimize other costs</a:t>
            </a:r>
          </a:p>
          <a:p>
            <a:pPr marL="285750" marR="0" lvl="0" indent="-285750" algn="l" defTabSz="914400" rtl="0" eaLnBrk="1" fontAlgn="auto" latinLnBrk="0" hangingPunct="1">
              <a:lnSpc>
                <a:spcPct val="100000"/>
              </a:lnSpc>
              <a:spcBef>
                <a:spcPts val="0"/>
              </a:spcBef>
              <a:spcAft>
                <a:spcPts val="0"/>
              </a:spcAft>
              <a:buClr>
                <a:srgbClr val="38C0CC"/>
              </a:buClr>
              <a:buSzTx/>
              <a:buFont typeface="Century Gothic" panose="020B0502020202020204" pitchFamily="34" charset="0"/>
              <a:buChar char="►"/>
              <a:tabLst/>
              <a:defRPr/>
            </a:pPr>
            <a:r>
              <a:rPr kumimoji="0" lang="en-US" sz="1800" b="0" i="0" u="none" strike="noStrike" kern="1200" cap="none" spc="0" normalizeH="0" baseline="0" noProof="0">
                <a:ln>
                  <a:noFill/>
                </a:ln>
                <a:solidFill>
                  <a:srgbClr val="0A0A0A"/>
                </a:solidFill>
                <a:effectLst/>
                <a:uLnTx/>
                <a:uFillTx/>
                <a:latin typeface="Century Gothic"/>
                <a:ea typeface="+mn-ea"/>
                <a:cs typeface="+mn-cs"/>
              </a:rPr>
              <a:t>Delay planned investments</a:t>
            </a:r>
          </a:p>
          <a:p>
            <a:pPr marL="285750" marR="0" lvl="0" indent="-285750" algn="l" defTabSz="914400" rtl="0" eaLnBrk="1" fontAlgn="auto" latinLnBrk="0" hangingPunct="1">
              <a:lnSpc>
                <a:spcPct val="100000"/>
              </a:lnSpc>
              <a:spcBef>
                <a:spcPts val="0"/>
              </a:spcBef>
              <a:spcAft>
                <a:spcPts val="0"/>
              </a:spcAft>
              <a:buClr>
                <a:srgbClr val="38C0CC"/>
              </a:buClr>
              <a:buSzTx/>
              <a:buFont typeface="Century Gothic" panose="020B0502020202020204" pitchFamily="34" charset="0"/>
              <a:buChar char="►"/>
              <a:tabLst/>
              <a:defRPr/>
            </a:pPr>
            <a:r>
              <a:rPr kumimoji="0" lang="en-US" sz="1800" b="0" i="0" u="none" strike="noStrike" kern="1200" cap="none" spc="0" normalizeH="0" baseline="0" noProof="0">
                <a:ln>
                  <a:noFill/>
                </a:ln>
                <a:solidFill>
                  <a:srgbClr val="0A0A0A"/>
                </a:solidFill>
                <a:effectLst/>
                <a:uLnTx/>
                <a:uFillTx/>
                <a:latin typeface="Century Gothic"/>
                <a:ea typeface="+mn-ea"/>
                <a:cs typeface="+mn-cs"/>
              </a:rPr>
              <a:t>Expand revenue streams</a:t>
            </a:r>
          </a:p>
          <a:p>
            <a:pPr marL="285750" marR="0" lvl="0" indent="-285750" algn="l" defTabSz="914400" rtl="0" eaLnBrk="1" fontAlgn="auto" latinLnBrk="0" hangingPunct="1">
              <a:lnSpc>
                <a:spcPct val="100000"/>
              </a:lnSpc>
              <a:spcBef>
                <a:spcPts val="0"/>
              </a:spcBef>
              <a:spcAft>
                <a:spcPts val="0"/>
              </a:spcAft>
              <a:buClr>
                <a:srgbClr val="38C0CC"/>
              </a:buClr>
              <a:buSzTx/>
              <a:buFont typeface="Century Gothic" panose="020B0502020202020204" pitchFamily="34" charset="0"/>
              <a:buChar char="►"/>
              <a:tabLst/>
              <a:defRPr/>
            </a:pPr>
            <a:r>
              <a:rPr kumimoji="0" lang="en-US" sz="1800" b="0" i="0" u="none" strike="noStrike" kern="1200" cap="none" spc="0" normalizeH="0" baseline="0" noProof="0">
                <a:ln>
                  <a:noFill/>
                </a:ln>
                <a:solidFill>
                  <a:srgbClr val="0A0A0A"/>
                </a:solidFill>
                <a:effectLst/>
                <a:uLnTx/>
                <a:uFillTx/>
                <a:latin typeface="Century Gothic"/>
                <a:ea typeface="+mn-ea"/>
                <a:cs typeface="+mn-cs"/>
              </a:rPr>
              <a:t>Offer compelling promotions</a:t>
            </a:r>
          </a:p>
          <a:p>
            <a:pPr marL="285750" marR="0" lvl="0" indent="-285750" algn="l" defTabSz="914400" rtl="0" eaLnBrk="1" fontAlgn="auto" latinLnBrk="0" hangingPunct="1">
              <a:lnSpc>
                <a:spcPct val="100000"/>
              </a:lnSpc>
              <a:spcBef>
                <a:spcPts val="0"/>
              </a:spcBef>
              <a:spcAft>
                <a:spcPts val="0"/>
              </a:spcAft>
              <a:buClr>
                <a:srgbClr val="38C0CC"/>
              </a:buClr>
              <a:buSzTx/>
              <a:buFont typeface="Century Gothic" panose="020B0502020202020204" pitchFamily="34" charset="0"/>
              <a:buChar char="►"/>
              <a:tabLst/>
              <a:defRPr/>
            </a:pPr>
            <a:r>
              <a:rPr kumimoji="0" lang="en-US" sz="1800" b="0" i="0" u="none" strike="noStrike" kern="1200" cap="none" spc="0" normalizeH="0" baseline="0" noProof="0">
                <a:ln>
                  <a:noFill/>
                </a:ln>
                <a:solidFill>
                  <a:srgbClr val="0A0A0A"/>
                </a:solidFill>
                <a:effectLst/>
                <a:uLnTx/>
                <a:uFillTx/>
                <a:latin typeface="Century Gothic"/>
                <a:ea typeface="+mn-ea"/>
                <a:cs typeface="+mn-cs"/>
              </a:rPr>
              <a:t>Bring roles in house </a:t>
            </a:r>
            <a:endParaRPr kumimoji="0" lang="en-US" sz="1400" b="0" i="0" u="none" strike="noStrike" kern="1200" cap="none" spc="0" normalizeH="0" baseline="0" noProof="0">
              <a:ln>
                <a:noFill/>
              </a:ln>
              <a:solidFill>
                <a:srgbClr val="0A0A0A"/>
              </a:solidFill>
              <a:effectLst/>
              <a:uLnTx/>
              <a:uFillTx/>
              <a:latin typeface="Century Gothic"/>
              <a:ea typeface="+mn-ea"/>
              <a:cs typeface="+mn-cs"/>
            </a:endParaRPr>
          </a:p>
        </p:txBody>
      </p:sp>
      <p:pic>
        <p:nvPicPr>
          <p:cNvPr id="38" name="Picture 37">
            <a:extLst>
              <a:ext uri="{FF2B5EF4-FFF2-40B4-BE49-F238E27FC236}">
                <a16:creationId xmlns:a16="http://schemas.microsoft.com/office/drawing/2014/main" id="{FDF02624-8C1B-7330-1699-BC54C44660CA}"/>
              </a:ext>
            </a:extLst>
          </p:cNvPr>
          <p:cNvPicPr>
            <a:picLocks noChangeAspect="1"/>
          </p:cNvPicPr>
          <p:nvPr/>
        </p:nvPicPr>
        <p:blipFill rotWithShape="1">
          <a:blip r:embed="rId5"/>
          <a:srcRect b="5772"/>
          <a:stretch/>
        </p:blipFill>
        <p:spPr>
          <a:xfrm>
            <a:off x="656336" y="1425430"/>
            <a:ext cx="5244861" cy="3304217"/>
          </a:xfrm>
          <a:prstGeom prst="rect">
            <a:avLst/>
          </a:prstGeom>
        </p:spPr>
      </p:pic>
      <p:grpSp>
        <p:nvGrpSpPr>
          <p:cNvPr id="24" name="Group 23">
            <a:extLst>
              <a:ext uri="{FF2B5EF4-FFF2-40B4-BE49-F238E27FC236}">
                <a16:creationId xmlns:a16="http://schemas.microsoft.com/office/drawing/2014/main" id="{C05EC903-2A79-3F71-0AB5-150C227CB808}"/>
              </a:ext>
            </a:extLst>
          </p:cNvPr>
          <p:cNvGrpSpPr/>
          <p:nvPr/>
        </p:nvGrpSpPr>
        <p:grpSpPr>
          <a:xfrm>
            <a:off x="6873164" y="1435498"/>
            <a:ext cx="4654602" cy="1533280"/>
            <a:chOff x="5768409" y="1248444"/>
            <a:chExt cx="4659480" cy="1677169"/>
          </a:xfrm>
        </p:grpSpPr>
        <p:sp>
          <p:nvSpPr>
            <p:cNvPr id="7" name="TextBox 6">
              <a:extLst>
                <a:ext uri="{FF2B5EF4-FFF2-40B4-BE49-F238E27FC236}">
                  <a16:creationId xmlns:a16="http://schemas.microsoft.com/office/drawing/2014/main" id="{BE5723B7-8539-1AEA-D850-BD7CF30B8B0F}"/>
                </a:ext>
              </a:extLst>
            </p:cNvPr>
            <p:cNvSpPr txBox="1"/>
            <p:nvPr/>
          </p:nvSpPr>
          <p:spPr>
            <a:xfrm>
              <a:off x="5768409" y="1248444"/>
              <a:ext cx="1244992"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02</a:t>
              </a:r>
            </a:p>
          </p:txBody>
        </p:sp>
        <p:sp>
          <p:nvSpPr>
            <p:cNvPr id="8" name="TextBox 7">
              <a:extLst>
                <a:ext uri="{FF2B5EF4-FFF2-40B4-BE49-F238E27FC236}">
                  <a16:creationId xmlns:a16="http://schemas.microsoft.com/office/drawing/2014/main" id="{341211B1-8F4E-2CBF-DDD1-CA0A074A1B3F}"/>
                </a:ext>
              </a:extLst>
            </p:cNvPr>
            <p:cNvSpPr txBox="1"/>
            <p:nvPr/>
          </p:nvSpPr>
          <p:spPr>
            <a:xfrm>
              <a:off x="5813481" y="2307088"/>
              <a:ext cx="2071145"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REFINE JOB DATA</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7" name="TextBox 16">
              <a:extLst>
                <a:ext uri="{FF2B5EF4-FFF2-40B4-BE49-F238E27FC236}">
                  <a16:creationId xmlns:a16="http://schemas.microsoft.com/office/drawing/2014/main" id="{BFF925E2-E67B-9071-070F-C3CC250EFFB5}"/>
                </a:ext>
              </a:extLst>
            </p:cNvPr>
            <p:cNvSpPr txBox="1"/>
            <p:nvPr/>
          </p:nvSpPr>
          <p:spPr>
            <a:xfrm>
              <a:off x="5811999" y="2656286"/>
              <a:ext cx="4615890" cy="26932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Understand the work done at a granular level</a:t>
              </a:r>
            </a:p>
          </p:txBody>
        </p:sp>
      </p:grpSp>
      <p:grpSp>
        <p:nvGrpSpPr>
          <p:cNvPr id="26" name="Group 25">
            <a:extLst>
              <a:ext uri="{FF2B5EF4-FFF2-40B4-BE49-F238E27FC236}">
                <a16:creationId xmlns:a16="http://schemas.microsoft.com/office/drawing/2014/main" id="{A0D68B1B-12AA-2BCD-C888-B0E487534EE8}"/>
              </a:ext>
            </a:extLst>
          </p:cNvPr>
          <p:cNvGrpSpPr/>
          <p:nvPr/>
        </p:nvGrpSpPr>
        <p:grpSpPr>
          <a:xfrm>
            <a:off x="6871805" y="1411478"/>
            <a:ext cx="4991644" cy="1788483"/>
            <a:chOff x="2944071" y="2924585"/>
            <a:chExt cx="4334151" cy="1956321"/>
          </a:xfrm>
        </p:grpSpPr>
        <p:sp>
          <p:nvSpPr>
            <p:cNvPr id="9" name="TextBox 8">
              <a:extLst>
                <a:ext uri="{FF2B5EF4-FFF2-40B4-BE49-F238E27FC236}">
                  <a16:creationId xmlns:a16="http://schemas.microsoft.com/office/drawing/2014/main" id="{A5545E4F-E5DA-D345-D76F-6E17A9684724}"/>
                </a:ext>
              </a:extLst>
            </p:cNvPr>
            <p:cNvSpPr txBox="1"/>
            <p:nvPr/>
          </p:nvSpPr>
          <p:spPr>
            <a:xfrm>
              <a:off x="2944071" y="2924585"/>
              <a:ext cx="1276130"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03</a:t>
              </a:r>
            </a:p>
          </p:txBody>
        </p:sp>
        <p:sp>
          <p:nvSpPr>
            <p:cNvPr id="10" name="TextBox 9">
              <a:extLst>
                <a:ext uri="{FF2B5EF4-FFF2-40B4-BE49-F238E27FC236}">
                  <a16:creationId xmlns:a16="http://schemas.microsoft.com/office/drawing/2014/main" id="{4CB6C99E-4365-E7F7-9EC8-C539383AC737}"/>
                </a:ext>
              </a:extLst>
            </p:cNvPr>
            <p:cNvSpPr txBox="1"/>
            <p:nvPr/>
          </p:nvSpPr>
          <p:spPr>
            <a:xfrm>
              <a:off x="2991808" y="4342250"/>
              <a:ext cx="4286414" cy="53865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Plan to scale headcount for roles with many incumbents </a:t>
              </a:r>
            </a:p>
          </p:txBody>
        </p:sp>
        <p:sp>
          <p:nvSpPr>
            <p:cNvPr id="11" name="TextBox 10">
              <a:extLst>
                <a:ext uri="{FF2B5EF4-FFF2-40B4-BE49-F238E27FC236}">
                  <a16:creationId xmlns:a16="http://schemas.microsoft.com/office/drawing/2014/main" id="{25137611-8E0E-61CF-F101-B7B053BB39AF}"/>
                </a:ext>
              </a:extLst>
            </p:cNvPr>
            <p:cNvSpPr txBox="1"/>
            <p:nvPr/>
          </p:nvSpPr>
          <p:spPr>
            <a:xfrm>
              <a:off x="2991809" y="3962281"/>
              <a:ext cx="2408094"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ASSESS HEADCOUNT</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grpSp>
      <p:pic>
        <p:nvPicPr>
          <p:cNvPr id="58" name="Picture 57">
            <a:extLst>
              <a:ext uri="{FF2B5EF4-FFF2-40B4-BE49-F238E27FC236}">
                <a16:creationId xmlns:a16="http://schemas.microsoft.com/office/drawing/2014/main" id="{E2457246-FF8C-7777-A997-9440F31FCB2A}"/>
              </a:ext>
            </a:extLst>
          </p:cNvPr>
          <p:cNvPicPr>
            <a:picLocks noChangeAspect="1"/>
          </p:cNvPicPr>
          <p:nvPr/>
        </p:nvPicPr>
        <p:blipFill>
          <a:blip r:embed="rId6"/>
          <a:stretch>
            <a:fillRect/>
          </a:stretch>
        </p:blipFill>
        <p:spPr>
          <a:xfrm>
            <a:off x="681245" y="2077322"/>
            <a:ext cx="5200512" cy="2067958"/>
          </a:xfrm>
          <a:prstGeom prst="rect">
            <a:avLst/>
          </a:prstGeom>
        </p:spPr>
      </p:pic>
      <p:pic>
        <p:nvPicPr>
          <p:cNvPr id="52" name="Picture 51">
            <a:extLst>
              <a:ext uri="{FF2B5EF4-FFF2-40B4-BE49-F238E27FC236}">
                <a16:creationId xmlns:a16="http://schemas.microsoft.com/office/drawing/2014/main" id="{0C28483C-999E-A37E-32D7-31CE7BF9FD9B}"/>
              </a:ext>
            </a:extLst>
          </p:cNvPr>
          <p:cNvPicPr>
            <a:picLocks noChangeAspect="1"/>
          </p:cNvPicPr>
          <p:nvPr/>
        </p:nvPicPr>
        <p:blipFill>
          <a:blip r:embed="rId7"/>
          <a:stretch>
            <a:fillRect/>
          </a:stretch>
        </p:blipFill>
        <p:spPr>
          <a:xfrm>
            <a:off x="652636" y="1421286"/>
            <a:ext cx="5238052" cy="2120972"/>
          </a:xfrm>
          <a:prstGeom prst="rect">
            <a:avLst/>
          </a:prstGeom>
        </p:spPr>
      </p:pic>
      <p:pic>
        <p:nvPicPr>
          <p:cNvPr id="48" name="Picture 47">
            <a:extLst>
              <a:ext uri="{FF2B5EF4-FFF2-40B4-BE49-F238E27FC236}">
                <a16:creationId xmlns:a16="http://schemas.microsoft.com/office/drawing/2014/main" id="{9AC4EF3C-2C5F-5F03-7F1F-EDDE6EC1C7A3}"/>
              </a:ext>
            </a:extLst>
          </p:cNvPr>
          <p:cNvPicPr>
            <a:picLocks noChangeAspect="1"/>
          </p:cNvPicPr>
          <p:nvPr/>
        </p:nvPicPr>
        <p:blipFill>
          <a:blip r:embed="rId8"/>
          <a:stretch>
            <a:fillRect/>
          </a:stretch>
        </p:blipFill>
        <p:spPr>
          <a:xfrm>
            <a:off x="658104" y="2795908"/>
            <a:ext cx="5246793" cy="1955225"/>
          </a:xfrm>
          <a:prstGeom prst="rect">
            <a:avLst/>
          </a:prstGeom>
        </p:spPr>
      </p:pic>
      <p:grpSp>
        <p:nvGrpSpPr>
          <p:cNvPr id="3" name="Group 2">
            <a:extLst>
              <a:ext uri="{FF2B5EF4-FFF2-40B4-BE49-F238E27FC236}">
                <a16:creationId xmlns:a16="http://schemas.microsoft.com/office/drawing/2014/main" id="{9EB15983-EFE1-AFF5-882F-929128513FAD}"/>
              </a:ext>
            </a:extLst>
          </p:cNvPr>
          <p:cNvGrpSpPr/>
          <p:nvPr/>
        </p:nvGrpSpPr>
        <p:grpSpPr>
          <a:xfrm>
            <a:off x="6836024" y="1407513"/>
            <a:ext cx="4619451" cy="1571275"/>
            <a:chOff x="6928437" y="2929684"/>
            <a:chExt cx="4624292" cy="1718728"/>
          </a:xfrm>
        </p:grpSpPr>
        <p:sp>
          <p:nvSpPr>
            <p:cNvPr id="12" name="TextBox 11">
              <a:extLst>
                <a:ext uri="{FF2B5EF4-FFF2-40B4-BE49-F238E27FC236}">
                  <a16:creationId xmlns:a16="http://schemas.microsoft.com/office/drawing/2014/main" id="{4DCB8B6E-5DCA-45A5-7EE3-9F1CDE104057}"/>
                </a:ext>
              </a:extLst>
            </p:cNvPr>
            <p:cNvSpPr txBox="1"/>
            <p:nvPr/>
          </p:nvSpPr>
          <p:spPr>
            <a:xfrm>
              <a:off x="6991703" y="2929684"/>
              <a:ext cx="1276129"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04</a:t>
              </a:r>
            </a:p>
          </p:txBody>
        </p:sp>
        <p:sp>
          <p:nvSpPr>
            <p:cNvPr id="4" name="TextBox 3">
              <a:extLst>
                <a:ext uri="{FF2B5EF4-FFF2-40B4-BE49-F238E27FC236}">
                  <a16:creationId xmlns:a16="http://schemas.microsoft.com/office/drawing/2014/main" id="{CE720028-6C35-FECF-6515-7F6307193F5B}"/>
                </a:ext>
              </a:extLst>
            </p:cNvPr>
            <p:cNvSpPr txBox="1"/>
            <p:nvPr/>
          </p:nvSpPr>
          <p:spPr>
            <a:xfrm>
              <a:off x="6940794" y="4278087"/>
              <a:ext cx="4611935" cy="370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Combine responsibilities to form fewer roles </a:t>
              </a:r>
            </a:p>
          </p:txBody>
        </p:sp>
        <p:sp>
          <p:nvSpPr>
            <p:cNvPr id="20" name="TextBox 19">
              <a:extLst>
                <a:ext uri="{FF2B5EF4-FFF2-40B4-BE49-F238E27FC236}">
                  <a16:creationId xmlns:a16="http://schemas.microsoft.com/office/drawing/2014/main" id="{EF4D56E4-0E6E-A285-7946-3B5F6F8F29F9}"/>
                </a:ext>
              </a:extLst>
            </p:cNvPr>
            <p:cNvSpPr txBox="1"/>
            <p:nvPr/>
          </p:nvSpPr>
          <p:spPr>
            <a:xfrm>
              <a:off x="6928437" y="3916114"/>
              <a:ext cx="1869779" cy="424732"/>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CONSOLIDATE</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grpSp>
      <p:grpSp>
        <p:nvGrpSpPr>
          <p:cNvPr id="27" name="Group 26">
            <a:extLst>
              <a:ext uri="{FF2B5EF4-FFF2-40B4-BE49-F238E27FC236}">
                <a16:creationId xmlns:a16="http://schemas.microsoft.com/office/drawing/2014/main" id="{48691125-906E-E29F-1964-A50822B110D2}"/>
              </a:ext>
            </a:extLst>
          </p:cNvPr>
          <p:cNvGrpSpPr/>
          <p:nvPr/>
        </p:nvGrpSpPr>
        <p:grpSpPr>
          <a:xfrm>
            <a:off x="6871805" y="1406523"/>
            <a:ext cx="2676594" cy="1506113"/>
            <a:chOff x="1313386" y="4268623"/>
            <a:chExt cx="2679398" cy="1647452"/>
          </a:xfrm>
        </p:grpSpPr>
        <p:sp>
          <p:nvSpPr>
            <p:cNvPr id="13" name="TextBox 12">
              <a:extLst>
                <a:ext uri="{FF2B5EF4-FFF2-40B4-BE49-F238E27FC236}">
                  <a16:creationId xmlns:a16="http://schemas.microsoft.com/office/drawing/2014/main" id="{2BB0CCFB-FED8-0328-20F6-AFA42A187B45}"/>
                </a:ext>
              </a:extLst>
            </p:cNvPr>
            <p:cNvSpPr txBox="1"/>
            <p:nvPr/>
          </p:nvSpPr>
          <p:spPr>
            <a:xfrm>
              <a:off x="1387334" y="5282561"/>
              <a:ext cx="1801552"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BE PREDICTIVE</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4" name="TextBox 13">
              <a:extLst>
                <a:ext uri="{FF2B5EF4-FFF2-40B4-BE49-F238E27FC236}">
                  <a16:creationId xmlns:a16="http://schemas.microsoft.com/office/drawing/2014/main" id="{E25942FC-A574-AB57-95C5-FB35A2471F35}"/>
                </a:ext>
              </a:extLst>
            </p:cNvPr>
            <p:cNvSpPr txBox="1"/>
            <p:nvPr/>
          </p:nvSpPr>
          <p:spPr>
            <a:xfrm>
              <a:off x="1313386" y="4268623"/>
              <a:ext cx="1245149"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05</a:t>
              </a:r>
            </a:p>
          </p:txBody>
        </p:sp>
        <p:sp>
          <p:nvSpPr>
            <p:cNvPr id="18" name="TextBox 17">
              <a:extLst>
                <a:ext uri="{FF2B5EF4-FFF2-40B4-BE49-F238E27FC236}">
                  <a16:creationId xmlns:a16="http://schemas.microsoft.com/office/drawing/2014/main" id="{3582C050-67FD-2AC6-A2B4-9B1992921F7D}"/>
                </a:ext>
              </a:extLst>
            </p:cNvPr>
            <p:cNvSpPr txBox="1"/>
            <p:nvPr/>
          </p:nvSpPr>
          <p:spPr>
            <a:xfrm>
              <a:off x="1379322" y="5623883"/>
              <a:ext cx="2613462" cy="29219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Using real-time data</a:t>
              </a:r>
            </a:p>
          </p:txBody>
        </p:sp>
      </p:grpSp>
      <p:grpSp>
        <p:nvGrpSpPr>
          <p:cNvPr id="19" name="Group 18">
            <a:extLst>
              <a:ext uri="{FF2B5EF4-FFF2-40B4-BE49-F238E27FC236}">
                <a16:creationId xmlns:a16="http://schemas.microsoft.com/office/drawing/2014/main" id="{DFC9965B-C065-8A42-0AE9-FE727A8FF064}"/>
              </a:ext>
            </a:extLst>
          </p:cNvPr>
          <p:cNvGrpSpPr/>
          <p:nvPr/>
        </p:nvGrpSpPr>
        <p:grpSpPr>
          <a:xfrm>
            <a:off x="6899947" y="1414221"/>
            <a:ext cx="2422695" cy="1557370"/>
            <a:chOff x="9329619" y="4203632"/>
            <a:chExt cx="2425234" cy="1703520"/>
          </a:xfrm>
        </p:grpSpPr>
        <p:sp>
          <p:nvSpPr>
            <p:cNvPr id="15" name="TextBox 14">
              <a:extLst>
                <a:ext uri="{FF2B5EF4-FFF2-40B4-BE49-F238E27FC236}">
                  <a16:creationId xmlns:a16="http://schemas.microsoft.com/office/drawing/2014/main" id="{423C8D01-D251-A8DA-74AC-D0E70F1024F7}"/>
                </a:ext>
              </a:extLst>
            </p:cNvPr>
            <p:cNvSpPr txBox="1"/>
            <p:nvPr/>
          </p:nvSpPr>
          <p:spPr>
            <a:xfrm>
              <a:off x="9424755" y="5614960"/>
              <a:ext cx="2018871" cy="29219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Surgical approach</a:t>
              </a:r>
            </a:p>
          </p:txBody>
        </p:sp>
        <p:sp>
          <p:nvSpPr>
            <p:cNvPr id="16" name="TextBox 15">
              <a:extLst>
                <a:ext uri="{FF2B5EF4-FFF2-40B4-BE49-F238E27FC236}">
                  <a16:creationId xmlns:a16="http://schemas.microsoft.com/office/drawing/2014/main" id="{D85E0764-B350-AE93-44BC-14A7C98D9375}"/>
                </a:ext>
              </a:extLst>
            </p:cNvPr>
            <p:cNvSpPr txBox="1"/>
            <p:nvPr/>
          </p:nvSpPr>
          <p:spPr>
            <a:xfrm>
              <a:off x="9424755" y="5245666"/>
              <a:ext cx="2330098"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MEASURED ACTION</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5" name="TextBox 4">
              <a:extLst>
                <a:ext uri="{FF2B5EF4-FFF2-40B4-BE49-F238E27FC236}">
                  <a16:creationId xmlns:a16="http://schemas.microsoft.com/office/drawing/2014/main" id="{5E6E4C46-B3D9-B066-CFFA-7E65E838B9B5}"/>
                </a:ext>
              </a:extLst>
            </p:cNvPr>
            <p:cNvSpPr txBox="1"/>
            <p:nvPr/>
          </p:nvSpPr>
          <p:spPr>
            <a:xfrm>
              <a:off x="9329619" y="4203632"/>
              <a:ext cx="1262272"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06</a:t>
              </a:r>
            </a:p>
          </p:txBody>
        </p:sp>
      </p:grpSp>
      <p:pic>
        <p:nvPicPr>
          <p:cNvPr id="40" name="Picture 39" descr="A picture containing stationary, writing implement, colorful, pencil&#10;&#10;Description automatically generated">
            <a:extLst>
              <a:ext uri="{FF2B5EF4-FFF2-40B4-BE49-F238E27FC236}">
                <a16:creationId xmlns:a16="http://schemas.microsoft.com/office/drawing/2014/main" id="{C0CF2E20-6F95-3E50-D8EA-B21A88450A20}"/>
              </a:ext>
            </a:extLst>
          </p:cNvPr>
          <p:cNvPicPr>
            <a:picLocks noChangeAspect="1"/>
          </p:cNvPicPr>
          <p:nvPr/>
        </p:nvPicPr>
        <p:blipFill rotWithShape="1">
          <a:blip r:embed="rId9"/>
          <a:srcRect l="72614" t="67186" r="5445" b="5108"/>
          <a:stretch/>
        </p:blipFill>
        <p:spPr>
          <a:xfrm>
            <a:off x="1923802" y="1664249"/>
            <a:ext cx="2710711" cy="2853380"/>
          </a:xfrm>
          <a:prstGeom prst="rect">
            <a:avLst/>
          </a:prstGeom>
        </p:spPr>
      </p:pic>
    </p:spTree>
    <p:extLst>
      <p:ext uri="{BB962C8B-B14F-4D97-AF65-F5344CB8AC3E}">
        <p14:creationId xmlns:p14="http://schemas.microsoft.com/office/powerpoint/2010/main" val="2490528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54"/>
                                        </p:tgtEl>
                                      </p:cBhvr>
                                    </p:animEffect>
                                    <p:set>
                                      <p:cBhvr>
                                        <p:cTn id="20" dur="1" fill="hold">
                                          <p:stCondLst>
                                            <p:cond delay="499"/>
                                          </p:stCondLst>
                                        </p:cTn>
                                        <p:tgtEl>
                                          <p:spTgt spid="5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mph" presetSubtype="0" nodeType="clickEffect">
                                  <p:stCondLst>
                                    <p:cond delay="0"/>
                                  </p:stCondLst>
                                  <p:childTnLst>
                                    <p:set>
                                      <p:cBhvr>
                                        <p:cTn id="39" dur="indefinite"/>
                                        <p:tgtEl>
                                          <p:spTgt spid="38"/>
                                        </p:tgtEl>
                                        <p:attrNameLst>
                                          <p:attrName>style.opacity</p:attrName>
                                        </p:attrNameLst>
                                      </p:cBhvr>
                                      <p:to>
                                        <p:strVal val="0.5"/>
                                      </p:to>
                                    </p:set>
                                    <p:animEffect filter="image" prLst="opacity: 0.5">
                                      <p:cBhvr rctx="IE">
                                        <p:cTn id="40" dur="indefinite"/>
                                        <p:tgtEl>
                                          <p:spTgt spid="38"/>
                                        </p:tgtEl>
                                      </p:cBhvr>
                                    </p:animEffect>
                                  </p:childTnLst>
                                </p:cTn>
                              </p:par>
                              <p:par>
                                <p:cTn id="41" presetID="10" presetClass="exit" presetSubtype="0" fill="hold" nodeType="with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26"/>
                                        </p:tgtEl>
                                      </p:cBhvr>
                                    </p:animEffect>
                                    <p:set>
                                      <p:cBhvr>
                                        <p:cTn id="54" dur="1" fill="hold">
                                          <p:stCondLst>
                                            <p:cond delay="499"/>
                                          </p:stCondLst>
                                        </p:cTn>
                                        <p:tgtEl>
                                          <p:spTgt spid="2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childTnLst>
                          </p:cTn>
                        </p:par>
                        <p:par>
                          <p:cTn id="61" fill="hold">
                            <p:stCondLst>
                              <p:cond delay="500"/>
                            </p:stCondLst>
                            <p:childTnLst>
                              <p:par>
                                <p:cTn id="62" presetID="10" presetClass="entr" presetSubtype="0" fill="hold" nodeType="afterEffect">
                                  <p:stCondLst>
                                    <p:cond delay="75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750"/>
                                        <p:tgtEl>
                                          <p:spTgt spid="48"/>
                                        </p:tgtEl>
                                      </p:cBhvr>
                                    </p:animEffect>
                                  </p:childTnLst>
                                </p:cTn>
                              </p:par>
                              <p:par>
                                <p:cTn id="65" presetID="10"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52"/>
                                        </p:tgtEl>
                                      </p:cBhvr>
                                    </p:animEffect>
                                    <p:set>
                                      <p:cBhvr>
                                        <p:cTn id="72" dur="1" fill="hold">
                                          <p:stCondLst>
                                            <p:cond delay="499"/>
                                          </p:stCondLst>
                                        </p:cTn>
                                        <p:tgtEl>
                                          <p:spTgt spid="5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48"/>
                                        </p:tgtEl>
                                      </p:cBhvr>
                                    </p:animEffect>
                                    <p:set>
                                      <p:cBhvr>
                                        <p:cTn id="75" dur="1" fill="hold">
                                          <p:stCondLst>
                                            <p:cond delay="499"/>
                                          </p:stCondLst>
                                        </p:cTn>
                                        <p:tgtEl>
                                          <p:spTgt spid="4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3"/>
                                        </p:tgtEl>
                                      </p:cBhvr>
                                    </p:animEffect>
                                    <p:set>
                                      <p:cBhvr>
                                        <p:cTn id="78" dur="1" fill="hold">
                                          <p:stCondLst>
                                            <p:cond delay="499"/>
                                          </p:stCondLst>
                                        </p:cTn>
                                        <p:tgtEl>
                                          <p:spTgt spid="3"/>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500"/>
                                        <p:tgtEl>
                                          <p:spTgt spid="40"/>
                                        </p:tgtEl>
                                      </p:cBhvr>
                                    </p:animEffect>
                                  </p:childTnLst>
                                </p:cTn>
                              </p:par>
                              <p:par>
                                <p:cTn id="82" presetID="10" presetClass="entr" presetSubtype="0" fill="hold"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xit" presetSubtype="0" fill="hold" nodeType="withEffect">
                                  <p:stCondLst>
                                    <p:cond delay="0"/>
                                  </p:stCondLst>
                                  <p:childTnLst>
                                    <p:animEffect transition="out" filter="fade">
                                      <p:cBhvr>
                                        <p:cTn id="86" dur="500"/>
                                        <p:tgtEl>
                                          <p:spTgt spid="38"/>
                                        </p:tgtEl>
                                      </p:cBhvr>
                                    </p:animEffect>
                                    <p:set>
                                      <p:cBhvr>
                                        <p:cTn id="87" dur="1" fill="hold">
                                          <p:stCondLst>
                                            <p:cond delay="499"/>
                                          </p:stCondLst>
                                        </p:cTn>
                                        <p:tgtEl>
                                          <p:spTgt spid="3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54" grpId="0"/>
      <p:bldP spid="5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AEC7E-8D2B-A6EE-1E16-E94F18109291}"/>
              </a:ext>
            </a:extLst>
          </p:cNvPr>
          <p:cNvSpPr>
            <a:spLocks noGrp="1"/>
          </p:cNvSpPr>
          <p:nvPr>
            <p:ph type="title"/>
          </p:nvPr>
        </p:nvSpPr>
        <p:spPr>
          <a:xfrm>
            <a:off x="655093" y="666549"/>
            <a:ext cx="10881814" cy="595405"/>
          </a:xfrm>
        </p:spPr>
        <p:txBody>
          <a:bodyPr/>
          <a:lstStyle/>
          <a:p>
            <a:pPr algn="ctr"/>
            <a:r>
              <a:rPr lang="en-US" b="0"/>
              <a:t>HR </a:t>
            </a:r>
            <a:r>
              <a:rPr lang="en-US"/>
              <a:t>Challenges</a:t>
            </a:r>
          </a:p>
        </p:txBody>
      </p:sp>
      <p:sp>
        <p:nvSpPr>
          <p:cNvPr id="5" name="TextBox 4">
            <a:extLst>
              <a:ext uri="{FF2B5EF4-FFF2-40B4-BE49-F238E27FC236}">
                <a16:creationId xmlns:a16="http://schemas.microsoft.com/office/drawing/2014/main" id="{733A9C39-7C2C-21CF-6768-375E42BAF1CE}"/>
              </a:ext>
            </a:extLst>
          </p:cNvPr>
          <p:cNvSpPr txBox="1"/>
          <p:nvPr/>
        </p:nvSpPr>
        <p:spPr>
          <a:xfrm>
            <a:off x="1659397" y="4146036"/>
            <a:ext cx="115127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lumMod val="20000"/>
                    <a:lumOff val="80000"/>
                  </a:srgbClr>
                </a:solidFill>
                <a:effectLst/>
                <a:uLnTx/>
                <a:uFillTx/>
                <a:latin typeface="Poppins"/>
                <a:ea typeface="+mn-ea"/>
                <a:cs typeface="+mn-cs"/>
              </a:rPr>
              <a:t>Recover</a:t>
            </a:r>
          </a:p>
        </p:txBody>
      </p:sp>
      <p:pic>
        <p:nvPicPr>
          <p:cNvPr id="3" name="Picture 2">
            <a:extLst>
              <a:ext uri="{FF2B5EF4-FFF2-40B4-BE49-F238E27FC236}">
                <a16:creationId xmlns:a16="http://schemas.microsoft.com/office/drawing/2014/main" id="{3DEF620B-7B3E-60E6-8FDB-269521AF91F7}"/>
              </a:ext>
            </a:extLst>
          </p:cNvPr>
          <p:cNvPicPr>
            <a:picLocks noChangeAspect="1"/>
          </p:cNvPicPr>
          <p:nvPr/>
        </p:nvPicPr>
        <p:blipFill>
          <a:blip r:embed="rId3">
            <a:alphaModFix amt="15000"/>
          </a:blip>
          <a:stretch>
            <a:fillRect/>
          </a:stretch>
        </p:blipFill>
        <p:spPr>
          <a:xfrm>
            <a:off x="1282536" y="2197768"/>
            <a:ext cx="1905000" cy="1905000"/>
          </a:xfrm>
          <a:prstGeom prst="rect">
            <a:avLst/>
          </a:prstGeom>
        </p:spPr>
      </p:pic>
      <p:grpSp>
        <p:nvGrpSpPr>
          <p:cNvPr id="10" name="Group 9">
            <a:extLst>
              <a:ext uri="{FF2B5EF4-FFF2-40B4-BE49-F238E27FC236}">
                <a16:creationId xmlns:a16="http://schemas.microsoft.com/office/drawing/2014/main" id="{FC49B430-19DB-361E-D160-8E7E581792C9}"/>
              </a:ext>
            </a:extLst>
          </p:cNvPr>
          <p:cNvGrpSpPr/>
          <p:nvPr/>
        </p:nvGrpSpPr>
        <p:grpSpPr>
          <a:xfrm>
            <a:off x="6112908" y="2246111"/>
            <a:ext cx="1905000" cy="2269257"/>
            <a:chOff x="6112908" y="2246111"/>
            <a:chExt cx="1905000" cy="2269257"/>
          </a:xfrm>
        </p:grpSpPr>
        <p:sp>
          <p:nvSpPr>
            <p:cNvPr id="6" name="TextBox 5">
              <a:extLst>
                <a:ext uri="{FF2B5EF4-FFF2-40B4-BE49-F238E27FC236}">
                  <a16:creationId xmlns:a16="http://schemas.microsoft.com/office/drawing/2014/main" id="{53F96044-4203-7BBA-F2B7-DB39566E8E74}"/>
                </a:ext>
              </a:extLst>
            </p:cNvPr>
            <p:cNvSpPr txBox="1"/>
            <p:nvPr/>
          </p:nvSpPr>
          <p:spPr>
            <a:xfrm>
              <a:off x="6212450" y="4146036"/>
              <a:ext cx="17524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B32F"/>
                  </a:solidFill>
                  <a:effectLst/>
                  <a:uLnTx/>
                  <a:uFillTx/>
                  <a:latin typeface="Poppins"/>
                  <a:ea typeface="+mn-ea"/>
                  <a:cs typeface="+mn-cs"/>
                </a:rPr>
                <a:t>Retain</a:t>
              </a:r>
            </a:p>
          </p:txBody>
        </p:sp>
        <p:pic>
          <p:nvPicPr>
            <p:cNvPr id="9" name="Picture 8" descr="Icon&#10;&#10;Description automatically generated">
              <a:extLst>
                <a:ext uri="{FF2B5EF4-FFF2-40B4-BE49-F238E27FC236}">
                  <a16:creationId xmlns:a16="http://schemas.microsoft.com/office/drawing/2014/main" id="{033B501E-2242-789F-1D23-088CCE6B2450}"/>
                </a:ext>
              </a:extLst>
            </p:cNvPr>
            <p:cNvPicPr>
              <a:picLocks noChangeAspect="1"/>
            </p:cNvPicPr>
            <p:nvPr/>
          </p:nvPicPr>
          <p:blipFill>
            <a:blip r:embed="rId4">
              <a:alphaModFix/>
            </a:blip>
            <a:stretch>
              <a:fillRect/>
            </a:stretch>
          </p:blipFill>
          <p:spPr>
            <a:xfrm>
              <a:off x="6112908" y="2246111"/>
              <a:ext cx="1905000" cy="1905000"/>
            </a:xfrm>
            <a:prstGeom prst="rect">
              <a:avLst/>
            </a:prstGeom>
          </p:spPr>
        </p:pic>
      </p:grpSp>
      <p:grpSp>
        <p:nvGrpSpPr>
          <p:cNvPr id="14" name="Group 13">
            <a:extLst>
              <a:ext uri="{FF2B5EF4-FFF2-40B4-BE49-F238E27FC236}">
                <a16:creationId xmlns:a16="http://schemas.microsoft.com/office/drawing/2014/main" id="{DCC1C13C-F835-AB2B-2AC8-20725248902A}"/>
              </a:ext>
            </a:extLst>
          </p:cNvPr>
          <p:cNvGrpSpPr/>
          <p:nvPr/>
        </p:nvGrpSpPr>
        <p:grpSpPr>
          <a:xfrm>
            <a:off x="8889150" y="2450167"/>
            <a:ext cx="1464262" cy="2065201"/>
            <a:chOff x="8889150" y="2450167"/>
            <a:chExt cx="1464262" cy="2065201"/>
          </a:xfrm>
        </p:grpSpPr>
        <p:sp>
          <p:nvSpPr>
            <p:cNvPr id="7" name="TextBox 6">
              <a:extLst>
                <a:ext uri="{FF2B5EF4-FFF2-40B4-BE49-F238E27FC236}">
                  <a16:creationId xmlns:a16="http://schemas.microsoft.com/office/drawing/2014/main" id="{186FD202-FA37-AA81-2303-5B0451751236}"/>
                </a:ext>
              </a:extLst>
            </p:cNvPr>
            <p:cNvSpPr txBox="1"/>
            <p:nvPr/>
          </p:nvSpPr>
          <p:spPr>
            <a:xfrm>
              <a:off x="9137467" y="4146036"/>
              <a:ext cx="103265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CCFF"/>
                  </a:solidFill>
                  <a:effectLst/>
                  <a:uLnTx/>
                  <a:uFillTx/>
                  <a:latin typeface="Poppins"/>
                  <a:ea typeface="+mn-ea"/>
                  <a:cs typeface="+mn-cs"/>
                </a:rPr>
                <a:t>Recruit</a:t>
              </a:r>
            </a:p>
          </p:txBody>
        </p:sp>
        <p:pic>
          <p:nvPicPr>
            <p:cNvPr id="11" name="Picture 10" descr="Icon&#10;&#10;Description automatically generated">
              <a:extLst>
                <a:ext uri="{FF2B5EF4-FFF2-40B4-BE49-F238E27FC236}">
                  <a16:creationId xmlns:a16="http://schemas.microsoft.com/office/drawing/2014/main" id="{556C09D4-54DC-1E3A-563C-F0AE87021039}"/>
                </a:ext>
              </a:extLst>
            </p:cNvPr>
            <p:cNvPicPr>
              <a:picLocks noChangeAspect="1"/>
            </p:cNvPicPr>
            <p:nvPr/>
          </p:nvPicPr>
          <p:blipFill>
            <a:blip r:embed="rId5">
              <a:alphaModFix amt="9000"/>
            </a:blip>
            <a:stretch>
              <a:fillRect/>
            </a:stretch>
          </p:blipFill>
          <p:spPr>
            <a:xfrm>
              <a:off x="8889150" y="2450167"/>
              <a:ext cx="1464262" cy="1464262"/>
            </a:xfrm>
            <a:prstGeom prst="rect">
              <a:avLst/>
            </a:prstGeom>
          </p:spPr>
        </p:pic>
      </p:grpSp>
      <p:grpSp>
        <p:nvGrpSpPr>
          <p:cNvPr id="8" name="Group 7">
            <a:extLst>
              <a:ext uri="{FF2B5EF4-FFF2-40B4-BE49-F238E27FC236}">
                <a16:creationId xmlns:a16="http://schemas.microsoft.com/office/drawing/2014/main" id="{047B2235-EAB1-BA48-C76C-D0E9AFB6C675}"/>
              </a:ext>
            </a:extLst>
          </p:cNvPr>
          <p:cNvGrpSpPr/>
          <p:nvPr/>
        </p:nvGrpSpPr>
        <p:grpSpPr>
          <a:xfrm>
            <a:off x="3681916" y="2246111"/>
            <a:ext cx="1856657" cy="2269257"/>
            <a:chOff x="3681916" y="2246111"/>
            <a:chExt cx="1856657" cy="2269257"/>
          </a:xfrm>
        </p:grpSpPr>
        <p:sp>
          <p:nvSpPr>
            <p:cNvPr id="2" name="TextBox 1">
              <a:extLst>
                <a:ext uri="{FF2B5EF4-FFF2-40B4-BE49-F238E27FC236}">
                  <a16:creationId xmlns:a16="http://schemas.microsoft.com/office/drawing/2014/main" id="{D8ED70F2-E0F2-4574-A2DF-BC2499753825}"/>
                </a:ext>
              </a:extLst>
            </p:cNvPr>
            <p:cNvSpPr txBox="1"/>
            <p:nvPr/>
          </p:nvSpPr>
          <p:spPr>
            <a:xfrm>
              <a:off x="4105650" y="4146036"/>
              <a:ext cx="100380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1EFE6"/>
                  </a:solidFill>
                  <a:effectLst/>
                  <a:uLnTx/>
                  <a:uFillTx/>
                  <a:latin typeface="Poppins"/>
                  <a:ea typeface="+mn-ea"/>
                  <a:cs typeface="+mn-cs"/>
                </a:rPr>
                <a:t>Reflect</a:t>
              </a:r>
            </a:p>
          </p:txBody>
        </p:sp>
        <p:pic>
          <p:nvPicPr>
            <p:cNvPr id="12" name="Picture 11" descr="Icon&#10;&#10;Description automatically generated">
              <a:extLst>
                <a:ext uri="{FF2B5EF4-FFF2-40B4-BE49-F238E27FC236}">
                  <a16:creationId xmlns:a16="http://schemas.microsoft.com/office/drawing/2014/main" id="{4C836B06-0F0D-291A-BE06-8FEC4BB8DA19}"/>
                </a:ext>
              </a:extLst>
            </p:cNvPr>
            <p:cNvPicPr>
              <a:picLocks noChangeAspect="1"/>
            </p:cNvPicPr>
            <p:nvPr/>
          </p:nvPicPr>
          <p:blipFill>
            <a:blip r:embed="rId6">
              <a:alphaModFix amt="15000"/>
            </a:blip>
            <a:stretch>
              <a:fillRect/>
            </a:stretch>
          </p:blipFill>
          <p:spPr>
            <a:xfrm>
              <a:off x="3681916" y="2246111"/>
              <a:ext cx="1856657" cy="1856657"/>
            </a:xfrm>
            <a:prstGeom prst="rect">
              <a:avLst/>
            </a:prstGeom>
          </p:spPr>
        </p:pic>
      </p:grpSp>
      <p:sp>
        <p:nvSpPr>
          <p:cNvPr id="13" name="TextBox 12">
            <a:extLst>
              <a:ext uri="{FF2B5EF4-FFF2-40B4-BE49-F238E27FC236}">
                <a16:creationId xmlns:a16="http://schemas.microsoft.com/office/drawing/2014/main" id="{28DC430F-BF7C-8F9C-329D-DFDF87C1D84D}"/>
              </a:ext>
            </a:extLst>
          </p:cNvPr>
          <p:cNvSpPr txBox="1"/>
          <p:nvPr/>
        </p:nvSpPr>
        <p:spPr>
          <a:xfrm>
            <a:off x="564070" y="6327648"/>
            <a:ext cx="71846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7"/>
              </a:rPr>
              <a:t>Deloitte</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13961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AEC7E-8D2B-A6EE-1E16-E94F18109291}"/>
              </a:ext>
            </a:extLst>
          </p:cNvPr>
          <p:cNvSpPr>
            <a:spLocks noGrp="1"/>
          </p:cNvSpPr>
          <p:nvPr>
            <p:ph type="title"/>
          </p:nvPr>
        </p:nvSpPr>
        <p:spPr>
          <a:xfrm>
            <a:off x="7344651" y="576800"/>
            <a:ext cx="4313722" cy="505281"/>
          </a:xfrm>
        </p:spPr>
        <p:txBody>
          <a:bodyPr/>
          <a:lstStyle/>
          <a:p>
            <a:r>
              <a:rPr lang="en-US"/>
              <a:t>Retain</a:t>
            </a:r>
          </a:p>
        </p:txBody>
      </p:sp>
      <p:sp>
        <p:nvSpPr>
          <p:cNvPr id="2" name="TextBox 1">
            <a:extLst>
              <a:ext uri="{FF2B5EF4-FFF2-40B4-BE49-F238E27FC236}">
                <a16:creationId xmlns:a16="http://schemas.microsoft.com/office/drawing/2014/main" id="{DFD233A9-9B58-A43E-01AF-05A0E7DE1F88}"/>
              </a:ext>
            </a:extLst>
          </p:cNvPr>
          <p:cNvSpPr txBox="1"/>
          <p:nvPr/>
        </p:nvSpPr>
        <p:spPr>
          <a:xfrm>
            <a:off x="7296523" y="1426096"/>
            <a:ext cx="4638802" cy="221599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Poppins"/>
                <a:ea typeface="+mn-ea"/>
                <a:cs typeface="+mn-cs"/>
              </a:rPr>
              <a:t>Keep the workers you already have by</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Addressing burnout</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Boosting engagement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Strategic compensation</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Re-recruit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TextBox 2">
            <a:hlinkClick r:id="rId3"/>
            <a:extLst>
              <a:ext uri="{FF2B5EF4-FFF2-40B4-BE49-F238E27FC236}">
                <a16:creationId xmlns:a16="http://schemas.microsoft.com/office/drawing/2014/main" id="{A54609D1-2C9F-E7A5-D149-2C8117FC4DA4}"/>
              </a:ext>
            </a:extLst>
          </p:cNvPr>
          <p:cNvSpPr txBox="1"/>
          <p:nvPr/>
        </p:nvSpPr>
        <p:spPr>
          <a:xfrm>
            <a:off x="700407" y="6286119"/>
            <a:ext cx="64953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3"/>
              </a:rPr>
              <a:t>Statista</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pic>
        <p:nvPicPr>
          <p:cNvPr id="5" name="Picture 5" descr="Icon&#10;&#10;Description automatically generated">
            <a:extLst>
              <a:ext uri="{FF2B5EF4-FFF2-40B4-BE49-F238E27FC236}">
                <a16:creationId xmlns:a16="http://schemas.microsoft.com/office/drawing/2014/main" id="{9DADAEBD-4014-004E-DD2F-0A6969FE3BF4}"/>
              </a:ext>
            </a:extLst>
          </p:cNvPr>
          <p:cNvPicPr>
            <a:picLocks noChangeAspect="1"/>
          </p:cNvPicPr>
          <p:nvPr/>
        </p:nvPicPr>
        <p:blipFill>
          <a:blip r:embed="rId4"/>
          <a:stretch>
            <a:fillRect/>
          </a:stretch>
        </p:blipFill>
        <p:spPr>
          <a:xfrm>
            <a:off x="1304693" y="831567"/>
            <a:ext cx="4034882" cy="3791671"/>
          </a:xfrm>
          <a:prstGeom prst="rect">
            <a:avLst/>
          </a:prstGeom>
        </p:spPr>
      </p:pic>
    </p:spTree>
    <p:extLst>
      <p:ext uri="{BB962C8B-B14F-4D97-AF65-F5344CB8AC3E}">
        <p14:creationId xmlns:p14="http://schemas.microsoft.com/office/powerpoint/2010/main" val="35433376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2ABE-73B3-4D76-A938-4D431AFFDFE3}"/>
              </a:ext>
            </a:extLst>
          </p:cNvPr>
          <p:cNvSpPr>
            <a:spLocks noGrp="1"/>
          </p:cNvSpPr>
          <p:nvPr>
            <p:ph type="title"/>
          </p:nvPr>
        </p:nvSpPr>
        <p:spPr>
          <a:xfrm>
            <a:off x="600714" y="625108"/>
            <a:ext cx="10881814" cy="595405"/>
          </a:xfrm>
          <a:prstGeom prst="rect">
            <a:avLst/>
          </a:prstGeom>
        </p:spPr>
        <p:txBody>
          <a:bodyPr/>
          <a:lstStyle/>
          <a:p>
            <a:pPr algn="ctr"/>
            <a:r>
              <a:rPr lang="en-US" b="0"/>
              <a:t>Why Employees </a:t>
            </a:r>
            <a:r>
              <a:rPr lang="en-US"/>
              <a:t>Leave</a:t>
            </a:r>
          </a:p>
        </p:txBody>
      </p:sp>
      <p:sp>
        <p:nvSpPr>
          <p:cNvPr id="31" name="TextBox 30">
            <a:extLst>
              <a:ext uri="{FF2B5EF4-FFF2-40B4-BE49-F238E27FC236}">
                <a16:creationId xmlns:a16="http://schemas.microsoft.com/office/drawing/2014/main" id="{4E36BC07-471D-451E-ABDB-2E68C93397CB}"/>
              </a:ext>
            </a:extLst>
          </p:cNvPr>
          <p:cNvSpPr txBox="1"/>
          <p:nvPr/>
        </p:nvSpPr>
        <p:spPr>
          <a:xfrm>
            <a:off x="204439" y="6326449"/>
            <a:ext cx="1996284"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McLean &amp; Company</a:t>
            </a:r>
            <a:endParaRPr kumimoji="0" lang="en-US" sz="105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graphicFrame>
        <p:nvGraphicFramePr>
          <p:cNvPr id="15" name="Table 14">
            <a:extLst>
              <a:ext uri="{FF2B5EF4-FFF2-40B4-BE49-F238E27FC236}">
                <a16:creationId xmlns:a16="http://schemas.microsoft.com/office/drawing/2014/main" id="{06D37DEA-617F-4442-9408-89E6240AB219}"/>
              </a:ext>
            </a:extLst>
          </p:cNvPr>
          <p:cNvGraphicFramePr>
            <a:graphicFrameLocks noGrp="1"/>
          </p:cNvGraphicFramePr>
          <p:nvPr/>
        </p:nvGraphicFramePr>
        <p:xfrm>
          <a:off x="1667501" y="1599754"/>
          <a:ext cx="8748241" cy="2773680"/>
        </p:xfrm>
        <a:graphic>
          <a:graphicData uri="http://schemas.openxmlformats.org/drawingml/2006/table">
            <a:tbl>
              <a:tblPr>
                <a:tableStyleId>{125E5076-3810-47DD-B79F-674D7AD40C01}</a:tableStyleId>
              </a:tblPr>
              <a:tblGrid>
                <a:gridCol w="7134734">
                  <a:extLst>
                    <a:ext uri="{9D8B030D-6E8A-4147-A177-3AD203B41FA5}">
                      <a16:colId xmlns:a16="http://schemas.microsoft.com/office/drawing/2014/main" val="20000"/>
                    </a:ext>
                  </a:extLst>
                </a:gridCol>
                <a:gridCol w="1613507">
                  <a:extLst>
                    <a:ext uri="{9D8B030D-6E8A-4147-A177-3AD203B41FA5}">
                      <a16:colId xmlns:a16="http://schemas.microsoft.com/office/drawing/2014/main" val="20001"/>
                    </a:ext>
                  </a:extLst>
                </a:gridCol>
              </a:tblGrid>
              <a:tr h="380101">
                <a:tc>
                  <a:txBody>
                    <a:bodyPr/>
                    <a:lstStyle/>
                    <a:p>
                      <a:pPr algn="ctr" fontAlgn="b"/>
                      <a:r>
                        <a:rPr lang="en-US" sz="1400" b="1" u="none" strike="noStrike">
                          <a:solidFill>
                            <a:schemeClr val="bg1"/>
                          </a:solidFill>
                          <a:effectLst/>
                        </a:rPr>
                        <a:t>Turnover factors</a:t>
                      </a:r>
                      <a:endParaRPr lang="en-CA" sz="1400" b="1" i="0" u="none" strike="noStrike">
                        <a:solidFill>
                          <a:schemeClr val="bg1"/>
                        </a:solidFill>
                        <a:effectLst/>
                        <a:latin typeface="Century Gothic" panose="020B0502020202020204" pitchFamily="34" charset="0"/>
                      </a:endParaRPr>
                    </a:p>
                  </a:txBody>
                  <a:tcPr marL="137160" marR="137160" marT="137160" marB="137160" anchor="ctr"/>
                </a:tc>
                <a:tc>
                  <a:txBody>
                    <a:bodyPr/>
                    <a:lstStyle/>
                    <a:p>
                      <a:pPr algn="ctr" fontAlgn="b"/>
                      <a:r>
                        <a:rPr lang="en-US" sz="1400" b="1" u="none" strike="noStrike">
                          <a:solidFill>
                            <a:schemeClr val="bg1"/>
                          </a:solidFill>
                          <a:effectLst/>
                        </a:rPr>
                        <a:t>Rank</a:t>
                      </a:r>
                      <a:endParaRPr lang="en-CA" sz="1400" b="1" i="0" u="none" strike="noStrike">
                        <a:solidFill>
                          <a:schemeClr val="bg1"/>
                        </a:solidFill>
                        <a:effectLst/>
                        <a:latin typeface="Century Gothic" panose="020B0502020202020204" pitchFamily="34" charset="0"/>
                      </a:endParaRPr>
                    </a:p>
                  </a:txBody>
                  <a:tcPr marL="137160" marR="137160" marT="137160" marB="137160" anchor="ctr"/>
                </a:tc>
                <a:extLst>
                  <a:ext uri="{0D108BD9-81ED-4DB2-BD59-A6C34878D82A}">
                    <a16:rowId xmlns:a16="http://schemas.microsoft.com/office/drawing/2014/main" val="10000"/>
                  </a:ext>
                </a:extLst>
              </a:tr>
              <a:tr h="368420">
                <a:tc>
                  <a:txBody>
                    <a:bodyPr/>
                    <a:lstStyle/>
                    <a:p>
                      <a:pPr algn="l" fontAlgn="b"/>
                      <a:r>
                        <a:rPr lang="en-CA" sz="1200" u="none" strike="noStrike">
                          <a:solidFill>
                            <a:schemeClr val="tx1"/>
                          </a:solidFill>
                          <a:effectLst/>
                        </a:rPr>
                        <a:t>Opportunities for career advancement</a:t>
                      </a:r>
                      <a:endParaRPr lang="en-CA" sz="1200" b="0"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tc>
                  <a:txBody>
                    <a:bodyPr/>
                    <a:lstStyle/>
                    <a:p>
                      <a:pPr algn="ctr" fontAlgn="b"/>
                      <a:r>
                        <a:rPr lang="en-CA" sz="1200" b="1" u="none" strike="noStrike">
                          <a:solidFill>
                            <a:schemeClr val="tx1"/>
                          </a:solidFill>
                          <a:effectLst/>
                        </a:rPr>
                        <a:t>1</a:t>
                      </a:r>
                      <a:endParaRPr lang="en-CA" sz="1200" b="1"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extLst>
                  <a:ext uri="{0D108BD9-81ED-4DB2-BD59-A6C34878D82A}">
                    <a16:rowId xmlns:a16="http://schemas.microsoft.com/office/drawing/2014/main" val="10001"/>
                  </a:ext>
                </a:extLst>
              </a:tr>
              <a:tr h="368420">
                <a:tc>
                  <a:txBody>
                    <a:bodyPr/>
                    <a:lstStyle/>
                    <a:p>
                      <a:pPr algn="l" fontAlgn="b"/>
                      <a:r>
                        <a:rPr lang="en-CA" sz="1200" u="none" strike="noStrike">
                          <a:solidFill>
                            <a:schemeClr val="tx1"/>
                          </a:solidFill>
                          <a:effectLst/>
                        </a:rPr>
                        <a:t>Satisfaction with my role and responsibilities</a:t>
                      </a:r>
                      <a:endParaRPr lang="en-CA" sz="1200" b="0"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tc>
                  <a:txBody>
                    <a:bodyPr/>
                    <a:lstStyle/>
                    <a:p>
                      <a:pPr algn="ctr" fontAlgn="b"/>
                      <a:r>
                        <a:rPr lang="en-CA" sz="1200" b="1" u="none" strike="noStrike">
                          <a:solidFill>
                            <a:schemeClr val="tx1"/>
                          </a:solidFill>
                          <a:effectLst/>
                        </a:rPr>
                        <a:t>2</a:t>
                      </a:r>
                      <a:endParaRPr lang="en-CA" sz="1200" b="1"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extLst>
                  <a:ext uri="{0D108BD9-81ED-4DB2-BD59-A6C34878D82A}">
                    <a16:rowId xmlns:a16="http://schemas.microsoft.com/office/drawing/2014/main" val="10002"/>
                  </a:ext>
                </a:extLst>
              </a:tr>
              <a:tr h="368420">
                <a:tc>
                  <a:txBody>
                    <a:bodyPr/>
                    <a:lstStyle/>
                    <a:p>
                      <a:pPr algn="l" fontAlgn="b"/>
                      <a:r>
                        <a:rPr lang="en-US" sz="1200" b="0" u="none" strike="noStrike">
                          <a:solidFill>
                            <a:schemeClr val="tx1"/>
                          </a:solidFill>
                          <a:effectLst/>
                        </a:rPr>
                        <a:t>Base pay</a:t>
                      </a:r>
                      <a:endParaRPr lang="en-US" sz="1200" b="0"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tc>
                  <a:txBody>
                    <a:bodyPr/>
                    <a:lstStyle/>
                    <a:p>
                      <a:pPr algn="ctr" fontAlgn="b"/>
                      <a:r>
                        <a:rPr lang="en-CA" sz="1200" b="1" u="none" strike="noStrike">
                          <a:solidFill>
                            <a:schemeClr val="tx1"/>
                          </a:solidFill>
                          <a:effectLst/>
                        </a:rPr>
                        <a:t>3</a:t>
                      </a:r>
                      <a:endParaRPr lang="en-CA" sz="1200" b="1"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extLst>
                  <a:ext uri="{0D108BD9-81ED-4DB2-BD59-A6C34878D82A}">
                    <a16:rowId xmlns:a16="http://schemas.microsoft.com/office/drawing/2014/main" val="10003"/>
                  </a:ext>
                </a:extLst>
              </a:tr>
              <a:tr h="368420">
                <a:tc>
                  <a:txBody>
                    <a:bodyPr/>
                    <a:lstStyle/>
                    <a:p>
                      <a:pPr algn="l" fontAlgn="b"/>
                      <a:r>
                        <a:rPr lang="en-US" sz="1200" u="none" strike="noStrike">
                          <a:solidFill>
                            <a:schemeClr val="tx1"/>
                          </a:solidFill>
                          <a:effectLst/>
                        </a:rPr>
                        <a:t>Opportunities for career-related skill development</a:t>
                      </a:r>
                      <a:endParaRPr lang="en-US" sz="1200" b="0"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tc>
                  <a:txBody>
                    <a:bodyPr/>
                    <a:lstStyle/>
                    <a:p>
                      <a:pPr algn="ctr" fontAlgn="b"/>
                      <a:r>
                        <a:rPr lang="en-CA" sz="1200" b="1" u="none" strike="noStrike">
                          <a:solidFill>
                            <a:schemeClr val="tx1"/>
                          </a:solidFill>
                          <a:effectLst/>
                        </a:rPr>
                        <a:t>4</a:t>
                      </a:r>
                      <a:endParaRPr lang="en-CA" sz="1200" b="1"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extLst>
                  <a:ext uri="{0D108BD9-81ED-4DB2-BD59-A6C34878D82A}">
                    <a16:rowId xmlns:a16="http://schemas.microsoft.com/office/drawing/2014/main" val="10004"/>
                  </a:ext>
                </a:extLst>
              </a:tr>
              <a:tr h="368420">
                <a:tc>
                  <a:txBody>
                    <a:bodyPr/>
                    <a:lstStyle/>
                    <a:p>
                      <a:pPr algn="l" fontAlgn="b"/>
                      <a:r>
                        <a:rPr lang="en-US" sz="1200" u="none" strike="noStrike">
                          <a:solidFill>
                            <a:schemeClr val="tx1"/>
                          </a:solidFill>
                          <a:effectLst/>
                        </a:rPr>
                        <a:t>The degree to which my skills were used in my job</a:t>
                      </a:r>
                      <a:endParaRPr lang="en-US" sz="1200" b="0"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tc>
                  <a:txBody>
                    <a:bodyPr/>
                    <a:lstStyle/>
                    <a:p>
                      <a:pPr algn="ctr" fontAlgn="b"/>
                      <a:r>
                        <a:rPr lang="en-CA" sz="1200" b="1" u="none" strike="noStrike">
                          <a:solidFill>
                            <a:schemeClr val="tx1"/>
                          </a:solidFill>
                          <a:effectLst/>
                        </a:rPr>
                        <a:t>5</a:t>
                      </a:r>
                      <a:endParaRPr lang="en-CA" sz="1200" b="1" i="0" u="none" strike="noStrike">
                        <a:solidFill>
                          <a:schemeClr val="tx1"/>
                        </a:solidFill>
                        <a:effectLst/>
                        <a:latin typeface="Century Gothic" panose="020B0502020202020204" pitchFamily="34" charset="0"/>
                      </a:endParaRPr>
                    </a:p>
                  </a:txBody>
                  <a:tcPr marL="137160" marR="137160" marT="137160" marB="137160" anchor="ctr">
                    <a:solidFill>
                      <a:schemeClr val="bg1"/>
                    </a:solidFill>
                  </a:tcPr>
                </a:tc>
                <a:extLst>
                  <a:ext uri="{0D108BD9-81ED-4DB2-BD59-A6C34878D82A}">
                    <a16:rowId xmlns:a16="http://schemas.microsoft.com/office/drawing/2014/main" val="10005"/>
                  </a:ext>
                </a:extLst>
              </a:tr>
            </a:tbl>
          </a:graphicData>
        </a:graphic>
      </p:graphicFrame>
      <p:sp>
        <p:nvSpPr>
          <p:cNvPr id="16" name="TextBox 15">
            <a:extLst>
              <a:ext uri="{FF2B5EF4-FFF2-40B4-BE49-F238E27FC236}">
                <a16:creationId xmlns:a16="http://schemas.microsoft.com/office/drawing/2014/main" id="{E832C1D4-E1D2-4C14-B309-83E21F97E1B4}"/>
              </a:ext>
            </a:extLst>
          </p:cNvPr>
          <p:cNvSpPr txBox="1"/>
          <p:nvPr/>
        </p:nvSpPr>
        <p:spPr>
          <a:xfrm>
            <a:off x="3626857" y="5494706"/>
            <a:ext cx="482953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Are directly dependent upon job descriptions</a:t>
            </a:r>
          </a:p>
        </p:txBody>
      </p:sp>
      <p:sp>
        <p:nvSpPr>
          <p:cNvPr id="17" name="TextBox 16">
            <a:extLst>
              <a:ext uri="{FF2B5EF4-FFF2-40B4-BE49-F238E27FC236}">
                <a16:creationId xmlns:a16="http://schemas.microsoft.com/office/drawing/2014/main" id="{925F7C6C-B684-48BE-BB5B-7D1AE3D7BCAB}"/>
              </a:ext>
            </a:extLst>
          </p:cNvPr>
          <p:cNvSpPr txBox="1"/>
          <p:nvPr/>
        </p:nvSpPr>
        <p:spPr>
          <a:xfrm>
            <a:off x="3971983" y="4694487"/>
            <a:ext cx="413927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38C0CC"/>
                </a:solidFill>
                <a:effectLst/>
                <a:uLnTx/>
                <a:uFillTx/>
                <a:latin typeface="Poppins"/>
                <a:ea typeface="+mn-ea"/>
                <a:cs typeface="+mn-cs"/>
              </a:rPr>
              <a:t>4 out of 5</a:t>
            </a:r>
          </a:p>
        </p:txBody>
      </p:sp>
    </p:spTree>
    <p:extLst>
      <p:ext uri="{BB962C8B-B14F-4D97-AF65-F5344CB8AC3E}">
        <p14:creationId xmlns:p14="http://schemas.microsoft.com/office/powerpoint/2010/main" val="330851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4DED1-02FC-4EFA-8764-18022052351D}"/>
              </a:ext>
            </a:extLst>
          </p:cNvPr>
          <p:cNvSpPr>
            <a:spLocks noGrp="1"/>
          </p:cNvSpPr>
          <p:nvPr>
            <p:ph type="title"/>
          </p:nvPr>
        </p:nvSpPr>
        <p:spPr>
          <a:xfrm>
            <a:off x="655093" y="690725"/>
            <a:ext cx="10881814" cy="595405"/>
          </a:xfrm>
        </p:spPr>
        <p:txBody>
          <a:bodyPr/>
          <a:lstStyle/>
          <a:p>
            <a:pPr algn="ctr"/>
            <a:r>
              <a:rPr lang="en-US" b="0"/>
              <a:t>Causes of </a:t>
            </a:r>
            <a:r>
              <a:rPr lang="en-US"/>
              <a:t>Burnout?</a:t>
            </a:r>
          </a:p>
        </p:txBody>
      </p:sp>
      <p:sp>
        <p:nvSpPr>
          <p:cNvPr id="6" name="TextBox 5">
            <a:extLst>
              <a:ext uri="{FF2B5EF4-FFF2-40B4-BE49-F238E27FC236}">
                <a16:creationId xmlns:a16="http://schemas.microsoft.com/office/drawing/2014/main" id="{52AD93D3-788D-449C-BED6-EAF9CF65EED9}"/>
              </a:ext>
            </a:extLst>
          </p:cNvPr>
          <p:cNvSpPr txBox="1"/>
          <p:nvPr/>
        </p:nvSpPr>
        <p:spPr>
          <a:xfrm>
            <a:off x="716296" y="6291050"/>
            <a:ext cx="5684504" cy="2616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3"/>
              </a:rPr>
              <a:t>Harvard Business Review</a:t>
            </a: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aphicFrame>
        <p:nvGraphicFramePr>
          <p:cNvPr id="4" name="Diagram 3">
            <a:extLst>
              <a:ext uri="{FF2B5EF4-FFF2-40B4-BE49-F238E27FC236}">
                <a16:creationId xmlns:a16="http://schemas.microsoft.com/office/drawing/2014/main" id="{FFF16887-1A82-68BB-C01C-621C52B9E58B}"/>
              </a:ext>
            </a:extLst>
          </p:cNvPr>
          <p:cNvGraphicFramePr/>
          <p:nvPr/>
        </p:nvGraphicFramePr>
        <p:xfrm>
          <a:off x="184912" y="915648"/>
          <a:ext cx="11438801" cy="53605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03639CA2-8477-EE30-353F-450E0FC2CCF8}"/>
              </a:ext>
            </a:extLst>
          </p:cNvPr>
          <p:cNvSpPr txBox="1"/>
          <p:nvPr/>
        </p:nvSpPr>
        <p:spPr>
          <a:xfrm>
            <a:off x="4061628" y="5097380"/>
            <a:ext cx="4068743"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38C0CC"/>
                </a:solidFill>
                <a:effectLst/>
                <a:uLnTx/>
                <a:uFillTx/>
                <a:latin typeface="Poppins"/>
                <a:ea typeface="+mn-ea"/>
                <a:cs typeface="+mn-cs"/>
              </a:rPr>
              <a:t>3 out of 6</a:t>
            </a:r>
            <a:endParaRPr kumimoji="0" lang="en-US" sz="11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14EEF90-8A6F-0E57-B46E-A8BCBF09D017}"/>
              </a:ext>
            </a:extLst>
          </p:cNvPr>
          <p:cNvSpPr txBox="1"/>
          <p:nvPr/>
        </p:nvSpPr>
        <p:spPr>
          <a:xfrm>
            <a:off x="3626855" y="5952197"/>
            <a:ext cx="482953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Causes of burnout are related to the job description</a:t>
            </a:r>
          </a:p>
        </p:txBody>
      </p:sp>
      <p:sp>
        <p:nvSpPr>
          <p:cNvPr id="12" name="Oval 11">
            <a:extLst>
              <a:ext uri="{FF2B5EF4-FFF2-40B4-BE49-F238E27FC236}">
                <a16:creationId xmlns:a16="http://schemas.microsoft.com/office/drawing/2014/main" id="{90B73C67-4847-252D-E520-77270E0B8C0E}"/>
              </a:ext>
            </a:extLst>
          </p:cNvPr>
          <p:cNvSpPr/>
          <p:nvPr/>
        </p:nvSpPr>
        <p:spPr>
          <a:xfrm>
            <a:off x="400329" y="2062976"/>
            <a:ext cx="6000471" cy="3211551"/>
          </a:xfrm>
          <a:prstGeom prst="ellipse">
            <a:avLst/>
          </a:prstGeom>
          <a:noFill/>
          <a:ln w="82550" cap="rnd">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197270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D0FC8-6BB1-4C85-A55B-4D60C46FE291}"/>
              </a:ext>
            </a:extLst>
          </p:cNvPr>
          <p:cNvSpPr>
            <a:spLocks noGrp="1"/>
          </p:cNvSpPr>
          <p:nvPr>
            <p:ph idx="1"/>
          </p:nvPr>
        </p:nvSpPr>
        <p:spPr>
          <a:xfrm>
            <a:off x="315646" y="2676813"/>
            <a:ext cx="5331173" cy="3726217"/>
          </a:xfrm>
        </p:spPr>
        <p:txBody>
          <a:bodyPr anchor="t">
            <a:normAutofit/>
          </a:bodyPr>
          <a:lstStyle/>
          <a:p>
            <a:pPr marL="0" indent="0">
              <a:lnSpc>
                <a:spcPct val="150000"/>
              </a:lnSpc>
              <a:spcBef>
                <a:spcPts val="0"/>
              </a:spcBef>
              <a:buNone/>
            </a:pPr>
            <a:r>
              <a:rPr lang="en-US" sz="1800" b="1">
                <a:latin typeface="+mj-lt"/>
              </a:rPr>
              <a:t>Employees are engaged when they are successful</a:t>
            </a:r>
          </a:p>
          <a:p>
            <a:pPr marL="0" indent="0">
              <a:lnSpc>
                <a:spcPct val="150000"/>
              </a:lnSpc>
              <a:spcBef>
                <a:spcPts val="0"/>
              </a:spcBef>
              <a:buNone/>
            </a:pPr>
            <a:endParaRPr lang="en-US" sz="1800" b="1">
              <a:latin typeface="+mj-lt"/>
            </a:endParaRPr>
          </a:p>
          <a:p>
            <a:pPr marL="0" indent="0">
              <a:lnSpc>
                <a:spcPct val="150000"/>
              </a:lnSpc>
              <a:spcBef>
                <a:spcPts val="0"/>
              </a:spcBef>
              <a:buNone/>
            </a:pPr>
            <a:r>
              <a:rPr lang="en-US" sz="1800" b="1">
                <a:latin typeface="+mj-lt"/>
              </a:rPr>
              <a:t>Job Descriptions</a:t>
            </a:r>
          </a:p>
          <a:p>
            <a:pPr lvl="1">
              <a:lnSpc>
                <a:spcPct val="150000"/>
              </a:lnSpc>
              <a:spcBef>
                <a:spcPts val="0"/>
              </a:spcBef>
            </a:pPr>
            <a:r>
              <a:rPr lang="en-US" sz="1600">
                <a:latin typeface="+mn-lt"/>
              </a:rPr>
              <a:t>Describe success</a:t>
            </a:r>
          </a:p>
          <a:p>
            <a:pPr lvl="1">
              <a:lnSpc>
                <a:spcPct val="150000"/>
              </a:lnSpc>
              <a:spcBef>
                <a:spcPts val="0"/>
              </a:spcBef>
            </a:pPr>
            <a:r>
              <a:rPr lang="en-US" sz="1600">
                <a:latin typeface="+mn-lt"/>
              </a:rPr>
              <a:t>Amplify impact of regular check-ins</a:t>
            </a:r>
          </a:p>
          <a:p>
            <a:pPr lvl="1">
              <a:lnSpc>
                <a:spcPct val="150000"/>
              </a:lnSpc>
              <a:spcBef>
                <a:spcPts val="0"/>
              </a:spcBef>
            </a:pPr>
            <a:r>
              <a:rPr lang="en-US" sz="1600">
                <a:latin typeface="+mn-lt"/>
              </a:rPr>
              <a:t>Impact training, succession, knowledge of responsibilities</a:t>
            </a:r>
          </a:p>
        </p:txBody>
      </p:sp>
      <p:sp>
        <p:nvSpPr>
          <p:cNvPr id="2" name="Title 1">
            <a:extLst>
              <a:ext uri="{FF2B5EF4-FFF2-40B4-BE49-F238E27FC236}">
                <a16:creationId xmlns:a16="http://schemas.microsoft.com/office/drawing/2014/main" id="{A829F212-506C-4F19-946D-D947CEB1BE17}"/>
              </a:ext>
            </a:extLst>
          </p:cNvPr>
          <p:cNvSpPr>
            <a:spLocks noGrp="1"/>
          </p:cNvSpPr>
          <p:nvPr>
            <p:ph type="title"/>
          </p:nvPr>
        </p:nvSpPr>
        <p:spPr>
          <a:xfrm>
            <a:off x="401502" y="761567"/>
            <a:ext cx="5159462" cy="1915246"/>
          </a:xfrm>
        </p:spPr>
        <p:txBody>
          <a:bodyPr/>
          <a:lstStyle/>
          <a:p>
            <a:r>
              <a:rPr lang="en-US" sz="4200">
                <a:latin typeface="+mj-lt"/>
              </a:rPr>
              <a:t>Engagement: </a:t>
            </a:r>
            <a:r>
              <a:rPr lang="en-US" sz="4200" b="0">
                <a:latin typeface="+mj-lt"/>
              </a:rPr>
              <a:t>Why </a:t>
            </a:r>
            <a:r>
              <a:rPr lang="en-US" sz="4200">
                <a:latin typeface="+mj-lt"/>
              </a:rPr>
              <a:t>Job Descriptions </a:t>
            </a:r>
            <a:r>
              <a:rPr lang="en-US" sz="4200" b="0">
                <a:latin typeface="+mj-lt"/>
              </a:rPr>
              <a:t>Are Important</a:t>
            </a:r>
          </a:p>
        </p:txBody>
      </p:sp>
      <p:pic>
        <p:nvPicPr>
          <p:cNvPr id="4" name="Picture 3">
            <a:extLst>
              <a:ext uri="{FF2B5EF4-FFF2-40B4-BE49-F238E27FC236}">
                <a16:creationId xmlns:a16="http://schemas.microsoft.com/office/drawing/2014/main" id="{A5334C65-CC9F-69B4-91D7-B39B617E03EA}"/>
              </a:ext>
            </a:extLst>
          </p:cNvPr>
          <p:cNvPicPr>
            <a:picLocks noChangeAspect="1"/>
          </p:cNvPicPr>
          <p:nvPr/>
        </p:nvPicPr>
        <p:blipFill>
          <a:blip r:embed="rId3"/>
          <a:stretch>
            <a:fillRect/>
          </a:stretch>
        </p:blipFill>
        <p:spPr>
          <a:xfrm>
            <a:off x="6726211" y="504811"/>
            <a:ext cx="4419092" cy="3419559"/>
          </a:xfrm>
          <a:prstGeom prst="rect">
            <a:avLst/>
          </a:prstGeom>
        </p:spPr>
      </p:pic>
    </p:spTree>
    <p:extLst>
      <p:ext uri="{BB962C8B-B14F-4D97-AF65-F5344CB8AC3E}">
        <p14:creationId xmlns:p14="http://schemas.microsoft.com/office/powerpoint/2010/main" val="710193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F212-506C-4F19-946D-D947CEB1BE17}"/>
              </a:ext>
            </a:extLst>
          </p:cNvPr>
          <p:cNvSpPr>
            <a:spLocks noGrp="1"/>
          </p:cNvSpPr>
          <p:nvPr>
            <p:ph type="title"/>
          </p:nvPr>
        </p:nvSpPr>
        <p:spPr>
          <a:xfrm>
            <a:off x="655093" y="527797"/>
            <a:ext cx="10881814" cy="595405"/>
          </a:xfrm>
        </p:spPr>
        <p:txBody>
          <a:bodyPr/>
          <a:lstStyle/>
          <a:p>
            <a:pPr algn="ctr"/>
            <a:r>
              <a:rPr lang="en-US"/>
              <a:t>Burnout</a:t>
            </a:r>
            <a:r>
              <a:rPr lang="en-US" b="0"/>
              <a:t> &amp; </a:t>
            </a:r>
            <a:r>
              <a:rPr lang="en-US"/>
              <a:t>Engagement: </a:t>
            </a:r>
            <a:r>
              <a:rPr lang="en-US" b="0"/>
              <a:t>What To </a:t>
            </a:r>
            <a:r>
              <a:rPr lang="en-US"/>
              <a:t>Do</a:t>
            </a:r>
          </a:p>
        </p:txBody>
      </p:sp>
      <p:sp>
        <p:nvSpPr>
          <p:cNvPr id="6" name="Freeform: Shape 5">
            <a:extLst>
              <a:ext uri="{FF2B5EF4-FFF2-40B4-BE49-F238E27FC236}">
                <a16:creationId xmlns:a16="http://schemas.microsoft.com/office/drawing/2014/main" id="{A20C3841-F1EC-3B37-F587-6FDA6A7EA901}"/>
              </a:ext>
            </a:extLst>
          </p:cNvPr>
          <p:cNvSpPr/>
          <p:nvPr/>
        </p:nvSpPr>
        <p:spPr>
          <a:xfrm rot="21025403">
            <a:off x="2702859" y="1650769"/>
            <a:ext cx="5335894" cy="4497068"/>
          </a:xfrm>
          <a:custGeom>
            <a:avLst/>
            <a:gdLst>
              <a:gd name="connsiteX0" fmla="*/ 602316 w 4014872"/>
              <a:gd name="connsiteY0" fmla="*/ 47617 h 4211780"/>
              <a:gd name="connsiteX1" fmla="*/ 1656565 w 4014872"/>
              <a:gd name="connsiteY1" fmla="*/ 47617 h 4211780"/>
              <a:gd name="connsiteX2" fmla="*/ 2355812 w 4014872"/>
              <a:gd name="connsiteY2" fmla="*/ 542469 h 4211780"/>
              <a:gd name="connsiteX3" fmla="*/ 2732330 w 4014872"/>
              <a:gd name="connsiteY3" fmla="*/ 1187928 h 4211780"/>
              <a:gd name="connsiteX4" fmla="*/ 3679003 w 4014872"/>
              <a:gd name="connsiteY4" fmla="*/ 1241716 h 4211780"/>
              <a:gd name="connsiteX5" fmla="*/ 3990975 w 4014872"/>
              <a:gd name="connsiteY5" fmla="*/ 520954 h 4211780"/>
              <a:gd name="connsiteX6" fmla="*/ 3119605 w 4014872"/>
              <a:gd name="connsiteY6" fmla="*/ 219740 h 4211780"/>
              <a:gd name="connsiteX7" fmla="*/ 2388085 w 4014872"/>
              <a:gd name="connsiteY7" fmla="*/ 1467627 h 4211780"/>
              <a:gd name="connsiteX8" fmla="*/ 2011568 w 4014872"/>
              <a:gd name="connsiteY8" fmla="*/ 2457330 h 4211780"/>
              <a:gd name="connsiteX9" fmla="*/ 914288 w 4014872"/>
              <a:gd name="connsiteY9" fmla="*/ 3049001 h 4211780"/>
              <a:gd name="connsiteX10" fmla="*/ 10645 w 4014872"/>
              <a:gd name="connsiteY10" fmla="*/ 2973697 h 4211780"/>
              <a:gd name="connsiteX11" fmla="*/ 516255 w 4014872"/>
              <a:gd name="connsiteY11" fmla="*/ 2231420 h 4211780"/>
              <a:gd name="connsiteX12" fmla="*/ 1925506 w 4014872"/>
              <a:gd name="connsiteY12" fmla="*/ 2586422 h 4211780"/>
              <a:gd name="connsiteX13" fmla="*/ 2689299 w 4014872"/>
              <a:gd name="connsiteY13" fmla="*/ 3974159 h 4211780"/>
              <a:gd name="connsiteX14" fmla="*/ 2925968 w 4014872"/>
              <a:gd name="connsiteY14" fmla="*/ 4200069 h 4211780"/>
              <a:gd name="connsiteX0" fmla="*/ 602316 w 4014872"/>
              <a:gd name="connsiteY0" fmla="*/ 43104 h 4207267"/>
              <a:gd name="connsiteX1" fmla="*/ 1656565 w 4014872"/>
              <a:gd name="connsiteY1" fmla="*/ 43104 h 4207267"/>
              <a:gd name="connsiteX2" fmla="*/ 2323539 w 4014872"/>
              <a:gd name="connsiteY2" fmla="*/ 473410 h 4207267"/>
              <a:gd name="connsiteX3" fmla="*/ 2732330 w 4014872"/>
              <a:gd name="connsiteY3" fmla="*/ 1183415 h 4207267"/>
              <a:gd name="connsiteX4" fmla="*/ 3679003 w 4014872"/>
              <a:gd name="connsiteY4" fmla="*/ 1237203 h 4207267"/>
              <a:gd name="connsiteX5" fmla="*/ 3990975 w 4014872"/>
              <a:gd name="connsiteY5" fmla="*/ 516441 h 4207267"/>
              <a:gd name="connsiteX6" fmla="*/ 3119605 w 4014872"/>
              <a:gd name="connsiteY6" fmla="*/ 215227 h 4207267"/>
              <a:gd name="connsiteX7" fmla="*/ 2388085 w 4014872"/>
              <a:gd name="connsiteY7" fmla="*/ 1463114 h 4207267"/>
              <a:gd name="connsiteX8" fmla="*/ 2011568 w 4014872"/>
              <a:gd name="connsiteY8" fmla="*/ 2452817 h 4207267"/>
              <a:gd name="connsiteX9" fmla="*/ 914288 w 4014872"/>
              <a:gd name="connsiteY9" fmla="*/ 3044488 h 4207267"/>
              <a:gd name="connsiteX10" fmla="*/ 10645 w 4014872"/>
              <a:gd name="connsiteY10" fmla="*/ 2969184 h 4207267"/>
              <a:gd name="connsiteX11" fmla="*/ 516255 w 4014872"/>
              <a:gd name="connsiteY11" fmla="*/ 2226907 h 4207267"/>
              <a:gd name="connsiteX12" fmla="*/ 1925506 w 4014872"/>
              <a:gd name="connsiteY12" fmla="*/ 2581909 h 4207267"/>
              <a:gd name="connsiteX13" fmla="*/ 2689299 w 4014872"/>
              <a:gd name="connsiteY13" fmla="*/ 3969646 h 4207267"/>
              <a:gd name="connsiteX14" fmla="*/ 2925968 w 4014872"/>
              <a:gd name="connsiteY14" fmla="*/ 4195556 h 4207267"/>
              <a:gd name="connsiteX0" fmla="*/ 602316 w 4014872"/>
              <a:gd name="connsiteY0" fmla="*/ 57144 h 4221307"/>
              <a:gd name="connsiteX1" fmla="*/ 1624292 w 4014872"/>
              <a:gd name="connsiteY1" fmla="*/ 35629 h 4221307"/>
              <a:gd name="connsiteX2" fmla="*/ 2323539 w 4014872"/>
              <a:gd name="connsiteY2" fmla="*/ 487450 h 4221307"/>
              <a:gd name="connsiteX3" fmla="*/ 2732330 w 4014872"/>
              <a:gd name="connsiteY3" fmla="*/ 1197455 h 4221307"/>
              <a:gd name="connsiteX4" fmla="*/ 3679003 w 4014872"/>
              <a:gd name="connsiteY4" fmla="*/ 1251243 h 4221307"/>
              <a:gd name="connsiteX5" fmla="*/ 3990975 w 4014872"/>
              <a:gd name="connsiteY5" fmla="*/ 530481 h 4221307"/>
              <a:gd name="connsiteX6" fmla="*/ 3119605 w 4014872"/>
              <a:gd name="connsiteY6" fmla="*/ 229267 h 4221307"/>
              <a:gd name="connsiteX7" fmla="*/ 2388085 w 4014872"/>
              <a:gd name="connsiteY7" fmla="*/ 1477154 h 4221307"/>
              <a:gd name="connsiteX8" fmla="*/ 2011568 w 4014872"/>
              <a:gd name="connsiteY8" fmla="*/ 2466857 h 4221307"/>
              <a:gd name="connsiteX9" fmla="*/ 914288 w 4014872"/>
              <a:gd name="connsiteY9" fmla="*/ 3058528 h 4221307"/>
              <a:gd name="connsiteX10" fmla="*/ 10645 w 4014872"/>
              <a:gd name="connsiteY10" fmla="*/ 2983224 h 4221307"/>
              <a:gd name="connsiteX11" fmla="*/ 516255 w 4014872"/>
              <a:gd name="connsiteY11" fmla="*/ 2240947 h 4221307"/>
              <a:gd name="connsiteX12" fmla="*/ 1925506 w 4014872"/>
              <a:gd name="connsiteY12" fmla="*/ 2595949 h 4221307"/>
              <a:gd name="connsiteX13" fmla="*/ 2689299 w 4014872"/>
              <a:gd name="connsiteY13" fmla="*/ 3983686 h 4221307"/>
              <a:gd name="connsiteX14" fmla="*/ 2925968 w 4014872"/>
              <a:gd name="connsiteY14" fmla="*/ 4209596 h 4221307"/>
              <a:gd name="connsiteX0" fmla="*/ 613670 w 4026226"/>
              <a:gd name="connsiteY0" fmla="*/ 57144 h 4221307"/>
              <a:gd name="connsiteX1" fmla="*/ 1635646 w 4026226"/>
              <a:gd name="connsiteY1" fmla="*/ 35629 h 4221307"/>
              <a:gd name="connsiteX2" fmla="*/ 2334893 w 4026226"/>
              <a:gd name="connsiteY2" fmla="*/ 487450 h 4221307"/>
              <a:gd name="connsiteX3" fmla="*/ 2743684 w 4026226"/>
              <a:gd name="connsiteY3" fmla="*/ 1197455 h 4221307"/>
              <a:gd name="connsiteX4" fmla="*/ 3690357 w 4026226"/>
              <a:gd name="connsiteY4" fmla="*/ 1251243 h 4221307"/>
              <a:gd name="connsiteX5" fmla="*/ 4002329 w 4026226"/>
              <a:gd name="connsiteY5" fmla="*/ 530481 h 4221307"/>
              <a:gd name="connsiteX6" fmla="*/ 3130959 w 4026226"/>
              <a:gd name="connsiteY6" fmla="*/ 229267 h 4221307"/>
              <a:gd name="connsiteX7" fmla="*/ 2399439 w 4026226"/>
              <a:gd name="connsiteY7" fmla="*/ 1477154 h 4221307"/>
              <a:gd name="connsiteX8" fmla="*/ 2022922 w 4026226"/>
              <a:gd name="connsiteY8" fmla="*/ 2466857 h 4221307"/>
              <a:gd name="connsiteX9" fmla="*/ 925642 w 4026226"/>
              <a:gd name="connsiteY9" fmla="*/ 3058528 h 4221307"/>
              <a:gd name="connsiteX10" fmla="*/ 21999 w 4026226"/>
              <a:gd name="connsiteY10" fmla="*/ 2983224 h 4221307"/>
              <a:gd name="connsiteX11" fmla="*/ 420033 w 4026226"/>
              <a:gd name="connsiteY11" fmla="*/ 2197917 h 4221307"/>
              <a:gd name="connsiteX12" fmla="*/ 1936860 w 4026226"/>
              <a:gd name="connsiteY12" fmla="*/ 2595949 h 4221307"/>
              <a:gd name="connsiteX13" fmla="*/ 2700653 w 4026226"/>
              <a:gd name="connsiteY13" fmla="*/ 3983686 h 4221307"/>
              <a:gd name="connsiteX14" fmla="*/ 2937322 w 4026226"/>
              <a:gd name="connsiteY14" fmla="*/ 4209596 h 4221307"/>
              <a:gd name="connsiteX0" fmla="*/ 535421 w 3947977"/>
              <a:gd name="connsiteY0" fmla="*/ 57144 h 4221307"/>
              <a:gd name="connsiteX1" fmla="*/ 1557397 w 3947977"/>
              <a:gd name="connsiteY1" fmla="*/ 35629 h 4221307"/>
              <a:gd name="connsiteX2" fmla="*/ 2256644 w 3947977"/>
              <a:gd name="connsiteY2" fmla="*/ 487450 h 4221307"/>
              <a:gd name="connsiteX3" fmla="*/ 2665435 w 3947977"/>
              <a:gd name="connsiteY3" fmla="*/ 1197455 h 4221307"/>
              <a:gd name="connsiteX4" fmla="*/ 3612108 w 3947977"/>
              <a:gd name="connsiteY4" fmla="*/ 1251243 h 4221307"/>
              <a:gd name="connsiteX5" fmla="*/ 3924080 w 3947977"/>
              <a:gd name="connsiteY5" fmla="*/ 530481 h 4221307"/>
              <a:gd name="connsiteX6" fmla="*/ 3052710 w 3947977"/>
              <a:gd name="connsiteY6" fmla="*/ 229267 h 4221307"/>
              <a:gd name="connsiteX7" fmla="*/ 2321190 w 3947977"/>
              <a:gd name="connsiteY7" fmla="*/ 1477154 h 4221307"/>
              <a:gd name="connsiteX8" fmla="*/ 1944673 w 3947977"/>
              <a:gd name="connsiteY8" fmla="*/ 2466857 h 4221307"/>
              <a:gd name="connsiteX9" fmla="*/ 847393 w 3947977"/>
              <a:gd name="connsiteY9" fmla="*/ 3058528 h 4221307"/>
              <a:gd name="connsiteX10" fmla="*/ 29811 w 3947977"/>
              <a:gd name="connsiteY10" fmla="*/ 3015497 h 4221307"/>
              <a:gd name="connsiteX11" fmla="*/ 341784 w 3947977"/>
              <a:gd name="connsiteY11" fmla="*/ 2197917 h 4221307"/>
              <a:gd name="connsiteX12" fmla="*/ 1858611 w 3947977"/>
              <a:gd name="connsiteY12" fmla="*/ 2595949 h 4221307"/>
              <a:gd name="connsiteX13" fmla="*/ 2622404 w 3947977"/>
              <a:gd name="connsiteY13" fmla="*/ 3983686 h 4221307"/>
              <a:gd name="connsiteX14" fmla="*/ 2859073 w 3947977"/>
              <a:gd name="connsiteY14" fmla="*/ 4209596 h 4221307"/>
              <a:gd name="connsiteX0" fmla="*/ 542865 w 3955421"/>
              <a:gd name="connsiteY0" fmla="*/ 57144 h 4221307"/>
              <a:gd name="connsiteX1" fmla="*/ 1564841 w 3955421"/>
              <a:gd name="connsiteY1" fmla="*/ 35629 h 4221307"/>
              <a:gd name="connsiteX2" fmla="*/ 2264088 w 3955421"/>
              <a:gd name="connsiteY2" fmla="*/ 487450 h 4221307"/>
              <a:gd name="connsiteX3" fmla="*/ 2672879 w 3955421"/>
              <a:gd name="connsiteY3" fmla="*/ 1197455 h 4221307"/>
              <a:gd name="connsiteX4" fmla="*/ 3619552 w 3955421"/>
              <a:gd name="connsiteY4" fmla="*/ 1251243 h 4221307"/>
              <a:gd name="connsiteX5" fmla="*/ 3931524 w 3955421"/>
              <a:gd name="connsiteY5" fmla="*/ 530481 h 4221307"/>
              <a:gd name="connsiteX6" fmla="*/ 3060154 w 3955421"/>
              <a:gd name="connsiteY6" fmla="*/ 229267 h 4221307"/>
              <a:gd name="connsiteX7" fmla="*/ 2328634 w 3955421"/>
              <a:gd name="connsiteY7" fmla="*/ 1477154 h 4221307"/>
              <a:gd name="connsiteX8" fmla="*/ 1952117 w 3955421"/>
              <a:gd name="connsiteY8" fmla="*/ 2466857 h 4221307"/>
              <a:gd name="connsiteX9" fmla="*/ 962413 w 3955421"/>
              <a:gd name="connsiteY9" fmla="*/ 3112316 h 4221307"/>
              <a:gd name="connsiteX10" fmla="*/ 37255 w 3955421"/>
              <a:gd name="connsiteY10" fmla="*/ 3015497 h 4221307"/>
              <a:gd name="connsiteX11" fmla="*/ 349228 w 3955421"/>
              <a:gd name="connsiteY11" fmla="*/ 2197917 h 4221307"/>
              <a:gd name="connsiteX12" fmla="*/ 1866055 w 3955421"/>
              <a:gd name="connsiteY12" fmla="*/ 2595949 h 4221307"/>
              <a:gd name="connsiteX13" fmla="*/ 2629848 w 3955421"/>
              <a:gd name="connsiteY13" fmla="*/ 3983686 h 4221307"/>
              <a:gd name="connsiteX14" fmla="*/ 2866517 w 3955421"/>
              <a:gd name="connsiteY14" fmla="*/ 4209596 h 4221307"/>
              <a:gd name="connsiteX0" fmla="*/ 471001 w 3883557"/>
              <a:gd name="connsiteY0" fmla="*/ 57144 h 4221307"/>
              <a:gd name="connsiteX1" fmla="*/ 1492977 w 3883557"/>
              <a:gd name="connsiteY1" fmla="*/ 35629 h 4221307"/>
              <a:gd name="connsiteX2" fmla="*/ 2192224 w 3883557"/>
              <a:gd name="connsiteY2" fmla="*/ 487450 h 4221307"/>
              <a:gd name="connsiteX3" fmla="*/ 2601015 w 3883557"/>
              <a:gd name="connsiteY3" fmla="*/ 1197455 h 4221307"/>
              <a:gd name="connsiteX4" fmla="*/ 3547688 w 3883557"/>
              <a:gd name="connsiteY4" fmla="*/ 1251243 h 4221307"/>
              <a:gd name="connsiteX5" fmla="*/ 3859660 w 3883557"/>
              <a:gd name="connsiteY5" fmla="*/ 530481 h 4221307"/>
              <a:gd name="connsiteX6" fmla="*/ 2988290 w 3883557"/>
              <a:gd name="connsiteY6" fmla="*/ 229267 h 4221307"/>
              <a:gd name="connsiteX7" fmla="*/ 2256770 w 3883557"/>
              <a:gd name="connsiteY7" fmla="*/ 1477154 h 4221307"/>
              <a:gd name="connsiteX8" fmla="*/ 1880253 w 3883557"/>
              <a:gd name="connsiteY8" fmla="*/ 2466857 h 4221307"/>
              <a:gd name="connsiteX9" fmla="*/ 890549 w 3883557"/>
              <a:gd name="connsiteY9" fmla="*/ 3112316 h 4221307"/>
              <a:gd name="connsiteX10" fmla="*/ 51452 w 3883557"/>
              <a:gd name="connsiteY10" fmla="*/ 2961709 h 4221307"/>
              <a:gd name="connsiteX11" fmla="*/ 277364 w 3883557"/>
              <a:gd name="connsiteY11" fmla="*/ 2197917 h 4221307"/>
              <a:gd name="connsiteX12" fmla="*/ 1794191 w 3883557"/>
              <a:gd name="connsiteY12" fmla="*/ 2595949 h 4221307"/>
              <a:gd name="connsiteX13" fmla="*/ 2557984 w 3883557"/>
              <a:gd name="connsiteY13" fmla="*/ 3983686 h 4221307"/>
              <a:gd name="connsiteX14" fmla="*/ 2794653 w 3883557"/>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48215 w 3873788"/>
              <a:gd name="connsiteY13" fmla="*/ 3983686 h 4221307"/>
              <a:gd name="connsiteX14" fmla="*/ 2784884 w 3873788"/>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15942 w 3873788"/>
              <a:gd name="connsiteY13" fmla="*/ 3983686 h 4221307"/>
              <a:gd name="connsiteX14" fmla="*/ 2784884 w 3873788"/>
              <a:gd name="connsiteY14" fmla="*/ 4209596 h 4221307"/>
              <a:gd name="connsiteX0" fmla="*/ 461232 w 3873788"/>
              <a:gd name="connsiteY0" fmla="*/ 57144 h 4211405"/>
              <a:gd name="connsiteX1" fmla="*/ 1483208 w 3873788"/>
              <a:gd name="connsiteY1" fmla="*/ 35629 h 4211405"/>
              <a:gd name="connsiteX2" fmla="*/ 2182455 w 3873788"/>
              <a:gd name="connsiteY2" fmla="*/ 487450 h 4211405"/>
              <a:gd name="connsiteX3" fmla="*/ 2591246 w 3873788"/>
              <a:gd name="connsiteY3" fmla="*/ 1197455 h 4211405"/>
              <a:gd name="connsiteX4" fmla="*/ 3537919 w 3873788"/>
              <a:gd name="connsiteY4" fmla="*/ 1251243 h 4211405"/>
              <a:gd name="connsiteX5" fmla="*/ 3849891 w 3873788"/>
              <a:gd name="connsiteY5" fmla="*/ 530481 h 4211405"/>
              <a:gd name="connsiteX6" fmla="*/ 2978521 w 3873788"/>
              <a:gd name="connsiteY6" fmla="*/ 229267 h 4211405"/>
              <a:gd name="connsiteX7" fmla="*/ 2247001 w 3873788"/>
              <a:gd name="connsiteY7" fmla="*/ 1477154 h 4211405"/>
              <a:gd name="connsiteX8" fmla="*/ 1870484 w 3873788"/>
              <a:gd name="connsiteY8" fmla="*/ 2466857 h 4211405"/>
              <a:gd name="connsiteX9" fmla="*/ 880780 w 3873788"/>
              <a:gd name="connsiteY9" fmla="*/ 3112316 h 4211405"/>
              <a:gd name="connsiteX10" fmla="*/ 41683 w 3873788"/>
              <a:gd name="connsiteY10" fmla="*/ 2961709 h 4211405"/>
              <a:gd name="connsiteX11" fmla="*/ 267595 w 3873788"/>
              <a:gd name="connsiteY11" fmla="*/ 2197917 h 4211405"/>
              <a:gd name="connsiteX12" fmla="*/ 1472451 w 3873788"/>
              <a:gd name="connsiteY12" fmla="*/ 2413069 h 4211405"/>
              <a:gd name="connsiteX13" fmla="*/ 2311547 w 3873788"/>
              <a:gd name="connsiteY13" fmla="*/ 3790049 h 4211405"/>
              <a:gd name="connsiteX14" fmla="*/ 2784884 w 3873788"/>
              <a:gd name="connsiteY14" fmla="*/ 4209596 h 4211405"/>
              <a:gd name="connsiteX0" fmla="*/ 461232 w 3873788"/>
              <a:gd name="connsiteY0" fmla="*/ 57144 h 4296913"/>
              <a:gd name="connsiteX1" fmla="*/ 1483208 w 3873788"/>
              <a:gd name="connsiteY1" fmla="*/ 35629 h 4296913"/>
              <a:gd name="connsiteX2" fmla="*/ 2182455 w 3873788"/>
              <a:gd name="connsiteY2" fmla="*/ 487450 h 4296913"/>
              <a:gd name="connsiteX3" fmla="*/ 2591246 w 3873788"/>
              <a:gd name="connsiteY3" fmla="*/ 1197455 h 4296913"/>
              <a:gd name="connsiteX4" fmla="*/ 3537919 w 3873788"/>
              <a:gd name="connsiteY4" fmla="*/ 1251243 h 4296913"/>
              <a:gd name="connsiteX5" fmla="*/ 3849891 w 3873788"/>
              <a:gd name="connsiteY5" fmla="*/ 530481 h 4296913"/>
              <a:gd name="connsiteX6" fmla="*/ 2978521 w 3873788"/>
              <a:gd name="connsiteY6" fmla="*/ 229267 h 4296913"/>
              <a:gd name="connsiteX7" fmla="*/ 2247001 w 3873788"/>
              <a:gd name="connsiteY7" fmla="*/ 1477154 h 4296913"/>
              <a:gd name="connsiteX8" fmla="*/ 1870484 w 3873788"/>
              <a:gd name="connsiteY8" fmla="*/ 2466857 h 4296913"/>
              <a:gd name="connsiteX9" fmla="*/ 880780 w 3873788"/>
              <a:gd name="connsiteY9" fmla="*/ 3112316 h 4296913"/>
              <a:gd name="connsiteX10" fmla="*/ 41683 w 3873788"/>
              <a:gd name="connsiteY10" fmla="*/ 2961709 h 4296913"/>
              <a:gd name="connsiteX11" fmla="*/ 267595 w 3873788"/>
              <a:gd name="connsiteY11" fmla="*/ 2197917 h 4296913"/>
              <a:gd name="connsiteX12" fmla="*/ 1472451 w 3873788"/>
              <a:gd name="connsiteY12" fmla="*/ 2413069 h 4296913"/>
              <a:gd name="connsiteX13" fmla="*/ 2311547 w 3873788"/>
              <a:gd name="connsiteY13" fmla="*/ 3790049 h 4296913"/>
              <a:gd name="connsiteX14" fmla="*/ 2763369 w 3873788"/>
              <a:gd name="connsiteY14" fmla="*/ 4295657 h 4296913"/>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247001 w 3873788"/>
              <a:gd name="connsiteY7" fmla="*/ 1477154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322304 w 3873788"/>
              <a:gd name="connsiteY7" fmla="*/ 1606246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22304 w 3874934"/>
              <a:gd name="connsiteY7" fmla="*/ 1606246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80148"/>
              <a:gd name="connsiteY0" fmla="*/ 57144 h 4296646"/>
              <a:gd name="connsiteX1" fmla="*/ 1483208 w 3880148"/>
              <a:gd name="connsiteY1" fmla="*/ 35629 h 4296646"/>
              <a:gd name="connsiteX2" fmla="*/ 2182455 w 3880148"/>
              <a:gd name="connsiteY2" fmla="*/ 487450 h 4296646"/>
              <a:gd name="connsiteX3" fmla="*/ 3537919 w 3880148"/>
              <a:gd name="connsiteY3" fmla="*/ 1251243 h 4296646"/>
              <a:gd name="connsiteX4" fmla="*/ 3849891 w 3880148"/>
              <a:gd name="connsiteY4" fmla="*/ 530481 h 4296646"/>
              <a:gd name="connsiteX5" fmla="*/ 2978521 w 3880148"/>
              <a:gd name="connsiteY5" fmla="*/ 229267 h 4296646"/>
              <a:gd name="connsiteX6" fmla="*/ 2386850 w 3880148"/>
              <a:gd name="connsiteY6" fmla="*/ 1778368 h 4296646"/>
              <a:gd name="connsiteX7" fmla="*/ 1870484 w 3880148"/>
              <a:gd name="connsiteY7" fmla="*/ 2466857 h 4296646"/>
              <a:gd name="connsiteX8" fmla="*/ 880780 w 3880148"/>
              <a:gd name="connsiteY8" fmla="*/ 3112316 h 4296646"/>
              <a:gd name="connsiteX9" fmla="*/ 41683 w 3880148"/>
              <a:gd name="connsiteY9" fmla="*/ 2961709 h 4296646"/>
              <a:gd name="connsiteX10" fmla="*/ 267595 w 3880148"/>
              <a:gd name="connsiteY10" fmla="*/ 2197917 h 4296646"/>
              <a:gd name="connsiteX11" fmla="*/ 1472451 w 3880148"/>
              <a:gd name="connsiteY11" fmla="*/ 2413069 h 4296646"/>
              <a:gd name="connsiteX12" fmla="*/ 2225486 w 3880148"/>
              <a:gd name="connsiteY12" fmla="*/ 3714746 h 4296646"/>
              <a:gd name="connsiteX13" fmla="*/ 2763369 w 3880148"/>
              <a:gd name="connsiteY13" fmla="*/ 4295657 h 4296646"/>
              <a:gd name="connsiteX0" fmla="*/ 461232 w 3850582"/>
              <a:gd name="connsiteY0" fmla="*/ 57144 h 4296646"/>
              <a:gd name="connsiteX1" fmla="*/ 1483208 w 3850582"/>
              <a:gd name="connsiteY1" fmla="*/ 35629 h 4296646"/>
              <a:gd name="connsiteX2" fmla="*/ 2182455 w 3850582"/>
              <a:gd name="connsiteY2" fmla="*/ 487450 h 4296646"/>
              <a:gd name="connsiteX3" fmla="*/ 3107613 w 3850582"/>
              <a:gd name="connsiteY3" fmla="*/ 1283516 h 4296646"/>
              <a:gd name="connsiteX4" fmla="*/ 3849891 w 3850582"/>
              <a:gd name="connsiteY4" fmla="*/ 530481 h 4296646"/>
              <a:gd name="connsiteX5" fmla="*/ 2978521 w 3850582"/>
              <a:gd name="connsiteY5" fmla="*/ 229267 h 4296646"/>
              <a:gd name="connsiteX6" fmla="*/ 2386850 w 3850582"/>
              <a:gd name="connsiteY6" fmla="*/ 1778368 h 4296646"/>
              <a:gd name="connsiteX7" fmla="*/ 1870484 w 3850582"/>
              <a:gd name="connsiteY7" fmla="*/ 2466857 h 4296646"/>
              <a:gd name="connsiteX8" fmla="*/ 880780 w 3850582"/>
              <a:gd name="connsiteY8" fmla="*/ 3112316 h 4296646"/>
              <a:gd name="connsiteX9" fmla="*/ 41683 w 3850582"/>
              <a:gd name="connsiteY9" fmla="*/ 2961709 h 4296646"/>
              <a:gd name="connsiteX10" fmla="*/ 267595 w 3850582"/>
              <a:gd name="connsiteY10" fmla="*/ 2197917 h 4296646"/>
              <a:gd name="connsiteX11" fmla="*/ 1472451 w 3850582"/>
              <a:gd name="connsiteY11" fmla="*/ 2413069 h 4296646"/>
              <a:gd name="connsiteX12" fmla="*/ 2225486 w 3850582"/>
              <a:gd name="connsiteY12" fmla="*/ 3714746 h 4296646"/>
              <a:gd name="connsiteX13" fmla="*/ 2763369 w 3850582"/>
              <a:gd name="connsiteY13" fmla="*/ 4295657 h 4296646"/>
              <a:gd name="connsiteX0" fmla="*/ 461232 w 3850786"/>
              <a:gd name="connsiteY0" fmla="*/ 116005 h 4355507"/>
              <a:gd name="connsiteX1" fmla="*/ 1483208 w 3850786"/>
              <a:gd name="connsiteY1" fmla="*/ 94490 h 4355507"/>
              <a:gd name="connsiteX2" fmla="*/ 3107613 w 3850786"/>
              <a:gd name="connsiteY2" fmla="*/ 1342377 h 4355507"/>
              <a:gd name="connsiteX3" fmla="*/ 3849891 w 3850786"/>
              <a:gd name="connsiteY3" fmla="*/ 589342 h 4355507"/>
              <a:gd name="connsiteX4" fmla="*/ 2978521 w 3850786"/>
              <a:gd name="connsiteY4" fmla="*/ 288128 h 4355507"/>
              <a:gd name="connsiteX5" fmla="*/ 2386850 w 3850786"/>
              <a:gd name="connsiteY5" fmla="*/ 1837229 h 4355507"/>
              <a:gd name="connsiteX6" fmla="*/ 1870484 w 3850786"/>
              <a:gd name="connsiteY6" fmla="*/ 2525718 h 4355507"/>
              <a:gd name="connsiteX7" fmla="*/ 880780 w 3850786"/>
              <a:gd name="connsiteY7" fmla="*/ 3171177 h 4355507"/>
              <a:gd name="connsiteX8" fmla="*/ 41683 w 3850786"/>
              <a:gd name="connsiteY8" fmla="*/ 3020570 h 4355507"/>
              <a:gd name="connsiteX9" fmla="*/ 267595 w 3850786"/>
              <a:gd name="connsiteY9" fmla="*/ 2256778 h 4355507"/>
              <a:gd name="connsiteX10" fmla="*/ 1472451 w 3850786"/>
              <a:gd name="connsiteY10" fmla="*/ 2471930 h 4355507"/>
              <a:gd name="connsiteX11" fmla="*/ 2225486 w 3850786"/>
              <a:gd name="connsiteY11" fmla="*/ 3773607 h 4355507"/>
              <a:gd name="connsiteX12" fmla="*/ 2763369 w 3850786"/>
              <a:gd name="connsiteY12" fmla="*/ 4354518 h 4355507"/>
              <a:gd name="connsiteX0" fmla="*/ 461232 w 4087154"/>
              <a:gd name="connsiteY0" fmla="*/ 116005 h 4355507"/>
              <a:gd name="connsiteX1" fmla="*/ 1483208 w 4087154"/>
              <a:gd name="connsiteY1" fmla="*/ 94490 h 4355507"/>
              <a:gd name="connsiteX2" fmla="*/ 3107613 w 4087154"/>
              <a:gd name="connsiteY2" fmla="*/ 1342377 h 4355507"/>
              <a:gd name="connsiteX3" fmla="*/ 4086560 w 4087154"/>
              <a:gd name="connsiteY3" fmla="*/ 750707 h 4355507"/>
              <a:gd name="connsiteX4" fmla="*/ 2978521 w 4087154"/>
              <a:gd name="connsiteY4" fmla="*/ 288128 h 4355507"/>
              <a:gd name="connsiteX5" fmla="*/ 2386850 w 4087154"/>
              <a:gd name="connsiteY5" fmla="*/ 1837229 h 4355507"/>
              <a:gd name="connsiteX6" fmla="*/ 1870484 w 4087154"/>
              <a:gd name="connsiteY6" fmla="*/ 2525718 h 4355507"/>
              <a:gd name="connsiteX7" fmla="*/ 880780 w 4087154"/>
              <a:gd name="connsiteY7" fmla="*/ 3171177 h 4355507"/>
              <a:gd name="connsiteX8" fmla="*/ 41683 w 4087154"/>
              <a:gd name="connsiteY8" fmla="*/ 3020570 h 4355507"/>
              <a:gd name="connsiteX9" fmla="*/ 267595 w 4087154"/>
              <a:gd name="connsiteY9" fmla="*/ 2256778 h 4355507"/>
              <a:gd name="connsiteX10" fmla="*/ 1472451 w 4087154"/>
              <a:gd name="connsiteY10" fmla="*/ 2471930 h 4355507"/>
              <a:gd name="connsiteX11" fmla="*/ 2225486 w 4087154"/>
              <a:gd name="connsiteY11" fmla="*/ 3773607 h 4355507"/>
              <a:gd name="connsiteX12" fmla="*/ 2763369 w 4087154"/>
              <a:gd name="connsiteY12" fmla="*/ 4354518 h 4355507"/>
              <a:gd name="connsiteX0" fmla="*/ 461232 w 4086651"/>
              <a:gd name="connsiteY0" fmla="*/ 116005 h 4355507"/>
              <a:gd name="connsiteX1" fmla="*/ 1483208 w 4086651"/>
              <a:gd name="connsiteY1" fmla="*/ 94490 h 4355507"/>
              <a:gd name="connsiteX2" fmla="*/ 3107613 w 4086651"/>
              <a:gd name="connsiteY2" fmla="*/ 1342377 h 4355507"/>
              <a:gd name="connsiteX3" fmla="*/ 4086560 w 4086651"/>
              <a:gd name="connsiteY3" fmla="*/ 750707 h 4355507"/>
              <a:gd name="connsiteX4" fmla="*/ 3161401 w 4086651"/>
              <a:gd name="connsiteY4" fmla="*/ 481765 h 4355507"/>
              <a:gd name="connsiteX5" fmla="*/ 2386850 w 4086651"/>
              <a:gd name="connsiteY5" fmla="*/ 1837229 h 4355507"/>
              <a:gd name="connsiteX6" fmla="*/ 1870484 w 4086651"/>
              <a:gd name="connsiteY6" fmla="*/ 2525718 h 4355507"/>
              <a:gd name="connsiteX7" fmla="*/ 880780 w 4086651"/>
              <a:gd name="connsiteY7" fmla="*/ 3171177 h 4355507"/>
              <a:gd name="connsiteX8" fmla="*/ 41683 w 4086651"/>
              <a:gd name="connsiteY8" fmla="*/ 3020570 h 4355507"/>
              <a:gd name="connsiteX9" fmla="*/ 267595 w 4086651"/>
              <a:gd name="connsiteY9" fmla="*/ 2256778 h 4355507"/>
              <a:gd name="connsiteX10" fmla="*/ 1472451 w 4086651"/>
              <a:gd name="connsiteY10" fmla="*/ 2471930 h 4355507"/>
              <a:gd name="connsiteX11" fmla="*/ 2225486 w 4086651"/>
              <a:gd name="connsiteY11" fmla="*/ 3773607 h 4355507"/>
              <a:gd name="connsiteX12" fmla="*/ 2763369 w 4086651"/>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8176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94812"/>
              <a:gd name="connsiteY0" fmla="*/ 116005 h 4355507"/>
              <a:gd name="connsiteX1" fmla="*/ 1483208 w 4094812"/>
              <a:gd name="connsiteY1" fmla="*/ 94490 h 4355507"/>
              <a:gd name="connsiteX2" fmla="*/ 3107613 w 4094812"/>
              <a:gd name="connsiteY2" fmla="*/ 1342377 h 4355507"/>
              <a:gd name="connsiteX3" fmla="*/ 4086560 w 4094812"/>
              <a:gd name="connsiteY3" fmla="*/ 750707 h 4355507"/>
              <a:gd name="connsiteX4" fmla="*/ 3161401 w 4094812"/>
              <a:gd name="connsiteY4" fmla="*/ 481765 h 4355507"/>
              <a:gd name="connsiteX5" fmla="*/ 2386850 w 4094812"/>
              <a:gd name="connsiteY5" fmla="*/ 1837229 h 4355507"/>
              <a:gd name="connsiteX6" fmla="*/ 1870484 w 4094812"/>
              <a:gd name="connsiteY6" fmla="*/ 2525718 h 4355507"/>
              <a:gd name="connsiteX7" fmla="*/ 880780 w 4094812"/>
              <a:gd name="connsiteY7" fmla="*/ 3171177 h 4355507"/>
              <a:gd name="connsiteX8" fmla="*/ 41683 w 4094812"/>
              <a:gd name="connsiteY8" fmla="*/ 3020570 h 4355507"/>
              <a:gd name="connsiteX9" fmla="*/ 267595 w 4094812"/>
              <a:gd name="connsiteY9" fmla="*/ 2256778 h 4355507"/>
              <a:gd name="connsiteX10" fmla="*/ 1472451 w 4094812"/>
              <a:gd name="connsiteY10" fmla="*/ 2471930 h 4355507"/>
              <a:gd name="connsiteX11" fmla="*/ 2225486 w 4094812"/>
              <a:gd name="connsiteY11" fmla="*/ 3773607 h 4355507"/>
              <a:gd name="connsiteX12" fmla="*/ 2763369 w 4094812"/>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3873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89039"/>
              <a:gd name="connsiteY0" fmla="*/ 120784 h 4360286"/>
              <a:gd name="connsiteX1" fmla="*/ 1483208 w 4089039"/>
              <a:gd name="connsiteY1" fmla="*/ 99269 h 4360286"/>
              <a:gd name="connsiteX2" fmla="*/ 3365796 w 4089039"/>
              <a:gd name="connsiteY2" fmla="*/ 1411702 h 4360286"/>
              <a:gd name="connsiteX3" fmla="*/ 4086560 w 4089039"/>
              <a:gd name="connsiteY3" fmla="*/ 755486 h 4360286"/>
              <a:gd name="connsiteX4" fmla="*/ 3161401 w 4089039"/>
              <a:gd name="connsiteY4" fmla="*/ 443514 h 4360286"/>
              <a:gd name="connsiteX5" fmla="*/ 2386850 w 4089039"/>
              <a:gd name="connsiteY5" fmla="*/ 1842008 h 4360286"/>
              <a:gd name="connsiteX6" fmla="*/ 1870484 w 4089039"/>
              <a:gd name="connsiteY6" fmla="*/ 2530497 h 4360286"/>
              <a:gd name="connsiteX7" fmla="*/ 880780 w 4089039"/>
              <a:gd name="connsiteY7" fmla="*/ 3175956 h 4360286"/>
              <a:gd name="connsiteX8" fmla="*/ 41683 w 4089039"/>
              <a:gd name="connsiteY8" fmla="*/ 3025349 h 4360286"/>
              <a:gd name="connsiteX9" fmla="*/ 267595 w 4089039"/>
              <a:gd name="connsiteY9" fmla="*/ 2261557 h 4360286"/>
              <a:gd name="connsiteX10" fmla="*/ 1472451 w 4089039"/>
              <a:gd name="connsiteY10" fmla="*/ 2476709 h 4360286"/>
              <a:gd name="connsiteX11" fmla="*/ 2225486 w 4089039"/>
              <a:gd name="connsiteY11" fmla="*/ 3778386 h 4360286"/>
              <a:gd name="connsiteX12" fmla="*/ 2763369 w 4089039"/>
              <a:gd name="connsiteY12" fmla="*/ 4359297 h 4360286"/>
              <a:gd name="connsiteX0" fmla="*/ 461232 w 4091118"/>
              <a:gd name="connsiteY0" fmla="*/ 120784 h 4360286"/>
              <a:gd name="connsiteX1" fmla="*/ 1483208 w 4091118"/>
              <a:gd name="connsiteY1" fmla="*/ 99269 h 4360286"/>
              <a:gd name="connsiteX2" fmla="*/ 3365796 w 4091118"/>
              <a:gd name="connsiteY2" fmla="*/ 1411702 h 4360286"/>
              <a:gd name="connsiteX3" fmla="*/ 4086560 w 4091118"/>
              <a:gd name="connsiteY3" fmla="*/ 755486 h 4360286"/>
              <a:gd name="connsiteX4" fmla="*/ 3161401 w 4091118"/>
              <a:gd name="connsiteY4" fmla="*/ 443514 h 4360286"/>
              <a:gd name="connsiteX5" fmla="*/ 2386850 w 4091118"/>
              <a:gd name="connsiteY5" fmla="*/ 1842008 h 4360286"/>
              <a:gd name="connsiteX6" fmla="*/ 1870484 w 4091118"/>
              <a:gd name="connsiteY6" fmla="*/ 2530497 h 4360286"/>
              <a:gd name="connsiteX7" fmla="*/ 880780 w 4091118"/>
              <a:gd name="connsiteY7" fmla="*/ 3175956 h 4360286"/>
              <a:gd name="connsiteX8" fmla="*/ 41683 w 4091118"/>
              <a:gd name="connsiteY8" fmla="*/ 3025349 h 4360286"/>
              <a:gd name="connsiteX9" fmla="*/ 267595 w 4091118"/>
              <a:gd name="connsiteY9" fmla="*/ 2261557 h 4360286"/>
              <a:gd name="connsiteX10" fmla="*/ 1472451 w 4091118"/>
              <a:gd name="connsiteY10" fmla="*/ 2476709 h 4360286"/>
              <a:gd name="connsiteX11" fmla="*/ 2225486 w 4091118"/>
              <a:gd name="connsiteY11" fmla="*/ 3778386 h 4360286"/>
              <a:gd name="connsiteX12" fmla="*/ 2763369 w 4091118"/>
              <a:gd name="connsiteY12" fmla="*/ 4359297 h 4360286"/>
              <a:gd name="connsiteX0" fmla="*/ 461232 w 4096455"/>
              <a:gd name="connsiteY0" fmla="*/ 120784 h 4360286"/>
              <a:gd name="connsiteX1" fmla="*/ 1483208 w 4096455"/>
              <a:gd name="connsiteY1" fmla="*/ 99269 h 4360286"/>
              <a:gd name="connsiteX2" fmla="*/ 3365796 w 4096455"/>
              <a:gd name="connsiteY2" fmla="*/ 1411702 h 4360286"/>
              <a:gd name="connsiteX3" fmla="*/ 4086560 w 4096455"/>
              <a:gd name="connsiteY3" fmla="*/ 755486 h 4360286"/>
              <a:gd name="connsiteX4" fmla="*/ 3161401 w 4096455"/>
              <a:gd name="connsiteY4" fmla="*/ 443514 h 4360286"/>
              <a:gd name="connsiteX5" fmla="*/ 2386850 w 4096455"/>
              <a:gd name="connsiteY5" fmla="*/ 1842008 h 4360286"/>
              <a:gd name="connsiteX6" fmla="*/ 1870484 w 4096455"/>
              <a:gd name="connsiteY6" fmla="*/ 2530497 h 4360286"/>
              <a:gd name="connsiteX7" fmla="*/ 880780 w 4096455"/>
              <a:gd name="connsiteY7" fmla="*/ 3175956 h 4360286"/>
              <a:gd name="connsiteX8" fmla="*/ 41683 w 4096455"/>
              <a:gd name="connsiteY8" fmla="*/ 3025349 h 4360286"/>
              <a:gd name="connsiteX9" fmla="*/ 267595 w 4096455"/>
              <a:gd name="connsiteY9" fmla="*/ 2261557 h 4360286"/>
              <a:gd name="connsiteX10" fmla="*/ 1472451 w 4096455"/>
              <a:gd name="connsiteY10" fmla="*/ 2476709 h 4360286"/>
              <a:gd name="connsiteX11" fmla="*/ 2225486 w 4096455"/>
              <a:gd name="connsiteY11" fmla="*/ 3778386 h 4360286"/>
              <a:gd name="connsiteX12" fmla="*/ 2763369 w 4096455"/>
              <a:gd name="connsiteY12" fmla="*/ 4359297 h 4360286"/>
              <a:gd name="connsiteX0" fmla="*/ 461232 w 4096455"/>
              <a:gd name="connsiteY0" fmla="*/ 109390 h 4348892"/>
              <a:gd name="connsiteX1" fmla="*/ 1483208 w 4096455"/>
              <a:gd name="connsiteY1" fmla="*/ 87875 h 4348892"/>
              <a:gd name="connsiteX2" fmla="*/ 3365796 w 4096455"/>
              <a:gd name="connsiteY2" fmla="*/ 1400308 h 4348892"/>
              <a:gd name="connsiteX3" fmla="*/ 4086560 w 4096455"/>
              <a:gd name="connsiteY3" fmla="*/ 744092 h 4348892"/>
              <a:gd name="connsiteX4" fmla="*/ 3161401 w 4096455"/>
              <a:gd name="connsiteY4" fmla="*/ 432120 h 4348892"/>
              <a:gd name="connsiteX5" fmla="*/ 2386850 w 4096455"/>
              <a:gd name="connsiteY5" fmla="*/ 1830614 h 4348892"/>
              <a:gd name="connsiteX6" fmla="*/ 1870484 w 4096455"/>
              <a:gd name="connsiteY6" fmla="*/ 2519103 h 4348892"/>
              <a:gd name="connsiteX7" fmla="*/ 880780 w 4096455"/>
              <a:gd name="connsiteY7" fmla="*/ 3164562 h 4348892"/>
              <a:gd name="connsiteX8" fmla="*/ 41683 w 4096455"/>
              <a:gd name="connsiteY8" fmla="*/ 3013955 h 4348892"/>
              <a:gd name="connsiteX9" fmla="*/ 267595 w 4096455"/>
              <a:gd name="connsiteY9" fmla="*/ 2250163 h 4348892"/>
              <a:gd name="connsiteX10" fmla="*/ 1472451 w 4096455"/>
              <a:gd name="connsiteY10" fmla="*/ 2465315 h 4348892"/>
              <a:gd name="connsiteX11" fmla="*/ 2225486 w 4096455"/>
              <a:gd name="connsiteY11" fmla="*/ 3766992 h 4348892"/>
              <a:gd name="connsiteX12" fmla="*/ 2763369 w 4096455"/>
              <a:gd name="connsiteY12" fmla="*/ 4347903 h 4348892"/>
              <a:gd name="connsiteX0" fmla="*/ 461232 w 4092648"/>
              <a:gd name="connsiteY0" fmla="*/ 40733 h 4280235"/>
              <a:gd name="connsiteX1" fmla="*/ 1418662 w 4092648"/>
              <a:gd name="connsiteY1" fmla="*/ 116037 h 4280235"/>
              <a:gd name="connsiteX2" fmla="*/ 3365796 w 4092648"/>
              <a:gd name="connsiteY2" fmla="*/ 1331651 h 4280235"/>
              <a:gd name="connsiteX3" fmla="*/ 4086560 w 4092648"/>
              <a:gd name="connsiteY3" fmla="*/ 675435 h 4280235"/>
              <a:gd name="connsiteX4" fmla="*/ 3161401 w 4092648"/>
              <a:gd name="connsiteY4" fmla="*/ 363463 h 4280235"/>
              <a:gd name="connsiteX5" fmla="*/ 2386850 w 4092648"/>
              <a:gd name="connsiteY5" fmla="*/ 1761957 h 4280235"/>
              <a:gd name="connsiteX6" fmla="*/ 1870484 w 4092648"/>
              <a:gd name="connsiteY6" fmla="*/ 2450446 h 4280235"/>
              <a:gd name="connsiteX7" fmla="*/ 880780 w 4092648"/>
              <a:gd name="connsiteY7" fmla="*/ 3095905 h 4280235"/>
              <a:gd name="connsiteX8" fmla="*/ 41683 w 4092648"/>
              <a:gd name="connsiteY8" fmla="*/ 2945298 h 4280235"/>
              <a:gd name="connsiteX9" fmla="*/ 267595 w 4092648"/>
              <a:gd name="connsiteY9" fmla="*/ 2181506 h 4280235"/>
              <a:gd name="connsiteX10" fmla="*/ 1472451 w 4092648"/>
              <a:gd name="connsiteY10" fmla="*/ 2396658 h 4280235"/>
              <a:gd name="connsiteX11" fmla="*/ 2225486 w 4092648"/>
              <a:gd name="connsiteY11" fmla="*/ 3698335 h 4280235"/>
              <a:gd name="connsiteX12" fmla="*/ 2763369 w 4092648"/>
              <a:gd name="connsiteY12" fmla="*/ 4279246 h 4280235"/>
              <a:gd name="connsiteX0" fmla="*/ 461232 w 4092648"/>
              <a:gd name="connsiteY0" fmla="*/ 6119 h 4245621"/>
              <a:gd name="connsiteX1" fmla="*/ 1418662 w 4092648"/>
              <a:gd name="connsiteY1" fmla="*/ 81423 h 4245621"/>
              <a:gd name="connsiteX2" fmla="*/ 3365796 w 4092648"/>
              <a:gd name="connsiteY2" fmla="*/ 1297037 h 4245621"/>
              <a:gd name="connsiteX3" fmla="*/ 4086560 w 4092648"/>
              <a:gd name="connsiteY3" fmla="*/ 640821 h 4245621"/>
              <a:gd name="connsiteX4" fmla="*/ 3161401 w 4092648"/>
              <a:gd name="connsiteY4" fmla="*/ 328849 h 4245621"/>
              <a:gd name="connsiteX5" fmla="*/ 2386850 w 4092648"/>
              <a:gd name="connsiteY5" fmla="*/ 1727343 h 4245621"/>
              <a:gd name="connsiteX6" fmla="*/ 1870484 w 4092648"/>
              <a:gd name="connsiteY6" fmla="*/ 2415832 h 4245621"/>
              <a:gd name="connsiteX7" fmla="*/ 880780 w 4092648"/>
              <a:gd name="connsiteY7" fmla="*/ 3061291 h 4245621"/>
              <a:gd name="connsiteX8" fmla="*/ 41683 w 4092648"/>
              <a:gd name="connsiteY8" fmla="*/ 2910684 h 4245621"/>
              <a:gd name="connsiteX9" fmla="*/ 267595 w 4092648"/>
              <a:gd name="connsiteY9" fmla="*/ 2146892 h 4245621"/>
              <a:gd name="connsiteX10" fmla="*/ 1472451 w 4092648"/>
              <a:gd name="connsiteY10" fmla="*/ 2362044 h 4245621"/>
              <a:gd name="connsiteX11" fmla="*/ 2225486 w 4092648"/>
              <a:gd name="connsiteY11" fmla="*/ 3663721 h 4245621"/>
              <a:gd name="connsiteX12" fmla="*/ 2763369 w 4092648"/>
              <a:gd name="connsiteY12" fmla="*/ 4244632 h 4245621"/>
              <a:gd name="connsiteX0" fmla="*/ 456865 w 4088281"/>
              <a:gd name="connsiteY0" fmla="*/ 6119 h 4245621"/>
              <a:gd name="connsiteX1" fmla="*/ 1414295 w 4088281"/>
              <a:gd name="connsiteY1" fmla="*/ 81423 h 4245621"/>
              <a:gd name="connsiteX2" fmla="*/ 3361429 w 4088281"/>
              <a:gd name="connsiteY2" fmla="*/ 1297037 h 4245621"/>
              <a:gd name="connsiteX3" fmla="*/ 4082193 w 4088281"/>
              <a:gd name="connsiteY3" fmla="*/ 640821 h 4245621"/>
              <a:gd name="connsiteX4" fmla="*/ 3157034 w 4088281"/>
              <a:gd name="connsiteY4" fmla="*/ 328849 h 4245621"/>
              <a:gd name="connsiteX5" fmla="*/ 2382483 w 4088281"/>
              <a:gd name="connsiteY5" fmla="*/ 1727343 h 4245621"/>
              <a:gd name="connsiteX6" fmla="*/ 1866117 w 4088281"/>
              <a:gd name="connsiteY6" fmla="*/ 2415832 h 4245621"/>
              <a:gd name="connsiteX7" fmla="*/ 876413 w 4088281"/>
              <a:gd name="connsiteY7" fmla="*/ 3061291 h 4245621"/>
              <a:gd name="connsiteX8" fmla="*/ 37316 w 4088281"/>
              <a:gd name="connsiteY8" fmla="*/ 2910684 h 4245621"/>
              <a:gd name="connsiteX9" fmla="*/ 263228 w 4088281"/>
              <a:gd name="connsiteY9" fmla="*/ 2146892 h 4245621"/>
              <a:gd name="connsiteX10" fmla="*/ 1295962 w 4088281"/>
              <a:gd name="connsiteY10" fmla="*/ 2189922 h 4245621"/>
              <a:gd name="connsiteX11" fmla="*/ 2221119 w 4088281"/>
              <a:gd name="connsiteY11" fmla="*/ 3663721 h 4245621"/>
              <a:gd name="connsiteX12" fmla="*/ 2759002 w 4088281"/>
              <a:gd name="connsiteY12" fmla="*/ 4244632 h 4245621"/>
              <a:gd name="connsiteX0" fmla="*/ 447863 w 4079279"/>
              <a:gd name="connsiteY0" fmla="*/ 6119 h 4245621"/>
              <a:gd name="connsiteX1" fmla="*/ 1405293 w 4079279"/>
              <a:gd name="connsiteY1" fmla="*/ 81423 h 4245621"/>
              <a:gd name="connsiteX2" fmla="*/ 3352427 w 4079279"/>
              <a:gd name="connsiteY2" fmla="*/ 1297037 h 4245621"/>
              <a:gd name="connsiteX3" fmla="*/ 4073191 w 4079279"/>
              <a:gd name="connsiteY3" fmla="*/ 640821 h 4245621"/>
              <a:gd name="connsiteX4" fmla="*/ 3148032 w 4079279"/>
              <a:gd name="connsiteY4" fmla="*/ 328849 h 4245621"/>
              <a:gd name="connsiteX5" fmla="*/ 2373481 w 4079279"/>
              <a:gd name="connsiteY5" fmla="*/ 1727343 h 4245621"/>
              <a:gd name="connsiteX6" fmla="*/ 1857115 w 4079279"/>
              <a:gd name="connsiteY6" fmla="*/ 2415832 h 4245621"/>
              <a:gd name="connsiteX7" fmla="*/ 867411 w 4079279"/>
              <a:gd name="connsiteY7" fmla="*/ 3061291 h 4245621"/>
              <a:gd name="connsiteX8" fmla="*/ 28314 w 4079279"/>
              <a:gd name="connsiteY8" fmla="*/ 2910684 h 4245621"/>
              <a:gd name="connsiteX9" fmla="*/ 254226 w 4079279"/>
              <a:gd name="connsiteY9" fmla="*/ 2146892 h 4245621"/>
              <a:gd name="connsiteX10" fmla="*/ 1286960 w 4079279"/>
              <a:gd name="connsiteY10" fmla="*/ 2189922 h 4245621"/>
              <a:gd name="connsiteX11" fmla="*/ 2212117 w 4079279"/>
              <a:gd name="connsiteY11" fmla="*/ 3663721 h 4245621"/>
              <a:gd name="connsiteX12" fmla="*/ 2750000 w 4079279"/>
              <a:gd name="connsiteY12" fmla="*/ 4244632 h 4245621"/>
              <a:gd name="connsiteX0" fmla="*/ 478158 w 4109574"/>
              <a:gd name="connsiteY0" fmla="*/ 6119 h 4245621"/>
              <a:gd name="connsiteX1" fmla="*/ 1435588 w 4109574"/>
              <a:gd name="connsiteY1" fmla="*/ 81423 h 4245621"/>
              <a:gd name="connsiteX2" fmla="*/ 3382722 w 4109574"/>
              <a:gd name="connsiteY2" fmla="*/ 1297037 h 4245621"/>
              <a:gd name="connsiteX3" fmla="*/ 4103486 w 4109574"/>
              <a:gd name="connsiteY3" fmla="*/ 640821 h 4245621"/>
              <a:gd name="connsiteX4" fmla="*/ 3178327 w 4109574"/>
              <a:gd name="connsiteY4" fmla="*/ 328849 h 4245621"/>
              <a:gd name="connsiteX5" fmla="*/ 2403776 w 4109574"/>
              <a:gd name="connsiteY5" fmla="*/ 1727343 h 4245621"/>
              <a:gd name="connsiteX6" fmla="*/ 1887410 w 4109574"/>
              <a:gd name="connsiteY6" fmla="*/ 2415832 h 4245621"/>
              <a:gd name="connsiteX7" fmla="*/ 897706 w 4109574"/>
              <a:gd name="connsiteY7" fmla="*/ 3061291 h 4245621"/>
              <a:gd name="connsiteX8" fmla="*/ 58609 w 4109574"/>
              <a:gd name="connsiteY8" fmla="*/ 2910684 h 4245621"/>
              <a:gd name="connsiteX9" fmla="*/ 209217 w 4109574"/>
              <a:gd name="connsiteY9" fmla="*/ 2179165 h 4245621"/>
              <a:gd name="connsiteX10" fmla="*/ 1317255 w 4109574"/>
              <a:gd name="connsiteY10" fmla="*/ 2189922 h 4245621"/>
              <a:gd name="connsiteX11" fmla="*/ 2242412 w 4109574"/>
              <a:gd name="connsiteY11" fmla="*/ 3663721 h 4245621"/>
              <a:gd name="connsiteX12" fmla="*/ 2780295 w 4109574"/>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82308 w 4113724"/>
              <a:gd name="connsiteY0" fmla="*/ 6119 h 4245621"/>
              <a:gd name="connsiteX1" fmla="*/ 1439738 w 4113724"/>
              <a:gd name="connsiteY1" fmla="*/ 81423 h 4245621"/>
              <a:gd name="connsiteX2" fmla="*/ 3386872 w 4113724"/>
              <a:gd name="connsiteY2" fmla="*/ 1297037 h 4245621"/>
              <a:gd name="connsiteX3" fmla="*/ 4107636 w 4113724"/>
              <a:gd name="connsiteY3" fmla="*/ 640821 h 4245621"/>
              <a:gd name="connsiteX4" fmla="*/ 3182477 w 4113724"/>
              <a:gd name="connsiteY4" fmla="*/ 328849 h 4245621"/>
              <a:gd name="connsiteX5" fmla="*/ 2407926 w 4113724"/>
              <a:gd name="connsiteY5" fmla="*/ 1727343 h 4245621"/>
              <a:gd name="connsiteX6" fmla="*/ 1891560 w 4113724"/>
              <a:gd name="connsiteY6" fmla="*/ 2415832 h 4245621"/>
              <a:gd name="connsiteX7" fmla="*/ 901856 w 4113724"/>
              <a:gd name="connsiteY7" fmla="*/ 3061291 h 4245621"/>
              <a:gd name="connsiteX8" fmla="*/ 62759 w 4113724"/>
              <a:gd name="connsiteY8" fmla="*/ 2910684 h 4245621"/>
              <a:gd name="connsiteX9" fmla="*/ 170336 w 4113724"/>
              <a:gd name="connsiteY9" fmla="*/ 2265227 h 4245621"/>
              <a:gd name="connsiteX10" fmla="*/ 1041706 w 4113724"/>
              <a:gd name="connsiteY10" fmla="*/ 2243710 h 4245621"/>
              <a:gd name="connsiteX11" fmla="*/ 2246562 w 4113724"/>
              <a:gd name="connsiteY11" fmla="*/ 3663721 h 4245621"/>
              <a:gd name="connsiteX12" fmla="*/ 2784445 w 4113724"/>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30195"/>
              <a:gd name="connsiteY0" fmla="*/ 6119 h 4245621"/>
              <a:gd name="connsiteX1" fmla="*/ 1451680 w 4130195"/>
              <a:gd name="connsiteY1" fmla="*/ 81423 h 4245621"/>
              <a:gd name="connsiteX2" fmla="*/ 3398814 w 4130195"/>
              <a:gd name="connsiteY2" fmla="*/ 1297037 h 4245621"/>
              <a:gd name="connsiteX3" fmla="*/ 4119578 w 4130195"/>
              <a:gd name="connsiteY3" fmla="*/ 640821 h 4245621"/>
              <a:gd name="connsiteX4" fmla="*/ 3194419 w 4130195"/>
              <a:gd name="connsiteY4" fmla="*/ 328849 h 4245621"/>
              <a:gd name="connsiteX5" fmla="*/ 2419868 w 4130195"/>
              <a:gd name="connsiteY5" fmla="*/ 1727343 h 4245621"/>
              <a:gd name="connsiteX6" fmla="*/ 1903502 w 4130195"/>
              <a:gd name="connsiteY6" fmla="*/ 2415832 h 4245621"/>
              <a:gd name="connsiteX7" fmla="*/ 913798 w 4130195"/>
              <a:gd name="connsiteY7" fmla="*/ 3061291 h 4245621"/>
              <a:gd name="connsiteX8" fmla="*/ 74701 w 4130195"/>
              <a:gd name="connsiteY8" fmla="*/ 2910684 h 4245621"/>
              <a:gd name="connsiteX9" fmla="*/ 182278 w 4130195"/>
              <a:gd name="connsiteY9" fmla="*/ 2265227 h 4245621"/>
              <a:gd name="connsiteX10" fmla="*/ 1193497 w 4130195"/>
              <a:gd name="connsiteY10" fmla="*/ 2286740 h 4245621"/>
              <a:gd name="connsiteX11" fmla="*/ 2258504 w 4130195"/>
              <a:gd name="connsiteY11" fmla="*/ 3663721 h 4245621"/>
              <a:gd name="connsiteX12" fmla="*/ 2796387 w 4130195"/>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23864 h 4263366"/>
              <a:gd name="connsiteX1" fmla="*/ 1451680 w 4046222"/>
              <a:gd name="connsiteY1" fmla="*/ 99168 h 4263366"/>
              <a:gd name="connsiteX2" fmla="*/ 3398814 w 4046222"/>
              <a:gd name="connsiteY2" fmla="*/ 1314782 h 4263366"/>
              <a:gd name="connsiteX3" fmla="*/ 4033517 w 4046222"/>
              <a:gd name="connsiteY3" fmla="*/ 647809 h 4263366"/>
              <a:gd name="connsiteX4" fmla="*/ 3194419 w 4046222"/>
              <a:gd name="connsiteY4" fmla="*/ 346594 h 4263366"/>
              <a:gd name="connsiteX5" fmla="*/ 2484414 w 4046222"/>
              <a:gd name="connsiteY5" fmla="*/ 1454631 h 4263366"/>
              <a:gd name="connsiteX6" fmla="*/ 1925017 w 4046222"/>
              <a:gd name="connsiteY6" fmla="*/ 2562669 h 4263366"/>
              <a:gd name="connsiteX7" fmla="*/ 913798 w 4046222"/>
              <a:gd name="connsiteY7" fmla="*/ 3079036 h 4263366"/>
              <a:gd name="connsiteX8" fmla="*/ 74701 w 4046222"/>
              <a:gd name="connsiteY8" fmla="*/ 2928429 h 4263366"/>
              <a:gd name="connsiteX9" fmla="*/ 182278 w 4046222"/>
              <a:gd name="connsiteY9" fmla="*/ 2282972 h 4263366"/>
              <a:gd name="connsiteX10" fmla="*/ 1193497 w 4046222"/>
              <a:gd name="connsiteY10" fmla="*/ 2304485 h 4263366"/>
              <a:gd name="connsiteX11" fmla="*/ 2258504 w 4046222"/>
              <a:gd name="connsiteY11" fmla="*/ 3681466 h 4263366"/>
              <a:gd name="connsiteX12" fmla="*/ 2796387 w 4046222"/>
              <a:gd name="connsiteY12" fmla="*/ 4262377 h 4263366"/>
              <a:gd name="connsiteX0" fmla="*/ 494250 w 4045337"/>
              <a:gd name="connsiteY0" fmla="*/ 17133 h 4256635"/>
              <a:gd name="connsiteX1" fmla="*/ 1623802 w 4045337"/>
              <a:gd name="connsiteY1" fmla="*/ 113952 h 4256635"/>
              <a:gd name="connsiteX2" fmla="*/ 3398814 w 4045337"/>
              <a:gd name="connsiteY2" fmla="*/ 1308051 h 4256635"/>
              <a:gd name="connsiteX3" fmla="*/ 4033517 w 4045337"/>
              <a:gd name="connsiteY3" fmla="*/ 641078 h 4256635"/>
              <a:gd name="connsiteX4" fmla="*/ 3194419 w 4045337"/>
              <a:gd name="connsiteY4" fmla="*/ 339863 h 4256635"/>
              <a:gd name="connsiteX5" fmla="*/ 2484414 w 4045337"/>
              <a:gd name="connsiteY5" fmla="*/ 1447900 h 4256635"/>
              <a:gd name="connsiteX6" fmla="*/ 1925017 w 4045337"/>
              <a:gd name="connsiteY6" fmla="*/ 2555938 h 4256635"/>
              <a:gd name="connsiteX7" fmla="*/ 913798 w 4045337"/>
              <a:gd name="connsiteY7" fmla="*/ 3072305 h 4256635"/>
              <a:gd name="connsiteX8" fmla="*/ 74701 w 4045337"/>
              <a:gd name="connsiteY8" fmla="*/ 2921698 h 4256635"/>
              <a:gd name="connsiteX9" fmla="*/ 182278 w 4045337"/>
              <a:gd name="connsiteY9" fmla="*/ 2276241 h 4256635"/>
              <a:gd name="connsiteX10" fmla="*/ 1193497 w 4045337"/>
              <a:gd name="connsiteY10" fmla="*/ 2297754 h 4256635"/>
              <a:gd name="connsiteX11" fmla="*/ 2258504 w 4045337"/>
              <a:gd name="connsiteY11" fmla="*/ 3674735 h 4256635"/>
              <a:gd name="connsiteX12" fmla="*/ 2796387 w 4045337"/>
              <a:gd name="connsiteY12" fmla="*/ 4255646 h 4256635"/>
              <a:gd name="connsiteX0" fmla="*/ 494250 w 4045337"/>
              <a:gd name="connsiteY0" fmla="*/ 28886 h 4268388"/>
              <a:gd name="connsiteX1" fmla="*/ 1623802 w 4045337"/>
              <a:gd name="connsiteY1" fmla="*/ 125705 h 4268388"/>
              <a:gd name="connsiteX2" fmla="*/ 3398814 w 4045337"/>
              <a:gd name="connsiteY2" fmla="*/ 1319804 h 4268388"/>
              <a:gd name="connsiteX3" fmla="*/ 4033517 w 4045337"/>
              <a:gd name="connsiteY3" fmla="*/ 652831 h 4268388"/>
              <a:gd name="connsiteX4" fmla="*/ 3194419 w 4045337"/>
              <a:gd name="connsiteY4" fmla="*/ 351616 h 4268388"/>
              <a:gd name="connsiteX5" fmla="*/ 2484414 w 4045337"/>
              <a:gd name="connsiteY5" fmla="*/ 1459653 h 4268388"/>
              <a:gd name="connsiteX6" fmla="*/ 1925017 w 4045337"/>
              <a:gd name="connsiteY6" fmla="*/ 2567691 h 4268388"/>
              <a:gd name="connsiteX7" fmla="*/ 913798 w 4045337"/>
              <a:gd name="connsiteY7" fmla="*/ 3084058 h 4268388"/>
              <a:gd name="connsiteX8" fmla="*/ 74701 w 4045337"/>
              <a:gd name="connsiteY8" fmla="*/ 2933451 h 4268388"/>
              <a:gd name="connsiteX9" fmla="*/ 182278 w 4045337"/>
              <a:gd name="connsiteY9" fmla="*/ 2287994 h 4268388"/>
              <a:gd name="connsiteX10" fmla="*/ 1193497 w 4045337"/>
              <a:gd name="connsiteY10" fmla="*/ 2309507 h 4268388"/>
              <a:gd name="connsiteX11" fmla="*/ 2258504 w 4045337"/>
              <a:gd name="connsiteY11" fmla="*/ 3686488 h 4268388"/>
              <a:gd name="connsiteX12" fmla="*/ 2796387 w 4045337"/>
              <a:gd name="connsiteY12" fmla="*/ 4267399 h 4268388"/>
              <a:gd name="connsiteX0" fmla="*/ 494250 w 4044984"/>
              <a:gd name="connsiteY0" fmla="*/ 10407 h 4249909"/>
              <a:gd name="connsiteX1" fmla="*/ 1699105 w 4044984"/>
              <a:gd name="connsiteY1" fmla="*/ 182530 h 4249909"/>
              <a:gd name="connsiteX2" fmla="*/ 3398814 w 4044984"/>
              <a:gd name="connsiteY2" fmla="*/ 1301325 h 4249909"/>
              <a:gd name="connsiteX3" fmla="*/ 4033517 w 4044984"/>
              <a:gd name="connsiteY3" fmla="*/ 634352 h 4249909"/>
              <a:gd name="connsiteX4" fmla="*/ 3194419 w 4044984"/>
              <a:gd name="connsiteY4" fmla="*/ 333137 h 4249909"/>
              <a:gd name="connsiteX5" fmla="*/ 2484414 w 4044984"/>
              <a:gd name="connsiteY5" fmla="*/ 1441174 h 4249909"/>
              <a:gd name="connsiteX6" fmla="*/ 1925017 w 4044984"/>
              <a:gd name="connsiteY6" fmla="*/ 2549212 h 4249909"/>
              <a:gd name="connsiteX7" fmla="*/ 913798 w 4044984"/>
              <a:gd name="connsiteY7" fmla="*/ 3065579 h 4249909"/>
              <a:gd name="connsiteX8" fmla="*/ 74701 w 4044984"/>
              <a:gd name="connsiteY8" fmla="*/ 2914972 h 4249909"/>
              <a:gd name="connsiteX9" fmla="*/ 182278 w 4044984"/>
              <a:gd name="connsiteY9" fmla="*/ 2269515 h 4249909"/>
              <a:gd name="connsiteX10" fmla="*/ 1193497 w 4044984"/>
              <a:gd name="connsiteY10" fmla="*/ 2291028 h 4249909"/>
              <a:gd name="connsiteX11" fmla="*/ 2258504 w 4044984"/>
              <a:gd name="connsiteY11" fmla="*/ 3668009 h 4249909"/>
              <a:gd name="connsiteX12" fmla="*/ 2796387 w 4044984"/>
              <a:gd name="connsiteY12" fmla="*/ 4248920 h 424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4984" h="4249909">
                <a:moveTo>
                  <a:pt x="494250" y="10407"/>
                </a:moveTo>
                <a:cubicBezTo>
                  <a:pt x="918280" y="-20073"/>
                  <a:pt x="1204254" y="10407"/>
                  <a:pt x="1699105" y="182530"/>
                </a:cubicBezTo>
                <a:cubicBezTo>
                  <a:pt x="2193956" y="354653"/>
                  <a:pt x="3009745" y="1226021"/>
                  <a:pt x="3398814" y="1301325"/>
                </a:cubicBezTo>
                <a:cubicBezTo>
                  <a:pt x="3787883" y="1376629"/>
                  <a:pt x="4110613" y="946323"/>
                  <a:pt x="4033517" y="634352"/>
                </a:cubicBezTo>
                <a:cubicBezTo>
                  <a:pt x="3956421" y="322381"/>
                  <a:pt x="3517149" y="177152"/>
                  <a:pt x="3194419" y="333137"/>
                </a:cubicBezTo>
                <a:cubicBezTo>
                  <a:pt x="2871689" y="489122"/>
                  <a:pt x="2631435" y="1061070"/>
                  <a:pt x="2484414" y="1441174"/>
                </a:cubicBezTo>
                <a:cubicBezTo>
                  <a:pt x="2337393" y="1821278"/>
                  <a:pt x="2186786" y="2278478"/>
                  <a:pt x="1925017" y="2549212"/>
                </a:cubicBezTo>
                <a:cubicBezTo>
                  <a:pt x="1663248" y="2819946"/>
                  <a:pt x="1222184" y="3004619"/>
                  <a:pt x="913798" y="3065579"/>
                </a:cubicBezTo>
                <a:cubicBezTo>
                  <a:pt x="605412" y="3126539"/>
                  <a:pt x="196621" y="3047649"/>
                  <a:pt x="74701" y="2914972"/>
                </a:cubicBezTo>
                <a:cubicBezTo>
                  <a:pt x="-47219" y="2782295"/>
                  <a:pt x="-25703" y="2427295"/>
                  <a:pt x="182278" y="2269515"/>
                </a:cubicBezTo>
                <a:cubicBezTo>
                  <a:pt x="390259" y="2111735"/>
                  <a:pt x="858217" y="2014915"/>
                  <a:pt x="1193497" y="2291028"/>
                </a:cubicBezTo>
                <a:cubicBezTo>
                  <a:pt x="1528777" y="2567141"/>
                  <a:pt x="2091760" y="3399068"/>
                  <a:pt x="2258504" y="3668009"/>
                </a:cubicBezTo>
                <a:cubicBezTo>
                  <a:pt x="2425248" y="3936950"/>
                  <a:pt x="2761424" y="4270435"/>
                  <a:pt x="2796387" y="4248920"/>
                </a:cubicBezTo>
              </a:path>
            </a:pathLst>
          </a:custGeom>
          <a:noFill/>
          <a:ln cap="rnd">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BE5723B7-8539-1AEA-D850-BD7CF30B8B0F}"/>
              </a:ext>
            </a:extLst>
          </p:cNvPr>
          <p:cNvSpPr txBox="1"/>
          <p:nvPr/>
        </p:nvSpPr>
        <p:spPr>
          <a:xfrm>
            <a:off x="1786846" y="1338247"/>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01</a:t>
            </a:r>
          </a:p>
        </p:txBody>
      </p:sp>
      <p:sp>
        <p:nvSpPr>
          <p:cNvPr id="8" name="TextBox 7">
            <a:extLst>
              <a:ext uri="{FF2B5EF4-FFF2-40B4-BE49-F238E27FC236}">
                <a16:creationId xmlns:a16="http://schemas.microsoft.com/office/drawing/2014/main" id="{341211B1-8F4E-2CBF-DDD1-CA0A074A1B3F}"/>
              </a:ext>
            </a:extLst>
          </p:cNvPr>
          <p:cNvSpPr txBox="1"/>
          <p:nvPr/>
        </p:nvSpPr>
        <p:spPr>
          <a:xfrm>
            <a:off x="1818930" y="2402941"/>
            <a:ext cx="1652599"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CONSISTENCY</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9" name="TextBox 8">
            <a:extLst>
              <a:ext uri="{FF2B5EF4-FFF2-40B4-BE49-F238E27FC236}">
                <a16:creationId xmlns:a16="http://schemas.microsoft.com/office/drawing/2014/main" id="{A5545E4F-E5DA-D345-D76F-6E17A9684724}"/>
              </a:ext>
            </a:extLst>
          </p:cNvPr>
          <p:cNvSpPr txBox="1"/>
          <p:nvPr/>
        </p:nvSpPr>
        <p:spPr>
          <a:xfrm>
            <a:off x="7952288" y="1464623"/>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02</a:t>
            </a:r>
          </a:p>
        </p:txBody>
      </p:sp>
      <p:sp>
        <p:nvSpPr>
          <p:cNvPr id="10" name="TextBox 9">
            <a:extLst>
              <a:ext uri="{FF2B5EF4-FFF2-40B4-BE49-F238E27FC236}">
                <a16:creationId xmlns:a16="http://schemas.microsoft.com/office/drawing/2014/main" id="{4CB6C99E-4365-E7F7-9EC8-C539383AC737}"/>
              </a:ext>
            </a:extLst>
          </p:cNvPr>
          <p:cNvSpPr txBox="1"/>
          <p:nvPr/>
        </p:nvSpPr>
        <p:spPr>
          <a:xfrm>
            <a:off x="7984373" y="2862199"/>
            <a:ext cx="3310180" cy="107292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Include what needs to be done to be successful in the position and allow employees to view, acknowledge, and comment on their job description</a:t>
            </a:r>
          </a:p>
        </p:txBody>
      </p:sp>
      <p:sp>
        <p:nvSpPr>
          <p:cNvPr id="11" name="TextBox 10">
            <a:extLst>
              <a:ext uri="{FF2B5EF4-FFF2-40B4-BE49-F238E27FC236}">
                <a16:creationId xmlns:a16="http://schemas.microsoft.com/office/drawing/2014/main" id="{25137611-8E0E-61CF-F101-B7B053BB39AF}"/>
              </a:ext>
            </a:extLst>
          </p:cNvPr>
          <p:cNvSpPr txBox="1"/>
          <p:nvPr/>
        </p:nvSpPr>
        <p:spPr>
          <a:xfrm>
            <a:off x="7984372" y="2529317"/>
            <a:ext cx="1703839"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CLARITY</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2" name="TextBox 11">
            <a:extLst>
              <a:ext uri="{FF2B5EF4-FFF2-40B4-BE49-F238E27FC236}">
                <a16:creationId xmlns:a16="http://schemas.microsoft.com/office/drawing/2014/main" id="{4DCB8B6E-5DCA-45A5-7EE3-9F1CDE104057}"/>
              </a:ext>
            </a:extLst>
          </p:cNvPr>
          <p:cNvSpPr txBox="1"/>
          <p:nvPr/>
        </p:nvSpPr>
        <p:spPr>
          <a:xfrm>
            <a:off x="1355250" y="4180313"/>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03</a:t>
            </a:r>
          </a:p>
        </p:txBody>
      </p:sp>
      <p:sp>
        <p:nvSpPr>
          <p:cNvPr id="13" name="TextBox 12">
            <a:extLst>
              <a:ext uri="{FF2B5EF4-FFF2-40B4-BE49-F238E27FC236}">
                <a16:creationId xmlns:a16="http://schemas.microsoft.com/office/drawing/2014/main" id="{2BB0CCFB-FED8-0328-20F6-AFA42A187B45}"/>
              </a:ext>
            </a:extLst>
          </p:cNvPr>
          <p:cNvSpPr txBox="1"/>
          <p:nvPr/>
        </p:nvSpPr>
        <p:spPr>
          <a:xfrm>
            <a:off x="1387335" y="5261049"/>
            <a:ext cx="2239008"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GUIDANCE</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4" name="TextBox 13">
            <a:extLst>
              <a:ext uri="{FF2B5EF4-FFF2-40B4-BE49-F238E27FC236}">
                <a16:creationId xmlns:a16="http://schemas.microsoft.com/office/drawing/2014/main" id="{E25942FC-A574-AB57-95C5-FB35A2471F35}"/>
              </a:ext>
            </a:extLst>
          </p:cNvPr>
          <p:cNvSpPr txBox="1"/>
          <p:nvPr/>
        </p:nvSpPr>
        <p:spPr>
          <a:xfrm>
            <a:off x="6910182" y="4433914"/>
            <a:ext cx="309590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04</a:t>
            </a:r>
          </a:p>
        </p:txBody>
      </p:sp>
      <p:sp>
        <p:nvSpPr>
          <p:cNvPr id="15" name="TextBox 14">
            <a:extLst>
              <a:ext uri="{FF2B5EF4-FFF2-40B4-BE49-F238E27FC236}">
                <a16:creationId xmlns:a16="http://schemas.microsoft.com/office/drawing/2014/main" id="{423C8D01-D251-A8DA-74AC-D0E70F1024F7}"/>
              </a:ext>
            </a:extLst>
          </p:cNvPr>
          <p:cNvSpPr txBox="1"/>
          <p:nvPr/>
        </p:nvSpPr>
        <p:spPr>
          <a:xfrm>
            <a:off x="6942267" y="5857007"/>
            <a:ext cx="3575275" cy="20037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Provide tools for employees to plan their careers </a:t>
            </a:r>
          </a:p>
        </p:txBody>
      </p:sp>
      <p:sp>
        <p:nvSpPr>
          <p:cNvPr id="16" name="TextBox 15">
            <a:extLst>
              <a:ext uri="{FF2B5EF4-FFF2-40B4-BE49-F238E27FC236}">
                <a16:creationId xmlns:a16="http://schemas.microsoft.com/office/drawing/2014/main" id="{D85E0764-B350-AE93-44BC-14A7C98D9375}"/>
              </a:ext>
            </a:extLst>
          </p:cNvPr>
          <p:cNvSpPr txBox="1"/>
          <p:nvPr/>
        </p:nvSpPr>
        <p:spPr>
          <a:xfrm>
            <a:off x="6942267" y="5498608"/>
            <a:ext cx="2095796"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PLANNING</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7" name="TextBox 16">
            <a:extLst>
              <a:ext uri="{FF2B5EF4-FFF2-40B4-BE49-F238E27FC236}">
                <a16:creationId xmlns:a16="http://schemas.microsoft.com/office/drawing/2014/main" id="{BFF925E2-E67B-9071-070F-C3CC250EFFB5}"/>
              </a:ext>
            </a:extLst>
          </p:cNvPr>
          <p:cNvSpPr txBox="1"/>
          <p:nvPr/>
        </p:nvSpPr>
        <p:spPr>
          <a:xfrm>
            <a:off x="1818930" y="2732054"/>
            <a:ext cx="3310180" cy="795924"/>
          </a:xfrm>
          <a:prstGeom prst="rect">
            <a:avLst/>
          </a:prstGeom>
          <a:solidFill>
            <a:srgbClr val="F6F8FA"/>
          </a:solid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Make sure that your job descriptions are consistent with the actual duties and responsibilities of the job</a:t>
            </a:r>
          </a:p>
        </p:txBody>
      </p:sp>
      <p:sp>
        <p:nvSpPr>
          <p:cNvPr id="18" name="TextBox 17">
            <a:extLst>
              <a:ext uri="{FF2B5EF4-FFF2-40B4-BE49-F238E27FC236}">
                <a16:creationId xmlns:a16="http://schemas.microsoft.com/office/drawing/2014/main" id="{3582C050-67FD-2AC6-A2B4-9B1992921F7D}"/>
              </a:ext>
            </a:extLst>
          </p:cNvPr>
          <p:cNvSpPr txBox="1"/>
          <p:nvPr/>
        </p:nvSpPr>
        <p:spPr>
          <a:xfrm>
            <a:off x="1387334" y="5577889"/>
            <a:ext cx="3310180" cy="795924"/>
          </a:xfrm>
          <a:prstGeom prst="rect">
            <a:avLst/>
          </a:prstGeom>
          <a:solidFill>
            <a:srgbClr val="F6F8FA"/>
          </a:solid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Utilize your job descriptions to develop career paths that layout growth opportunities in your organization</a:t>
            </a:r>
          </a:p>
        </p:txBody>
      </p:sp>
    </p:spTree>
    <p:extLst>
      <p:ext uri="{BB962C8B-B14F-4D97-AF65-F5344CB8AC3E}">
        <p14:creationId xmlns:p14="http://schemas.microsoft.com/office/powerpoint/2010/main" val="399067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51C1-78B0-4F06-9414-A3D8CA45542F}"/>
              </a:ext>
            </a:extLst>
          </p:cNvPr>
          <p:cNvSpPr>
            <a:spLocks noGrp="1"/>
          </p:cNvSpPr>
          <p:nvPr>
            <p:ph type="title"/>
          </p:nvPr>
        </p:nvSpPr>
        <p:spPr>
          <a:xfrm>
            <a:off x="6641432" y="554914"/>
            <a:ext cx="5229726" cy="1915246"/>
          </a:xfrm>
        </p:spPr>
        <p:txBody>
          <a:bodyPr/>
          <a:lstStyle/>
          <a:p>
            <a:r>
              <a:rPr lang="en-US" sz="4000"/>
              <a:t>Compensation: </a:t>
            </a:r>
            <a:r>
              <a:rPr lang="en-US" sz="4000" b="0"/>
              <a:t>Why </a:t>
            </a:r>
            <a:r>
              <a:rPr lang="en-US" sz="4000"/>
              <a:t>Job Descriptions</a:t>
            </a:r>
            <a:r>
              <a:rPr lang="en-US" sz="4000" b="0"/>
              <a:t> Are Important </a:t>
            </a:r>
          </a:p>
        </p:txBody>
      </p:sp>
      <p:sp>
        <p:nvSpPr>
          <p:cNvPr id="3" name="Content Placeholder 2">
            <a:extLst>
              <a:ext uri="{FF2B5EF4-FFF2-40B4-BE49-F238E27FC236}">
                <a16:creationId xmlns:a16="http://schemas.microsoft.com/office/drawing/2014/main" id="{E4B2081E-6BBD-49CA-A79C-21988F661CAF}"/>
              </a:ext>
            </a:extLst>
          </p:cNvPr>
          <p:cNvSpPr>
            <a:spLocks noGrp="1"/>
          </p:cNvSpPr>
          <p:nvPr>
            <p:ph idx="4294967295"/>
          </p:nvPr>
        </p:nvSpPr>
        <p:spPr>
          <a:xfrm>
            <a:off x="6641432" y="2999874"/>
            <a:ext cx="5088132" cy="3096126"/>
          </a:xfrm>
        </p:spPr>
        <p:txBody>
          <a:bodyPr anchor="t">
            <a:normAutofit/>
          </a:bodyPr>
          <a:lstStyle/>
          <a:p>
            <a:pPr marL="0" indent="0">
              <a:lnSpc>
                <a:spcPct val="150000"/>
              </a:lnSpc>
              <a:spcBef>
                <a:spcPts val="0"/>
              </a:spcBef>
              <a:buNone/>
            </a:pPr>
            <a:r>
              <a:rPr lang="en-US" sz="1800" b="1">
                <a:latin typeface="+mj-lt"/>
              </a:rPr>
              <a:t>Foundational element</a:t>
            </a:r>
          </a:p>
          <a:p>
            <a:pPr lvl="1">
              <a:lnSpc>
                <a:spcPct val="150000"/>
              </a:lnSpc>
              <a:spcBef>
                <a:spcPts val="0"/>
              </a:spcBef>
            </a:pPr>
            <a:r>
              <a:rPr lang="en-US" sz="1800"/>
              <a:t>Salary structures, career ladders/architecture, benchmarking, grading, and levelling </a:t>
            </a:r>
          </a:p>
          <a:p>
            <a:pPr lvl="1">
              <a:lnSpc>
                <a:spcPct val="150000"/>
              </a:lnSpc>
              <a:spcBef>
                <a:spcPts val="0"/>
              </a:spcBef>
            </a:pPr>
            <a:r>
              <a:rPr lang="en-US" sz="1800"/>
              <a:t>Market pricing</a:t>
            </a:r>
          </a:p>
          <a:p>
            <a:pPr lvl="1">
              <a:lnSpc>
                <a:spcPct val="150000"/>
              </a:lnSpc>
              <a:spcBef>
                <a:spcPts val="0"/>
              </a:spcBef>
            </a:pPr>
            <a:r>
              <a:rPr lang="en-US" sz="1800"/>
              <a:t>Removes guesswork</a:t>
            </a:r>
          </a:p>
          <a:p>
            <a:endParaRPr lang="en-US" sz="1800"/>
          </a:p>
          <a:p>
            <a:endParaRPr lang="en-US"/>
          </a:p>
        </p:txBody>
      </p:sp>
      <p:pic>
        <p:nvPicPr>
          <p:cNvPr id="4" name="Picture 4" descr="Icon&#10;&#10;Description automatically generated">
            <a:extLst>
              <a:ext uri="{FF2B5EF4-FFF2-40B4-BE49-F238E27FC236}">
                <a16:creationId xmlns:a16="http://schemas.microsoft.com/office/drawing/2014/main" id="{1138CA50-34FC-AF1F-80BD-48C9C1145689}"/>
              </a:ext>
            </a:extLst>
          </p:cNvPr>
          <p:cNvPicPr>
            <a:picLocks noChangeAspect="1"/>
          </p:cNvPicPr>
          <p:nvPr/>
        </p:nvPicPr>
        <p:blipFill>
          <a:blip r:embed="rId3"/>
          <a:stretch>
            <a:fillRect/>
          </a:stretch>
        </p:blipFill>
        <p:spPr>
          <a:xfrm>
            <a:off x="1113447" y="1074073"/>
            <a:ext cx="4647167" cy="3746281"/>
          </a:xfrm>
          <a:prstGeom prst="rect">
            <a:avLst/>
          </a:prstGeom>
        </p:spPr>
      </p:pic>
    </p:spTree>
    <p:extLst>
      <p:ext uri="{BB962C8B-B14F-4D97-AF65-F5344CB8AC3E}">
        <p14:creationId xmlns:p14="http://schemas.microsoft.com/office/powerpoint/2010/main" val="24712548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F212-506C-4F19-946D-D947CEB1BE17}"/>
              </a:ext>
            </a:extLst>
          </p:cNvPr>
          <p:cNvSpPr>
            <a:spLocks noGrp="1"/>
          </p:cNvSpPr>
          <p:nvPr>
            <p:ph type="title"/>
          </p:nvPr>
        </p:nvSpPr>
        <p:spPr>
          <a:xfrm>
            <a:off x="655093" y="527797"/>
            <a:ext cx="10881814" cy="595405"/>
          </a:xfrm>
        </p:spPr>
        <p:txBody>
          <a:bodyPr/>
          <a:lstStyle/>
          <a:p>
            <a:pPr algn="ctr"/>
            <a:r>
              <a:rPr lang="en-US"/>
              <a:t>Compensation: </a:t>
            </a:r>
            <a:r>
              <a:rPr lang="en-US" b="0"/>
              <a:t>What To </a:t>
            </a:r>
            <a:r>
              <a:rPr lang="en-US"/>
              <a:t>Do</a:t>
            </a:r>
          </a:p>
        </p:txBody>
      </p:sp>
      <p:sp>
        <p:nvSpPr>
          <p:cNvPr id="6" name="Freeform: Shape 5">
            <a:extLst>
              <a:ext uri="{FF2B5EF4-FFF2-40B4-BE49-F238E27FC236}">
                <a16:creationId xmlns:a16="http://schemas.microsoft.com/office/drawing/2014/main" id="{A20C3841-F1EC-3B37-F587-6FDA6A7EA901}"/>
              </a:ext>
            </a:extLst>
          </p:cNvPr>
          <p:cNvSpPr/>
          <p:nvPr/>
        </p:nvSpPr>
        <p:spPr>
          <a:xfrm rot="21025403">
            <a:off x="2651640" y="1655059"/>
            <a:ext cx="5335894" cy="3881327"/>
          </a:xfrm>
          <a:custGeom>
            <a:avLst/>
            <a:gdLst>
              <a:gd name="connsiteX0" fmla="*/ 602316 w 4014872"/>
              <a:gd name="connsiteY0" fmla="*/ 47617 h 4211780"/>
              <a:gd name="connsiteX1" fmla="*/ 1656565 w 4014872"/>
              <a:gd name="connsiteY1" fmla="*/ 47617 h 4211780"/>
              <a:gd name="connsiteX2" fmla="*/ 2355812 w 4014872"/>
              <a:gd name="connsiteY2" fmla="*/ 542469 h 4211780"/>
              <a:gd name="connsiteX3" fmla="*/ 2732330 w 4014872"/>
              <a:gd name="connsiteY3" fmla="*/ 1187928 h 4211780"/>
              <a:gd name="connsiteX4" fmla="*/ 3679003 w 4014872"/>
              <a:gd name="connsiteY4" fmla="*/ 1241716 h 4211780"/>
              <a:gd name="connsiteX5" fmla="*/ 3990975 w 4014872"/>
              <a:gd name="connsiteY5" fmla="*/ 520954 h 4211780"/>
              <a:gd name="connsiteX6" fmla="*/ 3119605 w 4014872"/>
              <a:gd name="connsiteY6" fmla="*/ 219740 h 4211780"/>
              <a:gd name="connsiteX7" fmla="*/ 2388085 w 4014872"/>
              <a:gd name="connsiteY7" fmla="*/ 1467627 h 4211780"/>
              <a:gd name="connsiteX8" fmla="*/ 2011568 w 4014872"/>
              <a:gd name="connsiteY8" fmla="*/ 2457330 h 4211780"/>
              <a:gd name="connsiteX9" fmla="*/ 914288 w 4014872"/>
              <a:gd name="connsiteY9" fmla="*/ 3049001 h 4211780"/>
              <a:gd name="connsiteX10" fmla="*/ 10645 w 4014872"/>
              <a:gd name="connsiteY10" fmla="*/ 2973697 h 4211780"/>
              <a:gd name="connsiteX11" fmla="*/ 516255 w 4014872"/>
              <a:gd name="connsiteY11" fmla="*/ 2231420 h 4211780"/>
              <a:gd name="connsiteX12" fmla="*/ 1925506 w 4014872"/>
              <a:gd name="connsiteY12" fmla="*/ 2586422 h 4211780"/>
              <a:gd name="connsiteX13" fmla="*/ 2689299 w 4014872"/>
              <a:gd name="connsiteY13" fmla="*/ 3974159 h 4211780"/>
              <a:gd name="connsiteX14" fmla="*/ 2925968 w 4014872"/>
              <a:gd name="connsiteY14" fmla="*/ 4200069 h 4211780"/>
              <a:gd name="connsiteX0" fmla="*/ 602316 w 4014872"/>
              <a:gd name="connsiteY0" fmla="*/ 43104 h 4207267"/>
              <a:gd name="connsiteX1" fmla="*/ 1656565 w 4014872"/>
              <a:gd name="connsiteY1" fmla="*/ 43104 h 4207267"/>
              <a:gd name="connsiteX2" fmla="*/ 2323539 w 4014872"/>
              <a:gd name="connsiteY2" fmla="*/ 473410 h 4207267"/>
              <a:gd name="connsiteX3" fmla="*/ 2732330 w 4014872"/>
              <a:gd name="connsiteY3" fmla="*/ 1183415 h 4207267"/>
              <a:gd name="connsiteX4" fmla="*/ 3679003 w 4014872"/>
              <a:gd name="connsiteY4" fmla="*/ 1237203 h 4207267"/>
              <a:gd name="connsiteX5" fmla="*/ 3990975 w 4014872"/>
              <a:gd name="connsiteY5" fmla="*/ 516441 h 4207267"/>
              <a:gd name="connsiteX6" fmla="*/ 3119605 w 4014872"/>
              <a:gd name="connsiteY6" fmla="*/ 215227 h 4207267"/>
              <a:gd name="connsiteX7" fmla="*/ 2388085 w 4014872"/>
              <a:gd name="connsiteY7" fmla="*/ 1463114 h 4207267"/>
              <a:gd name="connsiteX8" fmla="*/ 2011568 w 4014872"/>
              <a:gd name="connsiteY8" fmla="*/ 2452817 h 4207267"/>
              <a:gd name="connsiteX9" fmla="*/ 914288 w 4014872"/>
              <a:gd name="connsiteY9" fmla="*/ 3044488 h 4207267"/>
              <a:gd name="connsiteX10" fmla="*/ 10645 w 4014872"/>
              <a:gd name="connsiteY10" fmla="*/ 2969184 h 4207267"/>
              <a:gd name="connsiteX11" fmla="*/ 516255 w 4014872"/>
              <a:gd name="connsiteY11" fmla="*/ 2226907 h 4207267"/>
              <a:gd name="connsiteX12" fmla="*/ 1925506 w 4014872"/>
              <a:gd name="connsiteY12" fmla="*/ 2581909 h 4207267"/>
              <a:gd name="connsiteX13" fmla="*/ 2689299 w 4014872"/>
              <a:gd name="connsiteY13" fmla="*/ 3969646 h 4207267"/>
              <a:gd name="connsiteX14" fmla="*/ 2925968 w 4014872"/>
              <a:gd name="connsiteY14" fmla="*/ 4195556 h 4207267"/>
              <a:gd name="connsiteX0" fmla="*/ 602316 w 4014872"/>
              <a:gd name="connsiteY0" fmla="*/ 57144 h 4221307"/>
              <a:gd name="connsiteX1" fmla="*/ 1624292 w 4014872"/>
              <a:gd name="connsiteY1" fmla="*/ 35629 h 4221307"/>
              <a:gd name="connsiteX2" fmla="*/ 2323539 w 4014872"/>
              <a:gd name="connsiteY2" fmla="*/ 487450 h 4221307"/>
              <a:gd name="connsiteX3" fmla="*/ 2732330 w 4014872"/>
              <a:gd name="connsiteY3" fmla="*/ 1197455 h 4221307"/>
              <a:gd name="connsiteX4" fmla="*/ 3679003 w 4014872"/>
              <a:gd name="connsiteY4" fmla="*/ 1251243 h 4221307"/>
              <a:gd name="connsiteX5" fmla="*/ 3990975 w 4014872"/>
              <a:gd name="connsiteY5" fmla="*/ 530481 h 4221307"/>
              <a:gd name="connsiteX6" fmla="*/ 3119605 w 4014872"/>
              <a:gd name="connsiteY6" fmla="*/ 229267 h 4221307"/>
              <a:gd name="connsiteX7" fmla="*/ 2388085 w 4014872"/>
              <a:gd name="connsiteY7" fmla="*/ 1477154 h 4221307"/>
              <a:gd name="connsiteX8" fmla="*/ 2011568 w 4014872"/>
              <a:gd name="connsiteY8" fmla="*/ 2466857 h 4221307"/>
              <a:gd name="connsiteX9" fmla="*/ 914288 w 4014872"/>
              <a:gd name="connsiteY9" fmla="*/ 3058528 h 4221307"/>
              <a:gd name="connsiteX10" fmla="*/ 10645 w 4014872"/>
              <a:gd name="connsiteY10" fmla="*/ 2983224 h 4221307"/>
              <a:gd name="connsiteX11" fmla="*/ 516255 w 4014872"/>
              <a:gd name="connsiteY11" fmla="*/ 2240947 h 4221307"/>
              <a:gd name="connsiteX12" fmla="*/ 1925506 w 4014872"/>
              <a:gd name="connsiteY12" fmla="*/ 2595949 h 4221307"/>
              <a:gd name="connsiteX13" fmla="*/ 2689299 w 4014872"/>
              <a:gd name="connsiteY13" fmla="*/ 3983686 h 4221307"/>
              <a:gd name="connsiteX14" fmla="*/ 2925968 w 4014872"/>
              <a:gd name="connsiteY14" fmla="*/ 4209596 h 4221307"/>
              <a:gd name="connsiteX0" fmla="*/ 613670 w 4026226"/>
              <a:gd name="connsiteY0" fmla="*/ 57144 h 4221307"/>
              <a:gd name="connsiteX1" fmla="*/ 1635646 w 4026226"/>
              <a:gd name="connsiteY1" fmla="*/ 35629 h 4221307"/>
              <a:gd name="connsiteX2" fmla="*/ 2334893 w 4026226"/>
              <a:gd name="connsiteY2" fmla="*/ 487450 h 4221307"/>
              <a:gd name="connsiteX3" fmla="*/ 2743684 w 4026226"/>
              <a:gd name="connsiteY3" fmla="*/ 1197455 h 4221307"/>
              <a:gd name="connsiteX4" fmla="*/ 3690357 w 4026226"/>
              <a:gd name="connsiteY4" fmla="*/ 1251243 h 4221307"/>
              <a:gd name="connsiteX5" fmla="*/ 4002329 w 4026226"/>
              <a:gd name="connsiteY5" fmla="*/ 530481 h 4221307"/>
              <a:gd name="connsiteX6" fmla="*/ 3130959 w 4026226"/>
              <a:gd name="connsiteY6" fmla="*/ 229267 h 4221307"/>
              <a:gd name="connsiteX7" fmla="*/ 2399439 w 4026226"/>
              <a:gd name="connsiteY7" fmla="*/ 1477154 h 4221307"/>
              <a:gd name="connsiteX8" fmla="*/ 2022922 w 4026226"/>
              <a:gd name="connsiteY8" fmla="*/ 2466857 h 4221307"/>
              <a:gd name="connsiteX9" fmla="*/ 925642 w 4026226"/>
              <a:gd name="connsiteY9" fmla="*/ 3058528 h 4221307"/>
              <a:gd name="connsiteX10" fmla="*/ 21999 w 4026226"/>
              <a:gd name="connsiteY10" fmla="*/ 2983224 h 4221307"/>
              <a:gd name="connsiteX11" fmla="*/ 420033 w 4026226"/>
              <a:gd name="connsiteY11" fmla="*/ 2197917 h 4221307"/>
              <a:gd name="connsiteX12" fmla="*/ 1936860 w 4026226"/>
              <a:gd name="connsiteY12" fmla="*/ 2595949 h 4221307"/>
              <a:gd name="connsiteX13" fmla="*/ 2700653 w 4026226"/>
              <a:gd name="connsiteY13" fmla="*/ 3983686 h 4221307"/>
              <a:gd name="connsiteX14" fmla="*/ 2937322 w 4026226"/>
              <a:gd name="connsiteY14" fmla="*/ 4209596 h 4221307"/>
              <a:gd name="connsiteX0" fmla="*/ 535421 w 3947977"/>
              <a:gd name="connsiteY0" fmla="*/ 57144 h 4221307"/>
              <a:gd name="connsiteX1" fmla="*/ 1557397 w 3947977"/>
              <a:gd name="connsiteY1" fmla="*/ 35629 h 4221307"/>
              <a:gd name="connsiteX2" fmla="*/ 2256644 w 3947977"/>
              <a:gd name="connsiteY2" fmla="*/ 487450 h 4221307"/>
              <a:gd name="connsiteX3" fmla="*/ 2665435 w 3947977"/>
              <a:gd name="connsiteY3" fmla="*/ 1197455 h 4221307"/>
              <a:gd name="connsiteX4" fmla="*/ 3612108 w 3947977"/>
              <a:gd name="connsiteY4" fmla="*/ 1251243 h 4221307"/>
              <a:gd name="connsiteX5" fmla="*/ 3924080 w 3947977"/>
              <a:gd name="connsiteY5" fmla="*/ 530481 h 4221307"/>
              <a:gd name="connsiteX6" fmla="*/ 3052710 w 3947977"/>
              <a:gd name="connsiteY6" fmla="*/ 229267 h 4221307"/>
              <a:gd name="connsiteX7" fmla="*/ 2321190 w 3947977"/>
              <a:gd name="connsiteY7" fmla="*/ 1477154 h 4221307"/>
              <a:gd name="connsiteX8" fmla="*/ 1944673 w 3947977"/>
              <a:gd name="connsiteY8" fmla="*/ 2466857 h 4221307"/>
              <a:gd name="connsiteX9" fmla="*/ 847393 w 3947977"/>
              <a:gd name="connsiteY9" fmla="*/ 3058528 h 4221307"/>
              <a:gd name="connsiteX10" fmla="*/ 29811 w 3947977"/>
              <a:gd name="connsiteY10" fmla="*/ 3015497 h 4221307"/>
              <a:gd name="connsiteX11" fmla="*/ 341784 w 3947977"/>
              <a:gd name="connsiteY11" fmla="*/ 2197917 h 4221307"/>
              <a:gd name="connsiteX12" fmla="*/ 1858611 w 3947977"/>
              <a:gd name="connsiteY12" fmla="*/ 2595949 h 4221307"/>
              <a:gd name="connsiteX13" fmla="*/ 2622404 w 3947977"/>
              <a:gd name="connsiteY13" fmla="*/ 3983686 h 4221307"/>
              <a:gd name="connsiteX14" fmla="*/ 2859073 w 3947977"/>
              <a:gd name="connsiteY14" fmla="*/ 4209596 h 4221307"/>
              <a:gd name="connsiteX0" fmla="*/ 542865 w 3955421"/>
              <a:gd name="connsiteY0" fmla="*/ 57144 h 4221307"/>
              <a:gd name="connsiteX1" fmla="*/ 1564841 w 3955421"/>
              <a:gd name="connsiteY1" fmla="*/ 35629 h 4221307"/>
              <a:gd name="connsiteX2" fmla="*/ 2264088 w 3955421"/>
              <a:gd name="connsiteY2" fmla="*/ 487450 h 4221307"/>
              <a:gd name="connsiteX3" fmla="*/ 2672879 w 3955421"/>
              <a:gd name="connsiteY3" fmla="*/ 1197455 h 4221307"/>
              <a:gd name="connsiteX4" fmla="*/ 3619552 w 3955421"/>
              <a:gd name="connsiteY4" fmla="*/ 1251243 h 4221307"/>
              <a:gd name="connsiteX5" fmla="*/ 3931524 w 3955421"/>
              <a:gd name="connsiteY5" fmla="*/ 530481 h 4221307"/>
              <a:gd name="connsiteX6" fmla="*/ 3060154 w 3955421"/>
              <a:gd name="connsiteY6" fmla="*/ 229267 h 4221307"/>
              <a:gd name="connsiteX7" fmla="*/ 2328634 w 3955421"/>
              <a:gd name="connsiteY7" fmla="*/ 1477154 h 4221307"/>
              <a:gd name="connsiteX8" fmla="*/ 1952117 w 3955421"/>
              <a:gd name="connsiteY8" fmla="*/ 2466857 h 4221307"/>
              <a:gd name="connsiteX9" fmla="*/ 962413 w 3955421"/>
              <a:gd name="connsiteY9" fmla="*/ 3112316 h 4221307"/>
              <a:gd name="connsiteX10" fmla="*/ 37255 w 3955421"/>
              <a:gd name="connsiteY10" fmla="*/ 3015497 h 4221307"/>
              <a:gd name="connsiteX11" fmla="*/ 349228 w 3955421"/>
              <a:gd name="connsiteY11" fmla="*/ 2197917 h 4221307"/>
              <a:gd name="connsiteX12" fmla="*/ 1866055 w 3955421"/>
              <a:gd name="connsiteY12" fmla="*/ 2595949 h 4221307"/>
              <a:gd name="connsiteX13" fmla="*/ 2629848 w 3955421"/>
              <a:gd name="connsiteY13" fmla="*/ 3983686 h 4221307"/>
              <a:gd name="connsiteX14" fmla="*/ 2866517 w 3955421"/>
              <a:gd name="connsiteY14" fmla="*/ 4209596 h 4221307"/>
              <a:gd name="connsiteX0" fmla="*/ 471001 w 3883557"/>
              <a:gd name="connsiteY0" fmla="*/ 57144 h 4221307"/>
              <a:gd name="connsiteX1" fmla="*/ 1492977 w 3883557"/>
              <a:gd name="connsiteY1" fmla="*/ 35629 h 4221307"/>
              <a:gd name="connsiteX2" fmla="*/ 2192224 w 3883557"/>
              <a:gd name="connsiteY2" fmla="*/ 487450 h 4221307"/>
              <a:gd name="connsiteX3" fmla="*/ 2601015 w 3883557"/>
              <a:gd name="connsiteY3" fmla="*/ 1197455 h 4221307"/>
              <a:gd name="connsiteX4" fmla="*/ 3547688 w 3883557"/>
              <a:gd name="connsiteY4" fmla="*/ 1251243 h 4221307"/>
              <a:gd name="connsiteX5" fmla="*/ 3859660 w 3883557"/>
              <a:gd name="connsiteY5" fmla="*/ 530481 h 4221307"/>
              <a:gd name="connsiteX6" fmla="*/ 2988290 w 3883557"/>
              <a:gd name="connsiteY6" fmla="*/ 229267 h 4221307"/>
              <a:gd name="connsiteX7" fmla="*/ 2256770 w 3883557"/>
              <a:gd name="connsiteY7" fmla="*/ 1477154 h 4221307"/>
              <a:gd name="connsiteX8" fmla="*/ 1880253 w 3883557"/>
              <a:gd name="connsiteY8" fmla="*/ 2466857 h 4221307"/>
              <a:gd name="connsiteX9" fmla="*/ 890549 w 3883557"/>
              <a:gd name="connsiteY9" fmla="*/ 3112316 h 4221307"/>
              <a:gd name="connsiteX10" fmla="*/ 51452 w 3883557"/>
              <a:gd name="connsiteY10" fmla="*/ 2961709 h 4221307"/>
              <a:gd name="connsiteX11" fmla="*/ 277364 w 3883557"/>
              <a:gd name="connsiteY11" fmla="*/ 2197917 h 4221307"/>
              <a:gd name="connsiteX12" fmla="*/ 1794191 w 3883557"/>
              <a:gd name="connsiteY12" fmla="*/ 2595949 h 4221307"/>
              <a:gd name="connsiteX13" fmla="*/ 2557984 w 3883557"/>
              <a:gd name="connsiteY13" fmla="*/ 3983686 h 4221307"/>
              <a:gd name="connsiteX14" fmla="*/ 2794653 w 3883557"/>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48215 w 3873788"/>
              <a:gd name="connsiteY13" fmla="*/ 3983686 h 4221307"/>
              <a:gd name="connsiteX14" fmla="*/ 2784884 w 3873788"/>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15942 w 3873788"/>
              <a:gd name="connsiteY13" fmla="*/ 3983686 h 4221307"/>
              <a:gd name="connsiteX14" fmla="*/ 2784884 w 3873788"/>
              <a:gd name="connsiteY14" fmla="*/ 4209596 h 4221307"/>
              <a:gd name="connsiteX0" fmla="*/ 461232 w 3873788"/>
              <a:gd name="connsiteY0" fmla="*/ 57144 h 4211405"/>
              <a:gd name="connsiteX1" fmla="*/ 1483208 w 3873788"/>
              <a:gd name="connsiteY1" fmla="*/ 35629 h 4211405"/>
              <a:gd name="connsiteX2" fmla="*/ 2182455 w 3873788"/>
              <a:gd name="connsiteY2" fmla="*/ 487450 h 4211405"/>
              <a:gd name="connsiteX3" fmla="*/ 2591246 w 3873788"/>
              <a:gd name="connsiteY3" fmla="*/ 1197455 h 4211405"/>
              <a:gd name="connsiteX4" fmla="*/ 3537919 w 3873788"/>
              <a:gd name="connsiteY4" fmla="*/ 1251243 h 4211405"/>
              <a:gd name="connsiteX5" fmla="*/ 3849891 w 3873788"/>
              <a:gd name="connsiteY5" fmla="*/ 530481 h 4211405"/>
              <a:gd name="connsiteX6" fmla="*/ 2978521 w 3873788"/>
              <a:gd name="connsiteY6" fmla="*/ 229267 h 4211405"/>
              <a:gd name="connsiteX7" fmla="*/ 2247001 w 3873788"/>
              <a:gd name="connsiteY7" fmla="*/ 1477154 h 4211405"/>
              <a:gd name="connsiteX8" fmla="*/ 1870484 w 3873788"/>
              <a:gd name="connsiteY8" fmla="*/ 2466857 h 4211405"/>
              <a:gd name="connsiteX9" fmla="*/ 880780 w 3873788"/>
              <a:gd name="connsiteY9" fmla="*/ 3112316 h 4211405"/>
              <a:gd name="connsiteX10" fmla="*/ 41683 w 3873788"/>
              <a:gd name="connsiteY10" fmla="*/ 2961709 h 4211405"/>
              <a:gd name="connsiteX11" fmla="*/ 267595 w 3873788"/>
              <a:gd name="connsiteY11" fmla="*/ 2197917 h 4211405"/>
              <a:gd name="connsiteX12" fmla="*/ 1472451 w 3873788"/>
              <a:gd name="connsiteY12" fmla="*/ 2413069 h 4211405"/>
              <a:gd name="connsiteX13" fmla="*/ 2311547 w 3873788"/>
              <a:gd name="connsiteY13" fmla="*/ 3790049 h 4211405"/>
              <a:gd name="connsiteX14" fmla="*/ 2784884 w 3873788"/>
              <a:gd name="connsiteY14" fmla="*/ 4209596 h 4211405"/>
              <a:gd name="connsiteX0" fmla="*/ 461232 w 3873788"/>
              <a:gd name="connsiteY0" fmla="*/ 57144 h 4296913"/>
              <a:gd name="connsiteX1" fmla="*/ 1483208 w 3873788"/>
              <a:gd name="connsiteY1" fmla="*/ 35629 h 4296913"/>
              <a:gd name="connsiteX2" fmla="*/ 2182455 w 3873788"/>
              <a:gd name="connsiteY2" fmla="*/ 487450 h 4296913"/>
              <a:gd name="connsiteX3" fmla="*/ 2591246 w 3873788"/>
              <a:gd name="connsiteY3" fmla="*/ 1197455 h 4296913"/>
              <a:gd name="connsiteX4" fmla="*/ 3537919 w 3873788"/>
              <a:gd name="connsiteY4" fmla="*/ 1251243 h 4296913"/>
              <a:gd name="connsiteX5" fmla="*/ 3849891 w 3873788"/>
              <a:gd name="connsiteY5" fmla="*/ 530481 h 4296913"/>
              <a:gd name="connsiteX6" fmla="*/ 2978521 w 3873788"/>
              <a:gd name="connsiteY6" fmla="*/ 229267 h 4296913"/>
              <a:gd name="connsiteX7" fmla="*/ 2247001 w 3873788"/>
              <a:gd name="connsiteY7" fmla="*/ 1477154 h 4296913"/>
              <a:gd name="connsiteX8" fmla="*/ 1870484 w 3873788"/>
              <a:gd name="connsiteY8" fmla="*/ 2466857 h 4296913"/>
              <a:gd name="connsiteX9" fmla="*/ 880780 w 3873788"/>
              <a:gd name="connsiteY9" fmla="*/ 3112316 h 4296913"/>
              <a:gd name="connsiteX10" fmla="*/ 41683 w 3873788"/>
              <a:gd name="connsiteY10" fmla="*/ 2961709 h 4296913"/>
              <a:gd name="connsiteX11" fmla="*/ 267595 w 3873788"/>
              <a:gd name="connsiteY11" fmla="*/ 2197917 h 4296913"/>
              <a:gd name="connsiteX12" fmla="*/ 1472451 w 3873788"/>
              <a:gd name="connsiteY12" fmla="*/ 2413069 h 4296913"/>
              <a:gd name="connsiteX13" fmla="*/ 2311547 w 3873788"/>
              <a:gd name="connsiteY13" fmla="*/ 3790049 h 4296913"/>
              <a:gd name="connsiteX14" fmla="*/ 2763369 w 3873788"/>
              <a:gd name="connsiteY14" fmla="*/ 4295657 h 4296913"/>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247001 w 3873788"/>
              <a:gd name="connsiteY7" fmla="*/ 1477154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322304 w 3873788"/>
              <a:gd name="connsiteY7" fmla="*/ 1606246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22304 w 3874934"/>
              <a:gd name="connsiteY7" fmla="*/ 1606246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80148"/>
              <a:gd name="connsiteY0" fmla="*/ 57144 h 4296646"/>
              <a:gd name="connsiteX1" fmla="*/ 1483208 w 3880148"/>
              <a:gd name="connsiteY1" fmla="*/ 35629 h 4296646"/>
              <a:gd name="connsiteX2" fmla="*/ 2182455 w 3880148"/>
              <a:gd name="connsiteY2" fmla="*/ 487450 h 4296646"/>
              <a:gd name="connsiteX3" fmla="*/ 3537919 w 3880148"/>
              <a:gd name="connsiteY3" fmla="*/ 1251243 h 4296646"/>
              <a:gd name="connsiteX4" fmla="*/ 3849891 w 3880148"/>
              <a:gd name="connsiteY4" fmla="*/ 530481 h 4296646"/>
              <a:gd name="connsiteX5" fmla="*/ 2978521 w 3880148"/>
              <a:gd name="connsiteY5" fmla="*/ 229267 h 4296646"/>
              <a:gd name="connsiteX6" fmla="*/ 2386850 w 3880148"/>
              <a:gd name="connsiteY6" fmla="*/ 1778368 h 4296646"/>
              <a:gd name="connsiteX7" fmla="*/ 1870484 w 3880148"/>
              <a:gd name="connsiteY7" fmla="*/ 2466857 h 4296646"/>
              <a:gd name="connsiteX8" fmla="*/ 880780 w 3880148"/>
              <a:gd name="connsiteY8" fmla="*/ 3112316 h 4296646"/>
              <a:gd name="connsiteX9" fmla="*/ 41683 w 3880148"/>
              <a:gd name="connsiteY9" fmla="*/ 2961709 h 4296646"/>
              <a:gd name="connsiteX10" fmla="*/ 267595 w 3880148"/>
              <a:gd name="connsiteY10" fmla="*/ 2197917 h 4296646"/>
              <a:gd name="connsiteX11" fmla="*/ 1472451 w 3880148"/>
              <a:gd name="connsiteY11" fmla="*/ 2413069 h 4296646"/>
              <a:gd name="connsiteX12" fmla="*/ 2225486 w 3880148"/>
              <a:gd name="connsiteY12" fmla="*/ 3714746 h 4296646"/>
              <a:gd name="connsiteX13" fmla="*/ 2763369 w 3880148"/>
              <a:gd name="connsiteY13" fmla="*/ 4295657 h 4296646"/>
              <a:gd name="connsiteX0" fmla="*/ 461232 w 3850582"/>
              <a:gd name="connsiteY0" fmla="*/ 57144 h 4296646"/>
              <a:gd name="connsiteX1" fmla="*/ 1483208 w 3850582"/>
              <a:gd name="connsiteY1" fmla="*/ 35629 h 4296646"/>
              <a:gd name="connsiteX2" fmla="*/ 2182455 w 3850582"/>
              <a:gd name="connsiteY2" fmla="*/ 487450 h 4296646"/>
              <a:gd name="connsiteX3" fmla="*/ 3107613 w 3850582"/>
              <a:gd name="connsiteY3" fmla="*/ 1283516 h 4296646"/>
              <a:gd name="connsiteX4" fmla="*/ 3849891 w 3850582"/>
              <a:gd name="connsiteY4" fmla="*/ 530481 h 4296646"/>
              <a:gd name="connsiteX5" fmla="*/ 2978521 w 3850582"/>
              <a:gd name="connsiteY5" fmla="*/ 229267 h 4296646"/>
              <a:gd name="connsiteX6" fmla="*/ 2386850 w 3850582"/>
              <a:gd name="connsiteY6" fmla="*/ 1778368 h 4296646"/>
              <a:gd name="connsiteX7" fmla="*/ 1870484 w 3850582"/>
              <a:gd name="connsiteY7" fmla="*/ 2466857 h 4296646"/>
              <a:gd name="connsiteX8" fmla="*/ 880780 w 3850582"/>
              <a:gd name="connsiteY8" fmla="*/ 3112316 h 4296646"/>
              <a:gd name="connsiteX9" fmla="*/ 41683 w 3850582"/>
              <a:gd name="connsiteY9" fmla="*/ 2961709 h 4296646"/>
              <a:gd name="connsiteX10" fmla="*/ 267595 w 3850582"/>
              <a:gd name="connsiteY10" fmla="*/ 2197917 h 4296646"/>
              <a:gd name="connsiteX11" fmla="*/ 1472451 w 3850582"/>
              <a:gd name="connsiteY11" fmla="*/ 2413069 h 4296646"/>
              <a:gd name="connsiteX12" fmla="*/ 2225486 w 3850582"/>
              <a:gd name="connsiteY12" fmla="*/ 3714746 h 4296646"/>
              <a:gd name="connsiteX13" fmla="*/ 2763369 w 3850582"/>
              <a:gd name="connsiteY13" fmla="*/ 4295657 h 4296646"/>
              <a:gd name="connsiteX0" fmla="*/ 461232 w 3850786"/>
              <a:gd name="connsiteY0" fmla="*/ 116005 h 4355507"/>
              <a:gd name="connsiteX1" fmla="*/ 1483208 w 3850786"/>
              <a:gd name="connsiteY1" fmla="*/ 94490 h 4355507"/>
              <a:gd name="connsiteX2" fmla="*/ 3107613 w 3850786"/>
              <a:gd name="connsiteY2" fmla="*/ 1342377 h 4355507"/>
              <a:gd name="connsiteX3" fmla="*/ 3849891 w 3850786"/>
              <a:gd name="connsiteY3" fmla="*/ 589342 h 4355507"/>
              <a:gd name="connsiteX4" fmla="*/ 2978521 w 3850786"/>
              <a:gd name="connsiteY4" fmla="*/ 288128 h 4355507"/>
              <a:gd name="connsiteX5" fmla="*/ 2386850 w 3850786"/>
              <a:gd name="connsiteY5" fmla="*/ 1837229 h 4355507"/>
              <a:gd name="connsiteX6" fmla="*/ 1870484 w 3850786"/>
              <a:gd name="connsiteY6" fmla="*/ 2525718 h 4355507"/>
              <a:gd name="connsiteX7" fmla="*/ 880780 w 3850786"/>
              <a:gd name="connsiteY7" fmla="*/ 3171177 h 4355507"/>
              <a:gd name="connsiteX8" fmla="*/ 41683 w 3850786"/>
              <a:gd name="connsiteY8" fmla="*/ 3020570 h 4355507"/>
              <a:gd name="connsiteX9" fmla="*/ 267595 w 3850786"/>
              <a:gd name="connsiteY9" fmla="*/ 2256778 h 4355507"/>
              <a:gd name="connsiteX10" fmla="*/ 1472451 w 3850786"/>
              <a:gd name="connsiteY10" fmla="*/ 2471930 h 4355507"/>
              <a:gd name="connsiteX11" fmla="*/ 2225486 w 3850786"/>
              <a:gd name="connsiteY11" fmla="*/ 3773607 h 4355507"/>
              <a:gd name="connsiteX12" fmla="*/ 2763369 w 3850786"/>
              <a:gd name="connsiteY12" fmla="*/ 4354518 h 4355507"/>
              <a:gd name="connsiteX0" fmla="*/ 461232 w 4087154"/>
              <a:gd name="connsiteY0" fmla="*/ 116005 h 4355507"/>
              <a:gd name="connsiteX1" fmla="*/ 1483208 w 4087154"/>
              <a:gd name="connsiteY1" fmla="*/ 94490 h 4355507"/>
              <a:gd name="connsiteX2" fmla="*/ 3107613 w 4087154"/>
              <a:gd name="connsiteY2" fmla="*/ 1342377 h 4355507"/>
              <a:gd name="connsiteX3" fmla="*/ 4086560 w 4087154"/>
              <a:gd name="connsiteY3" fmla="*/ 750707 h 4355507"/>
              <a:gd name="connsiteX4" fmla="*/ 2978521 w 4087154"/>
              <a:gd name="connsiteY4" fmla="*/ 288128 h 4355507"/>
              <a:gd name="connsiteX5" fmla="*/ 2386850 w 4087154"/>
              <a:gd name="connsiteY5" fmla="*/ 1837229 h 4355507"/>
              <a:gd name="connsiteX6" fmla="*/ 1870484 w 4087154"/>
              <a:gd name="connsiteY6" fmla="*/ 2525718 h 4355507"/>
              <a:gd name="connsiteX7" fmla="*/ 880780 w 4087154"/>
              <a:gd name="connsiteY7" fmla="*/ 3171177 h 4355507"/>
              <a:gd name="connsiteX8" fmla="*/ 41683 w 4087154"/>
              <a:gd name="connsiteY8" fmla="*/ 3020570 h 4355507"/>
              <a:gd name="connsiteX9" fmla="*/ 267595 w 4087154"/>
              <a:gd name="connsiteY9" fmla="*/ 2256778 h 4355507"/>
              <a:gd name="connsiteX10" fmla="*/ 1472451 w 4087154"/>
              <a:gd name="connsiteY10" fmla="*/ 2471930 h 4355507"/>
              <a:gd name="connsiteX11" fmla="*/ 2225486 w 4087154"/>
              <a:gd name="connsiteY11" fmla="*/ 3773607 h 4355507"/>
              <a:gd name="connsiteX12" fmla="*/ 2763369 w 4087154"/>
              <a:gd name="connsiteY12" fmla="*/ 4354518 h 4355507"/>
              <a:gd name="connsiteX0" fmla="*/ 461232 w 4086651"/>
              <a:gd name="connsiteY0" fmla="*/ 116005 h 4355507"/>
              <a:gd name="connsiteX1" fmla="*/ 1483208 w 4086651"/>
              <a:gd name="connsiteY1" fmla="*/ 94490 h 4355507"/>
              <a:gd name="connsiteX2" fmla="*/ 3107613 w 4086651"/>
              <a:gd name="connsiteY2" fmla="*/ 1342377 h 4355507"/>
              <a:gd name="connsiteX3" fmla="*/ 4086560 w 4086651"/>
              <a:gd name="connsiteY3" fmla="*/ 750707 h 4355507"/>
              <a:gd name="connsiteX4" fmla="*/ 3161401 w 4086651"/>
              <a:gd name="connsiteY4" fmla="*/ 481765 h 4355507"/>
              <a:gd name="connsiteX5" fmla="*/ 2386850 w 4086651"/>
              <a:gd name="connsiteY5" fmla="*/ 1837229 h 4355507"/>
              <a:gd name="connsiteX6" fmla="*/ 1870484 w 4086651"/>
              <a:gd name="connsiteY6" fmla="*/ 2525718 h 4355507"/>
              <a:gd name="connsiteX7" fmla="*/ 880780 w 4086651"/>
              <a:gd name="connsiteY7" fmla="*/ 3171177 h 4355507"/>
              <a:gd name="connsiteX8" fmla="*/ 41683 w 4086651"/>
              <a:gd name="connsiteY8" fmla="*/ 3020570 h 4355507"/>
              <a:gd name="connsiteX9" fmla="*/ 267595 w 4086651"/>
              <a:gd name="connsiteY9" fmla="*/ 2256778 h 4355507"/>
              <a:gd name="connsiteX10" fmla="*/ 1472451 w 4086651"/>
              <a:gd name="connsiteY10" fmla="*/ 2471930 h 4355507"/>
              <a:gd name="connsiteX11" fmla="*/ 2225486 w 4086651"/>
              <a:gd name="connsiteY11" fmla="*/ 3773607 h 4355507"/>
              <a:gd name="connsiteX12" fmla="*/ 2763369 w 4086651"/>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8176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94812"/>
              <a:gd name="connsiteY0" fmla="*/ 116005 h 4355507"/>
              <a:gd name="connsiteX1" fmla="*/ 1483208 w 4094812"/>
              <a:gd name="connsiteY1" fmla="*/ 94490 h 4355507"/>
              <a:gd name="connsiteX2" fmla="*/ 3107613 w 4094812"/>
              <a:gd name="connsiteY2" fmla="*/ 1342377 h 4355507"/>
              <a:gd name="connsiteX3" fmla="*/ 4086560 w 4094812"/>
              <a:gd name="connsiteY3" fmla="*/ 750707 h 4355507"/>
              <a:gd name="connsiteX4" fmla="*/ 3161401 w 4094812"/>
              <a:gd name="connsiteY4" fmla="*/ 481765 h 4355507"/>
              <a:gd name="connsiteX5" fmla="*/ 2386850 w 4094812"/>
              <a:gd name="connsiteY5" fmla="*/ 1837229 h 4355507"/>
              <a:gd name="connsiteX6" fmla="*/ 1870484 w 4094812"/>
              <a:gd name="connsiteY6" fmla="*/ 2525718 h 4355507"/>
              <a:gd name="connsiteX7" fmla="*/ 880780 w 4094812"/>
              <a:gd name="connsiteY7" fmla="*/ 3171177 h 4355507"/>
              <a:gd name="connsiteX8" fmla="*/ 41683 w 4094812"/>
              <a:gd name="connsiteY8" fmla="*/ 3020570 h 4355507"/>
              <a:gd name="connsiteX9" fmla="*/ 267595 w 4094812"/>
              <a:gd name="connsiteY9" fmla="*/ 2256778 h 4355507"/>
              <a:gd name="connsiteX10" fmla="*/ 1472451 w 4094812"/>
              <a:gd name="connsiteY10" fmla="*/ 2471930 h 4355507"/>
              <a:gd name="connsiteX11" fmla="*/ 2225486 w 4094812"/>
              <a:gd name="connsiteY11" fmla="*/ 3773607 h 4355507"/>
              <a:gd name="connsiteX12" fmla="*/ 2763369 w 4094812"/>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3873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89039"/>
              <a:gd name="connsiteY0" fmla="*/ 120784 h 4360286"/>
              <a:gd name="connsiteX1" fmla="*/ 1483208 w 4089039"/>
              <a:gd name="connsiteY1" fmla="*/ 99269 h 4360286"/>
              <a:gd name="connsiteX2" fmla="*/ 3365796 w 4089039"/>
              <a:gd name="connsiteY2" fmla="*/ 1411702 h 4360286"/>
              <a:gd name="connsiteX3" fmla="*/ 4086560 w 4089039"/>
              <a:gd name="connsiteY3" fmla="*/ 755486 h 4360286"/>
              <a:gd name="connsiteX4" fmla="*/ 3161401 w 4089039"/>
              <a:gd name="connsiteY4" fmla="*/ 443514 h 4360286"/>
              <a:gd name="connsiteX5" fmla="*/ 2386850 w 4089039"/>
              <a:gd name="connsiteY5" fmla="*/ 1842008 h 4360286"/>
              <a:gd name="connsiteX6" fmla="*/ 1870484 w 4089039"/>
              <a:gd name="connsiteY6" fmla="*/ 2530497 h 4360286"/>
              <a:gd name="connsiteX7" fmla="*/ 880780 w 4089039"/>
              <a:gd name="connsiteY7" fmla="*/ 3175956 h 4360286"/>
              <a:gd name="connsiteX8" fmla="*/ 41683 w 4089039"/>
              <a:gd name="connsiteY8" fmla="*/ 3025349 h 4360286"/>
              <a:gd name="connsiteX9" fmla="*/ 267595 w 4089039"/>
              <a:gd name="connsiteY9" fmla="*/ 2261557 h 4360286"/>
              <a:gd name="connsiteX10" fmla="*/ 1472451 w 4089039"/>
              <a:gd name="connsiteY10" fmla="*/ 2476709 h 4360286"/>
              <a:gd name="connsiteX11" fmla="*/ 2225486 w 4089039"/>
              <a:gd name="connsiteY11" fmla="*/ 3778386 h 4360286"/>
              <a:gd name="connsiteX12" fmla="*/ 2763369 w 4089039"/>
              <a:gd name="connsiteY12" fmla="*/ 4359297 h 4360286"/>
              <a:gd name="connsiteX0" fmla="*/ 461232 w 4091118"/>
              <a:gd name="connsiteY0" fmla="*/ 120784 h 4360286"/>
              <a:gd name="connsiteX1" fmla="*/ 1483208 w 4091118"/>
              <a:gd name="connsiteY1" fmla="*/ 99269 h 4360286"/>
              <a:gd name="connsiteX2" fmla="*/ 3365796 w 4091118"/>
              <a:gd name="connsiteY2" fmla="*/ 1411702 h 4360286"/>
              <a:gd name="connsiteX3" fmla="*/ 4086560 w 4091118"/>
              <a:gd name="connsiteY3" fmla="*/ 755486 h 4360286"/>
              <a:gd name="connsiteX4" fmla="*/ 3161401 w 4091118"/>
              <a:gd name="connsiteY4" fmla="*/ 443514 h 4360286"/>
              <a:gd name="connsiteX5" fmla="*/ 2386850 w 4091118"/>
              <a:gd name="connsiteY5" fmla="*/ 1842008 h 4360286"/>
              <a:gd name="connsiteX6" fmla="*/ 1870484 w 4091118"/>
              <a:gd name="connsiteY6" fmla="*/ 2530497 h 4360286"/>
              <a:gd name="connsiteX7" fmla="*/ 880780 w 4091118"/>
              <a:gd name="connsiteY7" fmla="*/ 3175956 h 4360286"/>
              <a:gd name="connsiteX8" fmla="*/ 41683 w 4091118"/>
              <a:gd name="connsiteY8" fmla="*/ 3025349 h 4360286"/>
              <a:gd name="connsiteX9" fmla="*/ 267595 w 4091118"/>
              <a:gd name="connsiteY9" fmla="*/ 2261557 h 4360286"/>
              <a:gd name="connsiteX10" fmla="*/ 1472451 w 4091118"/>
              <a:gd name="connsiteY10" fmla="*/ 2476709 h 4360286"/>
              <a:gd name="connsiteX11" fmla="*/ 2225486 w 4091118"/>
              <a:gd name="connsiteY11" fmla="*/ 3778386 h 4360286"/>
              <a:gd name="connsiteX12" fmla="*/ 2763369 w 4091118"/>
              <a:gd name="connsiteY12" fmla="*/ 4359297 h 4360286"/>
              <a:gd name="connsiteX0" fmla="*/ 461232 w 4096455"/>
              <a:gd name="connsiteY0" fmla="*/ 120784 h 4360286"/>
              <a:gd name="connsiteX1" fmla="*/ 1483208 w 4096455"/>
              <a:gd name="connsiteY1" fmla="*/ 99269 h 4360286"/>
              <a:gd name="connsiteX2" fmla="*/ 3365796 w 4096455"/>
              <a:gd name="connsiteY2" fmla="*/ 1411702 h 4360286"/>
              <a:gd name="connsiteX3" fmla="*/ 4086560 w 4096455"/>
              <a:gd name="connsiteY3" fmla="*/ 755486 h 4360286"/>
              <a:gd name="connsiteX4" fmla="*/ 3161401 w 4096455"/>
              <a:gd name="connsiteY4" fmla="*/ 443514 h 4360286"/>
              <a:gd name="connsiteX5" fmla="*/ 2386850 w 4096455"/>
              <a:gd name="connsiteY5" fmla="*/ 1842008 h 4360286"/>
              <a:gd name="connsiteX6" fmla="*/ 1870484 w 4096455"/>
              <a:gd name="connsiteY6" fmla="*/ 2530497 h 4360286"/>
              <a:gd name="connsiteX7" fmla="*/ 880780 w 4096455"/>
              <a:gd name="connsiteY7" fmla="*/ 3175956 h 4360286"/>
              <a:gd name="connsiteX8" fmla="*/ 41683 w 4096455"/>
              <a:gd name="connsiteY8" fmla="*/ 3025349 h 4360286"/>
              <a:gd name="connsiteX9" fmla="*/ 267595 w 4096455"/>
              <a:gd name="connsiteY9" fmla="*/ 2261557 h 4360286"/>
              <a:gd name="connsiteX10" fmla="*/ 1472451 w 4096455"/>
              <a:gd name="connsiteY10" fmla="*/ 2476709 h 4360286"/>
              <a:gd name="connsiteX11" fmla="*/ 2225486 w 4096455"/>
              <a:gd name="connsiteY11" fmla="*/ 3778386 h 4360286"/>
              <a:gd name="connsiteX12" fmla="*/ 2763369 w 4096455"/>
              <a:gd name="connsiteY12" fmla="*/ 4359297 h 4360286"/>
              <a:gd name="connsiteX0" fmla="*/ 461232 w 4096455"/>
              <a:gd name="connsiteY0" fmla="*/ 109390 h 4348892"/>
              <a:gd name="connsiteX1" fmla="*/ 1483208 w 4096455"/>
              <a:gd name="connsiteY1" fmla="*/ 87875 h 4348892"/>
              <a:gd name="connsiteX2" fmla="*/ 3365796 w 4096455"/>
              <a:gd name="connsiteY2" fmla="*/ 1400308 h 4348892"/>
              <a:gd name="connsiteX3" fmla="*/ 4086560 w 4096455"/>
              <a:gd name="connsiteY3" fmla="*/ 744092 h 4348892"/>
              <a:gd name="connsiteX4" fmla="*/ 3161401 w 4096455"/>
              <a:gd name="connsiteY4" fmla="*/ 432120 h 4348892"/>
              <a:gd name="connsiteX5" fmla="*/ 2386850 w 4096455"/>
              <a:gd name="connsiteY5" fmla="*/ 1830614 h 4348892"/>
              <a:gd name="connsiteX6" fmla="*/ 1870484 w 4096455"/>
              <a:gd name="connsiteY6" fmla="*/ 2519103 h 4348892"/>
              <a:gd name="connsiteX7" fmla="*/ 880780 w 4096455"/>
              <a:gd name="connsiteY7" fmla="*/ 3164562 h 4348892"/>
              <a:gd name="connsiteX8" fmla="*/ 41683 w 4096455"/>
              <a:gd name="connsiteY8" fmla="*/ 3013955 h 4348892"/>
              <a:gd name="connsiteX9" fmla="*/ 267595 w 4096455"/>
              <a:gd name="connsiteY9" fmla="*/ 2250163 h 4348892"/>
              <a:gd name="connsiteX10" fmla="*/ 1472451 w 4096455"/>
              <a:gd name="connsiteY10" fmla="*/ 2465315 h 4348892"/>
              <a:gd name="connsiteX11" fmla="*/ 2225486 w 4096455"/>
              <a:gd name="connsiteY11" fmla="*/ 3766992 h 4348892"/>
              <a:gd name="connsiteX12" fmla="*/ 2763369 w 4096455"/>
              <a:gd name="connsiteY12" fmla="*/ 4347903 h 4348892"/>
              <a:gd name="connsiteX0" fmla="*/ 461232 w 4092648"/>
              <a:gd name="connsiteY0" fmla="*/ 40733 h 4280235"/>
              <a:gd name="connsiteX1" fmla="*/ 1418662 w 4092648"/>
              <a:gd name="connsiteY1" fmla="*/ 116037 h 4280235"/>
              <a:gd name="connsiteX2" fmla="*/ 3365796 w 4092648"/>
              <a:gd name="connsiteY2" fmla="*/ 1331651 h 4280235"/>
              <a:gd name="connsiteX3" fmla="*/ 4086560 w 4092648"/>
              <a:gd name="connsiteY3" fmla="*/ 675435 h 4280235"/>
              <a:gd name="connsiteX4" fmla="*/ 3161401 w 4092648"/>
              <a:gd name="connsiteY4" fmla="*/ 363463 h 4280235"/>
              <a:gd name="connsiteX5" fmla="*/ 2386850 w 4092648"/>
              <a:gd name="connsiteY5" fmla="*/ 1761957 h 4280235"/>
              <a:gd name="connsiteX6" fmla="*/ 1870484 w 4092648"/>
              <a:gd name="connsiteY6" fmla="*/ 2450446 h 4280235"/>
              <a:gd name="connsiteX7" fmla="*/ 880780 w 4092648"/>
              <a:gd name="connsiteY7" fmla="*/ 3095905 h 4280235"/>
              <a:gd name="connsiteX8" fmla="*/ 41683 w 4092648"/>
              <a:gd name="connsiteY8" fmla="*/ 2945298 h 4280235"/>
              <a:gd name="connsiteX9" fmla="*/ 267595 w 4092648"/>
              <a:gd name="connsiteY9" fmla="*/ 2181506 h 4280235"/>
              <a:gd name="connsiteX10" fmla="*/ 1472451 w 4092648"/>
              <a:gd name="connsiteY10" fmla="*/ 2396658 h 4280235"/>
              <a:gd name="connsiteX11" fmla="*/ 2225486 w 4092648"/>
              <a:gd name="connsiteY11" fmla="*/ 3698335 h 4280235"/>
              <a:gd name="connsiteX12" fmla="*/ 2763369 w 4092648"/>
              <a:gd name="connsiteY12" fmla="*/ 4279246 h 4280235"/>
              <a:gd name="connsiteX0" fmla="*/ 461232 w 4092648"/>
              <a:gd name="connsiteY0" fmla="*/ 6119 h 4245621"/>
              <a:gd name="connsiteX1" fmla="*/ 1418662 w 4092648"/>
              <a:gd name="connsiteY1" fmla="*/ 81423 h 4245621"/>
              <a:gd name="connsiteX2" fmla="*/ 3365796 w 4092648"/>
              <a:gd name="connsiteY2" fmla="*/ 1297037 h 4245621"/>
              <a:gd name="connsiteX3" fmla="*/ 4086560 w 4092648"/>
              <a:gd name="connsiteY3" fmla="*/ 640821 h 4245621"/>
              <a:gd name="connsiteX4" fmla="*/ 3161401 w 4092648"/>
              <a:gd name="connsiteY4" fmla="*/ 328849 h 4245621"/>
              <a:gd name="connsiteX5" fmla="*/ 2386850 w 4092648"/>
              <a:gd name="connsiteY5" fmla="*/ 1727343 h 4245621"/>
              <a:gd name="connsiteX6" fmla="*/ 1870484 w 4092648"/>
              <a:gd name="connsiteY6" fmla="*/ 2415832 h 4245621"/>
              <a:gd name="connsiteX7" fmla="*/ 880780 w 4092648"/>
              <a:gd name="connsiteY7" fmla="*/ 3061291 h 4245621"/>
              <a:gd name="connsiteX8" fmla="*/ 41683 w 4092648"/>
              <a:gd name="connsiteY8" fmla="*/ 2910684 h 4245621"/>
              <a:gd name="connsiteX9" fmla="*/ 267595 w 4092648"/>
              <a:gd name="connsiteY9" fmla="*/ 2146892 h 4245621"/>
              <a:gd name="connsiteX10" fmla="*/ 1472451 w 4092648"/>
              <a:gd name="connsiteY10" fmla="*/ 2362044 h 4245621"/>
              <a:gd name="connsiteX11" fmla="*/ 2225486 w 4092648"/>
              <a:gd name="connsiteY11" fmla="*/ 3663721 h 4245621"/>
              <a:gd name="connsiteX12" fmla="*/ 2763369 w 4092648"/>
              <a:gd name="connsiteY12" fmla="*/ 4244632 h 4245621"/>
              <a:gd name="connsiteX0" fmla="*/ 456865 w 4088281"/>
              <a:gd name="connsiteY0" fmla="*/ 6119 h 4245621"/>
              <a:gd name="connsiteX1" fmla="*/ 1414295 w 4088281"/>
              <a:gd name="connsiteY1" fmla="*/ 81423 h 4245621"/>
              <a:gd name="connsiteX2" fmla="*/ 3361429 w 4088281"/>
              <a:gd name="connsiteY2" fmla="*/ 1297037 h 4245621"/>
              <a:gd name="connsiteX3" fmla="*/ 4082193 w 4088281"/>
              <a:gd name="connsiteY3" fmla="*/ 640821 h 4245621"/>
              <a:gd name="connsiteX4" fmla="*/ 3157034 w 4088281"/>
              <a:gd name="connsiteY4" fmla="*/ 328849 h 4245621"/>
              <a:gd name="connsiteX5" fmla="*/ 2382483 w 4088281"/>
              <a:gd name="connsiteY5" fmla="*/ 1727343 h 4245621"/>
              <a:gd name="connsiteX6" fmla="*/ 1866117 w 4088281"/>
              <a:gd name="connsiteY6" fmla="*/ 2415832 h 4245621"/>
              <a:gd name="connsiteX7" fmla="*/ 876413 w 4088281"/>
              <a:gd name="connsiteY7" fmla="*/ 3061291 h 4245621"/>
              <a:gd name="connsiteX8" fmla="*/ 37316 w 4088281"/>
              <a:gd name="connsiteY8" fmla="*/ 2910684 h 4245621"/>
              <a:gd name="connsiteX9" fmla="*/ 263228 w 4088281"/>
              <a:gd name="connsiteY9" fmla="*/ 2146892 h 4245621"/>
              <a:gd name="connsiteX10" fmla="*/ 1295962 w 4088281"/>
              <a:gd name="connsiteY10" fmla="*/ 2189922 h 4245621"/>
              <a:gd name="connsiteX11" fmla="*/ 2221119 w 4088281"/>
              <a:gd name="connsiteY11" fmla="*/ 3663721 h 4245621"/>
              <a:gd name="connsiteX12" fmla="*/ 2759002 w 4088281"/>
              <a:gd name="connsiteY12" fmla="*/ 4244632 h 4245621"/>
              <a:gd name="connsiteX0" fmla="*/ 447863 w 4079279"/>
              <a:gd name="connsiteY0" fmla="*/ 6119 h 4245621"/>
              <a:gd name="connsiteX1" fmla="*/ 1405293 w 4079279"/>
              <a:gd name="connsiteY1" fmla="*/ 81423 h 4245621"/>
              <a:gd name="connsiteX2" fmla="*/ 3352427 w 4079279"/>
              <a:gd name="connsiteY2" fmla="*/ 1297037 h 4245621"/>
              <a:gd name="connsiteX3" fmla="*/ 4073191 w 4079279"/>
              <a:gd name="connsiteY3" fmla="*/ 640821 h 4245621"/>
              <a:gd name="connsiteX4" fmla="*/ 3148032 w 4079279"/>
              <a:gd name="connsiteY4" fmla="*/ 328849 h 4245621"/>
              <a:gd name="connsiteX5" fmla="*/ 2373481 w 4079279"/>
              <a:gd name="connsiteY5" fmla="*/ 1727343 h 4245621"/>
              <a:gd name="connsiteX6" fmla="*/ 1857115 w 4079279"/>
              <a:gd name="connsiteY6" fmla="*/ 2415832 h 4245621"/>
              <a:gd name="connsiteX7" fmla="*/ 867411 w 4079279"/>
              <a:gd name="connsiteY7" fmla="*/ 3061291 h 4245621"/>
              <a:gd name="connsiteX8" fmla="*/ 28314 w 4079279"/>
              <a:gd name="connsiteY8" fmla="*/ 2910684 h 4245621"/>
              <a:gd name="connsiteX9" fmla="*/ 254226 w 4079279"/>
              <a:gd name="connsiteY9" fmla="*/ 2146892 h 4245621"/>
              <a:gd name="connsiteX10" fmla="*/ 1286960 w 4079279"/>
              <a:gd name="connsiteY10" fmla="*/ 2189922 h 4245621"/>
              <a:gd name="connsiteX11" fmla="*/ 2212117 w 4079279"/>
              <a:gd name="connsiteY11" fmla="*/ 3663721 h 4245621"/>
              <a:gd name="connsiteX12" fmla="*/ 2750000 w 4079279"/>
              <a:gd name="connsiteY12" fmla="*/ 4244632 h 4245621"/>
              <a:gd name="connsiteX0" fmla="*/ 478158 w 4109574"/>
              <a:gd name="connsiteY0" fmla="*/ 6119 h 4245621"/>
              <a:gd name="connsiteX1" fmla="*/ 1435588 w 4109574"/>
              <a:gd name="connsiteY1" fmla="*/ 81423 h 4245621"/>
              <a:gd name="connsiteX2" fmla="*/ 3382722 w 4109574"/>
              <a:gd name="connsiteY2" fmla="*/ 1297037 h 4245621"/>
              <a:gd name="connsiteX3" fmla="*/ 4103486 w 4109574"/>
              <a:gd name="connsiteY3" fmla="*/ 640821 h 4245621"/>
              <a:gd name="connsiteX4" fmla="*/ 3178327 w 4109574"/>
              <a:gd name="connsiteY4" fmla="*/ 328849 h 4245621"/>
              <a:gd name="connsiteX5" fmla="*/ 2403776 w 4109574"/>
              <a:gd name="connsiteY5" fmla="*/ 1727343 h 4245621"/>
              <a:gd name="connsiteX6" fmla="*/ 1887410 w 4109574"/>
              <a:gd name="connsiteY6" fmla="*/ 2415832 h 4245621"/>
              <a:gd name="connsiteX7" fmla="*/ 897706 w 4109574"/>
              <a:gd name="connsiteY7" fmla="*/ 3061291 h 4245621"/>
              <a:gd name="connsiteX8" fmla="*/ 58609 w 4109574"/>
              <a:gd name="connsiteY8" fmla="*/ 2910684 h 4245621"/>
              <a:gd name="connsiteX9" fmla="*/ 209217 w 4109574"/>
              <a:gd name="connsiteY9" fmla="*/ 2179165 h 4245621"/>
              <a:gd name="connsiteX10" fmla="*/ 1317255 w 4109574"/>
              <a:gd name="connsiteY10" fmla="*/ 2189922 h 4245621"/>
              <a:gd name="connsiteX11" fmla="*/ 2242412 w 4109574"/>
              <a:gd name="connsiteY11" fmla="*/ 3663721 h 4245621"/>
              <a:gd name="connsiteX12" fmla="*/ 2780295 w 4109574"/>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82308 w 4113724"/>
              <a:gd name="connsiteY0" fmla="*/ 6119 h 4245621"/>
              <a:gd name="connsiteX1" fmla="*/ 1439738 w 4113724"/>
              <a:gd name="connsiteY1" fmla="*/ 81423 h 4245621"/>
              <a:gd name="connsiteX2" fmla="*/ 3386872 w 4113724"/>
              <a:gd name="connsiteY2" fmla="*/ 1297037 h 4245621"/>
              <a:gd name="connsiteX3" fmla="*/ 4107636 w 4113724"/>
              <a:gd name="connsiteY3" fmla="*/ 640821 h 4245621"/>
              <a:gd name="connsiteX4" fmla="*/ 3182477 w 4113724"/>
              <a:gd name="connsiteY4" fmla="*/ 328849 h 4245621"/>
              <a:gd name="connsiteX5" fmla="*/ 2407926 w 4113724"/>
              <a:gd name="connsiteY5" fmla="*/ 1727343 h 4245621"/>
              <a:gd name="connsiteX6" fmla="*/ 1891560 w 4113724"/>
              <a:gd name="connsiteY6" fmla="*/ 2415832 h 4245621"/>
              <a:gd name="connsiteX7" fmla="*/ 901856 w 4113724"/>
              <a:gd name="connsiteY7" fmla="*/ 3061291 h 4245621"/>
              <a:gd name="connsiteX8" fmla="*/ 62759 w 4113724"/>
              <a:gd name="connsiteY8" fmla="*/ 2910684 h 4245621"/>
              <a:gd name="connsiteX9" fmla="*/ 170336 w 4113724"/>
              <a:gd name="connsiteY9" fmla="*/ 2265227 h 4245621"/>
              <a:gd name="connsiteX10" fmla="*/ 1041706 w 4113724"/>
              <a:gd name="connsiteY10" fmla="*/ 2243710 h 4245621"/>
              <a:gd name="connsiteX11" fmla="*/ 2246562 w 4113724"/>
              <a:gd name="connsiteY11" fmla="*/ 3663721 h 4245621"/>
              <a:gd name="connsiteX12" fmla="*/ 2784445 w 4113724"/>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30195"/>
              <a:gd name="connsiteY0" fmla="*/ 6119 h 4245621"/>
              <a:gd name="connsiteX1" fmla="*/ 1451680 w 4130195"/>
              <a:gd name="connsiteY1" fmla="*/ 81423 h 4245621"/>
              <a:gd name="connsiteX2" fmla="*/ 3398814 w 4130195"/>
              <a:gd name="connsiteY2" fmla="*/ 1297037 h 4245621"/>
              <a:gd name="connsiteX3" fmla="*/ 4119578 w 4130195"/>
              <a:gd name="connsiteY3" fmla="*/ 640821 h 4245621"/>
              <a:gd name="connsiteX4" fmla="*/ 3194419 w 4130195"/>
              <a:gd name="connsiteY4" fmla="*/ 328849 h 4245621"/>
              <a:gd name="connsiteX5" fmla="*/ 2419868 w 4130195"/>
              <a:gd name="connsiteY5" fmla="*/ 1727343 h 4245621"/>
              <a:gd name="connsiteX6" fmla="*/ 1903502 w 4130195"/>
              <a:gd name="connsiteY6" fmla="*/ 2415832 h 4245621"/>
              <a:gd name="connsiteX7" fmla="*/ 913798 w 4130195"/>
              <a:gd name="connsiteY7" fmla="*/ 3061291 h 4245621"/>
              <a:gd name="connsiteX8" fmla="*/ 74701 w 4130195"/>
              <a:gd name="connsiteY8" fmla="*/ 2910684 h 4245621"/>
              <a:gd name="connsiteX9" fmla="*/ 182278 w 4130195"/>
              <a:gd name="connsiteY9" fmla="*/ 2265227 h 4245621"/>
              <a:gd name="connsiteX10" fmla="*/ 1193497 w 4130195"/>
              <a:gd name="connsiteY10" fmla="*/ 2286740 h 4245621"/>
              <a:gd name="connsiteX11" fmla="*/ 2258504 w 4130195"/>
              <a:gd name="connsiteY11" fmla="*/ 3663721 h 4245621"/>
              <a:gd name="connsiteX12" fmla="*/ 2796387 w 4130195"/>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23864 h 4263366"/>
              <a:gd name="connsiteX1" fmla="*/ 1451680 w 4046222"/>
              <a:gd name="connsiteY1" fmla="*/ 99168 h 4263366"/>
              <a:gd name="connsiteX2" fmla="*/ 3398814 w 4046222"/>
              <a:gd name="connsiteY2" fmla="*/ 1314782 h 4263366"/>
              <a:gd name="connsiteX3" fmla="*/ 4033517 w 4046222"/>
              <a:gd name="connsiteY3" fmla="*/ 647809 h 4263366"/>
              <a:gd name="connsiteX4" fmla="*/ 3194419 w 4046222"/>
              <a:gd name="connsiteY4" fmla="*/ 346594 h 4263366"/>
              <a:gd name="connsiteX5" fmla="*/ 2484414 w 4046222"/>
              <a:gd name="connsiteY5" fmla="*/ 1454631 h 4263366"/>
              <a:gd name="connsiteX6" fmla="*/ 1925017 w 4046222"/>
              <a:gd name="connsiteY6" fmla="*/ 2562669 h 4263366"/>
              <a:gd name="connsiteX7" fmla="*/ 913798 w 4046222"/>
              <a:gd name="connsiteY7" fmla="*/ 3079036 h 4263366"/>
              <a:gd name="connsiteX8" fmla="*/ 74701 w 4046222"/>
              <a:gd name="connsiteY8" fmla="*/ 2928429 h 4263366"/>
              <a:gd name="connsiteX9" fmla="*/ 182278 w 4046222"/>
              <a:gd name="connsiteY9" fmla="*/ 2282972 h 4263366"/>
              <a:gd name="connsiteX10" fmla="*/ 1193497 w 4046222"/>
              <a:gd name="connsiteY10" fmla="*/ 2304485 h 4263366"/>
              <a:gd name="connsiteX11" fmla="*/ 2258504 w 4046222"/>
              <a:gd name="connsiteY11" fmla="*/ 3681466 h 4263366"/>
              <a:gd name="connsiteX12" fmla="*/ 2796387 w 4046222"/>
              <a:gd name="connsiteY12" fmla="*/ 4262377 h 4263366"/>
              <a:gd name="connsiteX0" fmla="*/ 494250 w 4045337"/>
              <a:gd name="connsiteY0" fmla="*/ 17133 h 4256635"/>
              <a:gd name="connsiteX1" fmla="*/ 1623802 w 4045337"/>
              <a:gd name="connsiteY1" fmla="*/ 113952 h 4256635"/>
              <a:gd name="connsiteX2" fmla="*/ 3398814 w 4045337"/>
              <a:gd name="connsiteY2" fmla="*/ 1308051 h 4256635"/>
              <a:gd name="connsiteX3" fmla="*/ 4033517 w 4045337"/>
              <a:gd name="connsiteY3" fmla="*/ 641078 h 4256635"/>
              <a:gd name="connsiteX4" fmla="*/ 3194419 w 4045337"/>
              <a:gd name="connsiteY4" fmla="*/ 339863 h 4256635"/>
              <a:gd name="connsiteX5" fmla="*/ 2484414 w 4045337"/>
              <a:gd name="connsiteY5" fmla="*/ 1447900 h 4256635"/>
              <a:gd name="connsiteX6" fmla="*/ 1925017 w 4045337"/>
              <a:gd name="connsiteY6" fmla="*/ 2555938 h 4256635"/>
              <a:gd name="connsiteX7" fmla="*/ 913798 w 4045337"/>
              <a:gd name="connsiteY7" fmla="*/ 3072305 h 4256635"/>
              <a:gd name="connsiteX8" fmla="*/ 74701 w 4045337"/>
              <a:gd name="connsiteY8" fmla="*/ 2921698 h 4256635"/>
              <a:gd name="connsiteX9" fmla="*/ 182278 w 4045337"/>
              <a:gd name="connsiteY9" fmla="*/ 2276241 h 4256635"/>
              <a:gd name="connsiteX10" fmla="*/ 1193497 w 4045337"/>
              <a:gd name="connsiteY10" fmla="*/ 2297754 h 4256635"/>
              <a:gd name="connsiteX11" fmla="*/ 2258504 w 4045337"/>
              <a:gd name="connsiteY11" fmla="*/ 3674735 h 4256635"/>
              <a:gd name="connsiteX12" fmla="*/ 2796387 w 4045337"/>
              <a:gd name="connsiteY12" fmla="*/ 4255646 h 4256635"/>
              <a:gd name="connsiteX0" fmla="*/ 494250 w 4045337"/>
              <a:gd name="connsiteY0" fmla="*/ 28886 h 4268388"/>
              <a:gd name="connsiteX1" fmla="*/ 1623802 w 4045337"/>
              <a:gd name="connsiteY1" fmla="*/ 125705 h 4268388"/>
              <a:gd name="connsiteX2" fmla="*/ 3398814 w 4045337"/>
              <a:gd name="connsiteY2" fmla="*/ 1319804 h 4268388"/>
              <a:gd name="connsiteX3" fmla="*/ 4033517 w 4045337"/>
              <a:gd name="connsiteY3" fmla="*/ 652831 h 4268388"/>
              <a:gd name="connsiteX4" fmla="*/ 3194419 w 4045337"/>
              <a:gd name="connsiteY4" fmla="*/ 351616 h 4268388"/>
              <a:gd name="connsiteX5" fmla="*/ 2484414 w 4045337"/>
              <a:gd name="connsiteY5" fmla="*/ 1459653 h 4268388"/>
              <a:gd name="connsiteX6" fmla="*/ 1925017 w 4045337"/>
              <a:gd name="connsiteY6" fmla="*/ 2567691 h 4268388"/>
              <a:gd name="connsiteX7" fmla="*/ 913798 w 4045337"/>
              <a:gd name="connsiteY7" fmla="*/ 3084058 h 4268388"/>
              <a:gd name="connsiteX8" fmla="*/ 74701 w 4045337"/>
              <a:gd name="connsiteY8" fmla="*/ 2933451 h 4268388"/>
              <a:gd name="connsiteX9" fmla="*/ 182278 w 4045337"/>
              <a:gd name="connsiteY9" fmla="*/ 2287994 h 4268388"/>
              <a:gd name="connsiteX10" fmla="*/ 1193497 w 4045337"/>
              <a:gd name="connsiteY10" fmla="*/ 2309507 h 4268388"/>
              <a:gd name="connsiteX11" fmla="*/ 2258504 w 4045337"/>
              <a:gd name="connsiteY11" fmla="*/ 3686488 h 4268388"/>
              <a:gd name="connsiteX12" fmla="*/ 2796387 w 4045337"/>
              <a:gd name="connsiteY12" fmla="*/ 4267399 h 4268388"/>
              <a:gd name="connsiteX0" fmla="*/ 494250 w 4044984"/>
              <a:gd name="connsiteY0" fmla="*/ 10407 h 4249909"/>
              <a:gd name="connsiteX1" fmla="*/ 1699105 w 4044984"/>
              <a:gd name="connsiteY1" fmla="*/ 182530 h 4249909"/>
              <a:gd name="connsiteX2" fmla="*/ 3398814 w 4044984"/>
              <a:gd name="connsiteY2" fmla="*/ 1301325 h 4249909"/>
              <a:gd name="connsiteX3" fmla="*/ 4033517 w 4044984"/>
              <a:gd name="connsiteY3" fmla="*/ 634352 h 4249909"/>
              <a:gd name="connsiteX4" fmla="*/ 3194419 w 4044984"/>
              <a:gd name="connsiteY4" fmla="*/ 333137 h 4249909"/>
              <a:gd name="connsiteX5" fmla="*/ 2484414 w 4044984"/>
              <a:gd name="connsiteY5" fmla="*/ 1441174 h 4249909"/>
              <a:gd name="connsiteX6" fmla="*/ 1925017 w 4044984"/>
              <a:gd name="connsiteY6" fmla="*/ 2549212 h 4249909"/>
              <a:gd name="connsiteX7" fmla="*/ 913798 w 4044984"/>
              <a:gd name="connsiteY7" fmla="*/ 3065579 h 4249909"/>
              <a:gd name="connsiteX8" fmla="*/ 74701 w 4044984"/>
              <a:gd name="connsiteY8" fmla="*/ 2914972 h 4249909"/>
              <a:gd name="connsiteX9" fmla="*/ 182278 w 4044984"/>
              <a:gd name="connsiteY9" fmla="*/ 2269515 h 4249909"/>
              <a:gd name="connsiteX10" fmla="*/ 1193497 w 4044984"/>
              <a:gd name="connsiteY10" fmla="*/ 2291028 h 4249909"/>
              <a:gd name="connsiteX11" fmla="*/ 2258504 w 4044984"/>
              <a:gd name="connsiteY11" fmla="*/ 3668009 h 4249909"/>
              <a:gd name="connsiteX12" fmla="*/ 2796387 w 4044984"/>
              <a:gd name="connsiteY12" fmla="*/ 4248920 h 4249909"/>
              <a:gd name="connsiteX0" fmla="*/ 494250 w 4044984"/>
              <a:gd name="connsiteY0" fmla="*/ 10407 h 3708673"/>
              <a:gd name="connsiteX1" fmla="*/ 1699105 w 4044984"/>
              <a:gd name="connsiteY1" fmla="*/ 182530 h 3708673"/>
              <a:gd name="connsiteX2" fmla="*/ 3398814 w 4044984"/>
              <a:gd name="connsiteY2" fmla="*/ 1301325 h 3708673"/>
              <a:gd name="connsiteX3" fmla="*/ 4033517 w 4044984"/>
              <a:gd name="connsiteY3" fmla="*/ 634352 h 3708673"/>
              <a:gd name="connsiteX4" fmla="*/ 3194419 w 4044984"/>
              <a:gd name="connsiteY4" fmla="*/ 333137 h 3708673"/>
              <a:gd name="connsiteX5" fmla="*/ 2484414 w 4044984"/>
              <a:gd name="connsiteY5" fmla="*/ 1441174 h 3708673"/>
              <a:gd name="connsiteX6" fmla="*/ 1925017 w 4044984"/>
              <a:gd name="connsiteY6" fmla="*/ 2549212 h 3708673"/>
              <a:gd name="connsiteX7" fmla="*/ 913798 w 4044984"/>
              <a:gd name="connsiteY7" fmla="*/ 3065579 h 3708673"/>
              <a:gd name="connsiteX8" fmla="*/ 74701 w 4044984"/>
              <a:gd name="connsiteY8" fmla="*/ 2914972 h 3708673"/>
              <a:gd name="connsiteX9" fmla="*/ 182278 w 4044984"/>
              <a:gd name="connsiteY9" fmla="*/ 2269515 h 3708673"/>
              <a:gd name="connsiteX10" fmla="*/ 1193497 w 4044984"/>
              <a:gd name="connsiteY10" fmla="*/ 2291028 h 3708673"/>
              <a:gd name="connsiteX11" fmla="*/ 2258504 w 4044984"/>
              <a:gd name="connsiteY11" fmla="*/ 3668009 h 3708673"/>
              <a:gd name="connsiteX12" fmla="*/ 1653184 w 4044984"/>
              <a:gd name="connsiteY12" fmla="*/ 2763122 h 3708673"/>
              <a:gd name="connsiteX0" fmla="*/ 494250 w 4044984"/>
              <a:gd name="connsiteY0" fmla="*/ 10407 h 3708673"/>
              <a:gd name="connsiteX1" fmla="*/ 1699105 w 4044984"/>
              <a:gd name="connsiteY1" fmla="*/ 182530 h 3708673"/>
              <a:gd name="connsiteX2" fmla="*/ 3398814 w 4044984"/>
              <a:gd name="connsiteY2" fmla="*/ 1301325 h 3708673"/>
              <a:gd name="connsiteX3" fmla="*/ 4033517 w 4044984"/>
              <a:gd name="connsiteY3" fmla="*/ 634352 h 3708673"/>
              <a:gd name="connsiteX4" fmla="*/ 3194419 w 4044984"/>
              <a:gd name="connsiteY4" fmla="*/ 333137 h 3708673"/>
              <a:gd name="connsiteX5" fmla="*/ 2484414 w 4044984"/>
              <a:gd name="connsiteY5" fmla="*/ 1441174 h 3708673"/>
              <a:gd name="connsiteX6" fmla="*/ 1925017 w 4044984"/>
              <a:gd name="connsiteY6" fmla="*/ 2549212 h 3708673"/>
              <a:gd name="connsiteX7" fmla="*/ 913798 w 4044984"/>
              <a:gd name="connsiteY7" fmla="*/ 3065579 h 3708673"/>
              <a:gd name="connsiteX8" fmla="*/ 74701 w 4044984"/>
              <a:gd name="connsiteY8" fmla="*/ 2914972 h 3708673"/>
              <a:gd name="connsiteX9" fmla="*/ 182278 w 4044984"/>
              <a:gd name="connsiteY9" fmla="*/ 2269515 h 3708673"/>
              <a:gd name="connsiteX10" fmla="*/ 1193497 w 4044984"/>
              <a:gd name="connsiteY10" fmla="*/ 2291028 h 3708673"/>
              <a:gd name="connsiteX11" fmla="*/ 2258504 w 4044984"/>
              <a:gd name="connsiteY11" fmla="*/ 3668009 h 3708673"/>
              <a:gd name="connsiteX12" fmla="*/ 1653184 w 4044984"/>
              <a:gd name="connsiteY12" fmla="*/ 2763122 h 3708673"/>
              <a:gd name="connsiteX0" fmla="*/ 494250 w 4044984"/>
              <a:gd name="connsiteY0" fmla="*/ 10407 h 3668009"/>
              <a:gd name="connsiteX1" fmla="*/ 1699105 w 4044984"/>
              <a:gd name="connsiteY1" fmla="*/ 182530 h 3668009"/>
              <a:gd name="connsiteX2" fmla="*/ 3398814 w 4044984"/>
              <a:gd name="connsiteY2" fmla="*/ 1301325 h 3668009"/>
              <a:gd name="connsiteX3" fmla="*/ 4033517 w 4044984"/>
              <a:gd name="connsiteY3" fmla="*/ 634352 h 3668009"/>
              <a:gd name="connsiteX4" fmla="*/ 3194419 w 4044984"/>
              <a:gd name="connsiteY4" fmla="*/ 333137 h 3668009"/>
              <a:gd name="connsiteX5" fmla="*/ 2484414 w 4044984"/>
              <a:gd name="connsiteY5" fmla="*/ 1441174 h 3668009"/>
              <a:gd name="connsiteX6" fmla="*/ 1925017 w 4044984"/>
              <a:gd name="connsiteY6" fmla="*/ 2549212 h 3668009"/>
              <a:gd name="connsiteX7" fmla="*/ 913798 w 4044984"/>
              <a:gd name="connsiteY7" fmla="*/ 3065579 h 3668009"/>
              <a:gd name="connsiteX8" fmla="*/ 74701 w 4044984"/>
              <a:gd name="connsiteY8" fmla="*/ 2914972 h 3668009"/>
              <a:gd name="connsiteX9" fmla="*/ 182278 w 4044984"/>
              <a:gd name="connsiteY9" fmla="*/ 2269515 h 3668009"/>
              <a:gd name="connsiteX10" fmla="*/ 1193497 w 4044984"/>
              <a:gd name="connsiteY10" fmla="*/ 2291028 h 3668009"/>
              <a:gd name="connsiteX11" fmla="*/ 2258504 w 4044984"/>
              <a:gd name="connsiteY11" fmla="*/ 3668009 h 3668009"/>
              <a:gd name="connsiteX12" fmla="*/ 1653184 w 4044984"/>
              <a:gd name="connsiteY12" fmla="*/ 2763122 h 366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4984" h="3668009">
                <a:moveTo>
                  <a:pt x="494250" y="10407"/>
                </a:moveTo>
                <a:cubicBezTo>
                  <a:pt x="918280" y="-20073"/>
                  <a:pt x="1204254" y="10407"/>
                  <a:pt x="1699105" y="182530"/>
                </a:cubicBezTo>
                <a:cubicBezTo>
                  <a:pt x="2193956" y="354653"/>
                  <a:pt x="3009745" y="1226021"/>
                  <a:pt x="3398814" y="1301325"/>
                </a:cubicBezTo>
                <a:cubicBezTo>
                  <a:pt x="3787883" y="1376629"/>
                  <a:pt x="4110613" y="946323"/>
                  <a:pt x="4033517" y="634352"/>
                </a:cubicBezTo>
                <a:cubicBezTo>
                  <a:pt x="3956421" y="322381"/>
                  <a:pt x="3517149" y="177152"/>
                  <a:pt x="3194419" y="333137"/>
                </a:cubicBezTo>
                <a:cubicBezTo>
                  <a:pt x="2871689" y="489122"/>
                  <a:pt x="2631435" y="1061070"/>
                  <a:pt x="2484414" y="1441174"/>
                </a:cubicBezTo>
                <a:cubicBezTo>
                  <a:pt x="2337393" y="1821278"/>
                  <a:pt x="2186786" y="2278478"/>
                  <a:pt x="1925017" y="2549212"/>
                </a:cubicBezTo>
                <a:cubicBezTo>
                  <a:pt x="1663248" y="2819946"/>
                  <a:pt x="1222184" y="3004619"/>
                  <a:pt x="913798" y="3065579"/>
                </a:cubicBezTo>
                <a:cubicBezTo>
                  <a:pt x="605412" y="3126539"/>
                  <a:pt x="196621" y="3047649"/>
                  <a:pt x="74701" y="2914972"/>
                </a:cubicBezTo>
                <a:cubicBezTo>
                  <a:pt x="-47219" y="2782295"/>
                  <a:pt x="-25703" y="2427295"/>
                  <a:pt x="182278" y="2269515"/>
                </a:cubicBezTo>
                <a:cubicBezTo>
                  <a:pt x="390259" y="2111735"/>
                  <a:pt x="858217" y="2014915"/>
                  <a:pt x="1193497" y="2291028"/>
                </a:cubicBezTo>
                <a:cubicBezTo>
                  <a:pt x="1528777" y="2567141"/>
                  <a:pt x="1868262" y="3136815"/>
                  <a:pt x="2258504" y="3668009"/>
                </a:cubicBezTo>
                <a:cubicBezTo>
                  <a:pt x="2012351" y="3342741"/>
                  <a:pt x="1618221" y="2784637"/>
                  <a:pt x="1653184" y="2763122"/>
                </a:cubicBezTo>
              </a:path>
            </a:pathLst>
          </a:custGeom>
          <a:noFill/>
          <a:ln cap="rnd">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4" name="Group 3">
            <a:extLst>
              <a:ext uri="{FF2B5EF4-FFF2-40B4-BE49-F238E27FC236}">
                <a16:creationId xmlns:a16="http://schemas.microsoft.com/office/drawing/2014/main" id="{66E85C78-B8EC-B657-7B1A-4B45221A4FFE}"/>
              </a:ext>
            </a:extLst>
          </p:cNvPr>
          <p:cNvGrpSpPr/>
          <p:nvPr/>
        </p:nvGrpSpPr>
        <p:grpSpPr>
          <a:xfrm>
            <a:off x="7952288" y="1464623"/>
            <a:ext cx="3127991" cy="1916501"/>
            <a:chOff x="7952288" y="1464623"/>
            <a:chExt cx="3127991" cy="1916501"/>
          </a:xfrm>
        </p:grpSpPr>
        <p:sp>
          <p:nvSpPr>
            <p:cNvPr id="9" name="TextBox 8">
              <a:extLst>
                <a:ext uri="{FF2B5EF4-FFF2-40B4-BE49-F238E27FC236}">
                  <a16:creationId xmlns:a16="http://schemas.microsoft.com/office/drawing/2014/main" id="{A5545E4F-E5DA-D345-D76F-6E17A9684724}"/>
                </a:ext>
              </a:extLst>
            </p:cNvPr>
            <p:cNvSpPr txBox="1"/>
            <p:nvPr/>
          </p:nvSpPr>
          <p:spPr>
            <a:xfrm>
              <a:off x="7952288" y="1464623"/>
              <a:ext cx="1239619"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02</a:t>
              </a:r>
            </a:p>
          </p:txBody>
        </p:sp>
        <p:sp>
          <p:nvSpPr>
            <p:cNvPr id="10" name="TextBox 9">
              <a:extLst>
                <a:ext uri="{FF2B5EF4-FFF2-40B4-BE49-F238E27FC236}">
                  <a16:creationId xmlns:a16="http://schemas.microsoft.com/office/drawing/2014/main" id="{4CB6C99E-4365-E7F7-9EC8-C539383AC737}"/>
                </a:ext>
              </a:extLst>
            </p:cNvPr>
            <p:cNvSpPr txBox="1"/>
            <p:nvPr/>
          </p:nvSpPr>
          <p:spPr>
            <a:xfrm>
              <a:off x="7984373" y="2862199"/>
              <a:ext cx="3095906" cy="51892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4153">
                      <a:lumMod val="75000"/>
                    </a:srgbClr>
                  </a:solidFill>
                  <a:effectLst/>
                  <a:uLnTx/>
                  <a:uFillTx/>
                  <a:latin typeface="Century Gothic" panose="020B0502020202020204" pitchFamily="34" charset="0"/>
                  <a:ea typeface="+mn-ea"/>
                  <a:cs typeface="+mn-cs"/>
                </a:rPr>
                <a:t>Ensure accurate market pricing results by having job descriptions at hand </a:t>
              </a:r>
            </a:p>
          </p:txBody>
        </p:sp>
        <p:sp>
          <p:nvSpPr>
            <p:cNvPr id="11" name="TextBox 10">
              <a:extLst>
                <a:ext uri="{FF2B5EF4-FFF2-40B4-BE49-F238E27FC236}">
                  <a16:creationId xmlns:a16="http://schemas.microsoft.com/office/drawing/2014/main" id="{25137611-8E0E-61CF-F101-B7B053BB39AF}"/>
                </a:ext>
              </a:extLst>
            </p:cNvPr>
            <p:cNvSpPr txBox="1"/>
            <p:nvPr/>
          </p:nvSpPr>
          <p:spPr>
            <a:xfrm>
              <a:off x="7984372" y="2529317"/>
              <a:ext cx="2021717"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MARKET PRICING</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grpSp>
      <p:grpSp>
        <p:nvGrpSpPr>
          <p:cNvPr id="5" name="Group 4">
            <a:extLst>
              <a:ext uri="{FF2B5EF4-FFF2-40B4-BE49-F238E27FC236}">
                <a16:creationId xmlns:a16="http://schemas.microsoft.com/office/drawing/2014/main" id="{2DF791F1-C4EE-501B-B86F-AE385D8C8F72}"/>
              </a:ext>
            </a:extLst>
          </p:cNvPr>
          <p:cNvGrpSpPr/>
          <p:nvPr/>
        </p:nvGrpSpPr>
        <p:grpSpPr>
          <a:xfrm>
            <a:off x="1786847" y="1338247"/>
            <a:ext cx="3859974" cy="1912732"/>
            <a:chOff x="1786847" y="1338247"/>
            <a:chExt cx="3859974" cy="1912732"/>
          </a:xfrm>
        </p:grpSpPr>
        <p:sp>
          <p:nvSpPr>
            <p:cNvPr id="7" name="TextBox 6">
              <a:extLst>
                <a:ext uri="{FF2B5EF4-FFF2-40B4-BE49-F238E27FC236}">
                  <a16:creationId xmlns:a16="http://schemas.microsoft.com/office/drawing/2014/main" id="{BE5723B7-8539-1AEA-D850-BD7CF30B8B0F}"/>
                </a:ext>
              </a:extLst>
            </p:cNvPr>
            <p:cNvSpPr txBox="1"/>
            <p:nvPr/>
          </p:nvSpPr>
          <p:spPr>
            <a:xfrm>
              <a:off x="1786847" y="1338247"/>
              <a:ext cx="992568"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01</a:t>
              </a:r>
            </a:p>
          </p:txBody>
        </p:sp>
        <p:sp>
          <p:nvSpPr>
            <p:cNvPr id="8" name="TextBox 7">
              <a:extLst>
                <a:ext uri="{FF2B5EF4-FFF2-40B4-BE49-F238E27FC236}">
                  <a16:creationId xmlns:a16="http://schemas.microsoft.com/office/drawing/2014/main" id="{341211B1-8F4E-2CBF-DDD1-CA0A074A1B3F}"/>
                </a:ext>
              </a:extLst>
            </p:cNvPr>
            <p:cNvSpPr txBox="1"/>
            <p:nvPr/>
          </p:nvSpPr>
          <p:spPr>
            <a:xfrm>
              <a:off x="1818930" y="2402941"/>
              <a:ext cx="3827891"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JOB DESCRIPTION MANAGEMENT</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7" name="TextBox 16">
              <a:extLst>
                <a:ext uri="{FF2B5EF4-FFF2-40B4-BE49-F238E27FC236}">
                  <a16:creationId xmlns:a16="http://schemas.microsoft.com/office/drawing/2014/main" id="{BFF925E2-E67B-9071-070F-C3CC250EFFB5}"/>
                </a:ext>
              </a:extLst>
            </p:cNvPr>
            <p:cNvSpPr txBox="1"/>
            <p:nvPr/>
          </p:nvSpPr>
          <p:spPr>
            <a:xfrm>
              <a:off x="1818930" y="2732054"/>
              <a:ext cx="3310180" cy="518925"/>
            </a:xfrm>
            <a:prstGeom prst="rect">
              <a:avLst/>
            </a:prstGeom>
            <a:solidFill>
              <a:srgbClr val="F6F8FA"/>
            </a:solid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Create and maintain detailed, accurate and up-to-date job descriptions</a:t>
              </a:r>
            </a:p>
          </p:txBody>
        </p:sp>
      </p:grpSp>
      <p:grpSp>
        <p:nvGrpSpPr>
          <p:cNvPr id="3" name="Group 2">
            <a:extLst>
              <a:ext uri="{FF2B5EF4-FFF2-40B4-BE49-F238E27FC236}">
                <a16:creationId xmlns:a16="http://schemas.microsoft.com/office/drawing/2014/main" id="{C24EB3A0-C68B-D216-5D5D-ADF9256604B1}"/>
              </a:ext>
            </a:extLst>
          </p:cNvPr>
          <p:cNvGrpSpPr/>
          <p:nvPr/>
        </p:nvGrpSpPr>
        <p:grpSpPr>
          <a:xfrm>
            <a:off x="6096000" y="4283415"/>
            <a:ext cx="3910088" cy="1916501"/>
            <a:chOff x="6096000" y="4283415"/>
            <a:chExt cx="3910088" cy="1916501"/>
          </a:xfrm>
        </p:grpSpPr>
        <p:sp>
          <p:nvSpPr>
            <p:cNvPr id="12" name="TextBox 11">
              <a:extLst>
                <a:ext uri="{FF2B5EF4-FFF2-40B4-BE49-F238E27FC236}">
                  <a16:creationId xmlns:a16="http://schemas.microsoft.com/office/drawing/2014/main" id="{4DCB8B6E-5DCA-45A5-7EE3-9F1CDE104057}"/>
                </a:ext>
              </a:extLst>
            </p:cNvPr>
            <p:cNvSpPr txBox="1"/>
            <p:nvPr/>
          </p:nvSpPr>
          <p:spPr>
            <a:xfrm>
              <a:off x="6096000" y="4283415"/>
              <a:ext cx="1228253"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03</a:t>
              </a:r>
            </a:p>
          </p:txBody>
        </p:sp>
        <p:sp>
          <p:nvSpPr>
            <p:cNvPr id="13" name="TextBox 12">
              <a:extLst>
                <a:ext uri="{FF2B5EF4-FFF2-40B4-BE49-F238E27FC236}">
                  <a16:creationId xmlns:a16="http://schemas.microsoft.com/office/drawing/2014/main" id="{2BB0CCFB-FED8-0328-20F6-AFA42A187B45}"/>
                </a:ext>
              </a:extLst>
            </p:cNvPr>
            <p:cNvSpPr txBox="1"/>
            <p:nvPr/>
          </p:nvSpPr>
          <p:spPr>
            <a:xfrm>
              <a:off x="6128085" y="5364151"/>
              <a:ext cx="3380960"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STRATEGIC COMPENSATION</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18" name="TextBox 17">
              <a:extLst>
                <a:ext uri="{FF2B5EF4-FFF2-40B4-BE49-F238E27FC236}">
                  <a16:creationId xmlns:a16="http://schemas.microsoft.com/office/drawing/2014/main" id="{3582C050-67FD-2AC6-A2B4-9B1992921F7D}"/>
                </a:ext>
              </a:extLst>
            </p:cNvPr>
            <p:cNvSpPr txBox="1"/>
            <p:nvPr/>
          </p:nvSpPr>
          <p:spPr>
            <a:xfrm>
              <a:off x="6128083" y="5680991"/>
              <a:ext cx="3878005" cy="518925"/>
            </a:xfrm>
            <a:prstGeom prst="rect">
              <a:avLst/>
            </a:prstGeom>
            <a:solidFill>
              <a:srgbClr val="F6F8FA"/>
            </a:solid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4153">
                      <a:lumMod val="75000"/>
                    </a:srgbClr>
                  </a:solidFill>
                  <a:effectLst/>
                  <a:uLnTx/>
                  <a:uFillTx/>
                  <a:latin typeface="Century Gothic" panose="020B0502020202020204" pitchFamily="34" charset="0"/>
                  <a:ea typeface="+mn-ea"/>
                  <a:cs typeface="+mn-cs"/>
                </a:rPr>
                <a:t>Collate market pricing results with Job Descriptions to help validate compensation decisions</a:t>
              </a:r>
            </a:p>
          </p:txBody>
        </p:sp>
      </p:grpSp>
    </p:spTree>
    <p:extLst>
      <p:ext uri="{BB962C8B-B14F-4D97-AF65-F5344CB8AC3E}">
        <p14:creationId xmlns:p14="http://schemas.microsoft.com/office/powerpoint/2010/main" val="24683758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92CF0E-EF57-A2F2-5788-6F7FA6931EC4}"/>
              </a:ext>
            </a:extLst>
          </p:cNvPr>
          <p:cNvSpPr>
            <a:spLocks noGrp="1"/>
          </p:cNvSpPr>
          <p:nvPr>
            <p:ph idx="1"/>
          </p:nvPr>
        </p:nvSpPr>
        <p:spPr>
          <a:xfrm>
            <a:off x="6771736" y="1964166"/>
            <a:ext cx="4957828" cy="4340815"/>
          </a:xfrm>
        </p:spPr>
        <p:txBody>
          <a:bodyPr>
            <a:normAutofit fontScale="62500" lnSpcReduction="20000"/>
          </a:bodyPr>
          <a:lstStyle/>
          <a:p>
            <a:pPr>
              <a:lnSpc>
                <a:spcPct val="160000"/>
              </a:lnSpc>
              <a:spcBef>
                <a:spcPts val="0"/>
              </a:spcBef>
            </a:pPr>
            <a:r>
              <a:rPr lang="en-US"/>
              <a:t>Based on accurate, detailed, approved job descriptions </a:t>
            </a:r>
          </a:p>
          <a:p>
            <a:pPr>
              <a:lnSpc>
                <a:spcPct val="160000"/>
              </a:lnSpc>
              <a:spcBef>
                <a:spcPts val="0"/>
              </a:spcBef>
            </a:pPr>
            <a:r>
              <a:rPr lang="en-US"/>
              <a:t>Query managers to describe:</a:t>
            </a:r>
          </a:p>
          <a:p>
            <a:pPr lvl="1">
              <a:lnSpc>
                <a:spcPct val="160000"/>
              </a:lnSpc>
              <a:spcBef>
                <a:spcPts val="0"/>
              </a:spcBef>
            </a:pPr>
            <a:r>
              <a:rPr lang="en-US"/>
              <a:t>Team contribution</a:t>
            </a:r>
          </a:p>
          <a:p>
            <a:pPr lvl="1">
              <a:lnSpc>
                <a:spcPct val="160000"/>
              </a:lnSpc>
              <a:spcBef>
                <a:spcPts val="0"/>
              </a:spcBef>
            </a:pPr>
            <a:r>
              <a:rPr lang="en-US"/>
              <a:t>Teaming style</a:t>
            </a:r>
          </a:p>
          <a:p>
            <a:pPr lvl="1">
              <a:lnSpc>
                <a:spcPct val="160000"/>
              </a:lnSpc>
              <a:spcBef>
                <a:spcPts val="0"/>
              </a:spcBef>
            </a:pPr>
            <a:r>
              <a:rPr lang="en-US"/>
              <a:t>Departmental culture</a:t>
            </a:r>
          </a:p>
          <a:p>
            <a:pPr lvl="1">
              <a:lnSpc>
                <a:spcPct val="160000"/>
              </a:lnSpc>
              <a:spcBef>
                <a:spcPts val="0"/>
              </a:spcBef>
            </a:pPr>
            <a:r>
              <a:rPr lang="en-US"/>
              <a:t>Job-to-be-done</a:t>
            </a:r>
          </a:p>
          <a:p>
            <a:pPr lvl="1">
              <a:lnSpc>
                <a:spcPct val="160000"/>
              </a:lnSpc>
              <a:spcBef>
                <a:spcPts val="0"/>
              </a:spcBef>
            </a:pPr>
            <a:r>
              <a:rPr lang="en-US"/>
              <a:t>Personal characteristics</a:t>
            </a:r>
          </a:p>
          <a:p>
            <a:pPr>
              <a:lnSpc>
                <a:spcPct val="160000"/>
              </a:lnSpc>
              <a:spcBef>
                <a:spcPts val="0"/>
              </a:spcBef>
            </a:pPr>
            <a:r>
              <a:rPr lang="en-US"/>
              <a:t>Insert structured text to attract candidates who will be successful given those particular team dynamics.</a:t>
            </a:r>
          </a:p>
          <a:p>
            <a:pPr marL="0" indent="0">
              <a:buNone/>
            </a:pPr>
            <a:endParaRPr lang="en-US"/>
          </a:p>
          <a:p>
            <a:endParaRPr lang="en-US"/>
          </a:p>
        </p:txBody>
      </p:sp>
      <p:sp>
        <p:nvSpPr>
          <p:cNvPr id="3" name="Title 2">
            <a:extLst>
              <a:ext uri="{FF2B5EF4-FFF2-40B4-BE49-F238E27FC236}">
                <a16:creationId xmlns:a16="http://schemas.microsoft.com/office/drawing/2014/main" id="{36BDF3B9-AE18-AEC5-2AFD-4A97A7786B68}"/>
              </a:ext>
            </a:extLst>
          </p:cNvPr>
          <p:cNvSpPr>
            <a:spLocks noGrp="1"/>
          </p:cNvSpPr>
          <p:nvPr>
            <p:ph type="title"/>
          </p:nvPr>
        </p:nvSpPr>
        <p:spPr>
          <a:xfrm>
            <a:off x="6771736" y="553019"/>
            <a:ext cx="4957828" cy="1248621"/>
          </a:xfrm>
        </p:spPr>
        <p:txBody>
          <a:bodyPr/>
          <a:lstStyle/>
          <a:p>
            <a:r>
              <a:rPr lang="en-US" sz="4000" err="1"/>
              <a:t>TeamScape</a:t>
            </a:r>
            <a:r>
              <a:rPr lang="en-US" sz="4000"/>
              <a:t> </a:t>
            </a:r>
            <a:r>
              <a:rPr lang="en-US" sz="4000" b="0"/>
              <a:t>Job Postings</a:t>
            </a:r>
          </a:p>
        </p:txBody>
      </p:sp>
      <p:pic>
        <p:nvPicPr>
          <p:cNvPr id="5" name="Picture 4">
            <a:extLst>
              <a:ext uri="{FF2B5EF4-FFF2-40B4-BE49-F238E27FC236}">
                <a16:creationId xmlns:a16="http://schemas.microsoft.com/office/drawing/2014/main" id="{035404EA-AFAF-AB20-F36D-B9E3895C9524}"/>
              </a:ext>
            </a:extLst>
          </p:cNvPr>
          <p:cNvPicPr>
            <a:picLocks noChangeAspect="1"/>
          </p:cNvPicPr>
          <p:nvPr/>
        </p:nvPicPr>
        <p:blipFill>
          <a:blip r:embed="rId3"/>
          <a:stretch>
            <a:fillRect/>
          </a:stretch>
        </p:blipFill>
        <p:spPr>
          <a:xfrm>
            <a:off x="1654267" y="553019"/>
            <a:ext cx="3186401" cy="4564304"/>
          </a:xfrm>
          <a:prstGeom prst="rect">
            <a:avLst/>
          </a:prstGeom>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8CD795F-A134-44F2-47B8-4FC81A73DE73}"/>
              </a:ext>
            </a:extLst>
          </p:cNvPr>
          <p:cNvPicPr>
            <a:picLocks noChangeAspect="1"/>
          </p:cNvPicPr>
          <p:nvPr/>
        </p:nvPicPr>
        <p:blipFill>
          <a:blip r:embed="rId4"/>
          <a:stretch>
            <a:fillRect/>
          </a:stretch>
        </p:blipFill>
        <p:spPr>
          <a:xfrm>
            <a:off x="718696" y="1414304"/>
            <a:ext cx="5135850" cy="2564166"/>
          </a:xfrm>
          <a:prstGeom prst="rect">
            <a:avLst/>
          </a:prstGeom>
          <a:solidFill>
            <a:schemeClr val="bg1">
              <a:lumMod val="95000"/>
            </a:schemeClr>
          </a:solid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3581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500"/>
                                        <p:tgtEl>
                                          <p:spTgt spid="2">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1140" name="Google Shape;78;g162086d5a5f_0_228">
            <a:extLst>
              <a:ext uri="{FF2B5EF4-FFF2-40B4-BE49-F238E27FC236}">
                <a16:creationId xmlns:a16="http://schemas.microsoft.com/office/drawing/2014/main" id="{4FAAC905-66C6-917F-0859-D9846A9ADCCF}"/>
              </a:ext>
            </a:extLst>
          </p:cNvPr>
          <p:cNvSpPr/>
          <p:nvPr/>
        </p:nvSpPr>
        <p:spPr>
          <a:xfrm rot="10800000" flipH="1">
            <a:off x="9028762" y="0"/>
            <a:ext cx="2905109" cy="6353278"/>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1148" name="Google Shape;82;g162086d5a5f_0_228">
            <a:extLst>
              <a:ext uri="{FF2B5EF4-FFF2-40B4-BE49-F238E27FC236}">
                <a16:creationId xmlns:a16="http://schemas.microsoft.com/office/drawing/2014/main" id="{7AD3DE4B-8973-CFA9-A706-B4ED5E11B8B2}"/>
              </a:ext>
            </a:extLst>
          </p:cNvPr>
          <p:cNvSpPr/>
          <p:nvPr/>
        </p:nvSpPr>
        <p:spPr>
          <a:xfrm flipH="1">
            <a:off x="6889036" y="3756186"/>
            <a:ext cx="1837049" cy="3101814"/>
          </a:xfrm>
          <a:prstGeom prst="round2SameRect">
            <a:avLst>
              <a:gd name="adj1" fmla="val 50000"/>
              <a:gd name="adj2" fmla="val 0"/>
            </a:avLst>
          </a:pr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sp>
        <p:nvSpPr>
          <p:cNvPr id="1153" name="Google Shape;82;g162086d5a5f_0_228">
            <a:extLst>
              <a:ext uri="{FF2B5EF4-FFF2-40B4-BE49-F238E27FC236}">
                <a16:creationId xmlns:a16="http://schemas.microsoft.com/office/drawing/2014/main" id="{3EF995D8-95E1-681D-A0DA-7A120A61B0A7}"/>
              </a:ext>
            </a:extLst>
          </p:cNvPr>
          <p:cNvSpPr/>
          <p:nvPr/>
        </p:nvSpPr>
        <p:spPr>
          <a:xfrm flipH="1" flipV="1">
            <a:off x="6897906" y="0"/>
            <a:ext cx="1828181" cy="312909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Rubik"/>
              <a:ea typeface="Rubik"/>
              <a:cs typeface="Rubik"/>
              <a:sym typeface="Rubik"/>
            </a:endParaRPr>
          </a:p>
        </p:txBody>
      </p:sp>
      <p:grpSp>
        <p:nvGrpSpPr>
          <p:cNvPr id="1155" name="Group 1154">
            <a:extLst>
              <a:ext uri="{FF2B5EF4-FFF2-40B4-BE49-F238E27FC236}">
                <a16:creationId xmlns:a16="http://schemas.microsoft.com/office/drawing/2014/main" id="{BE7FC2E7-4C83-CB7E-48FC-621167596B64}"/>
              </a:ext>
            </a:extLst>
          </p:cNvPr>
          <p:cNvGrpSpPr/>
          <p:nvPr/>
        </p:nvGrpSpPr>
        <p:grpSpPr>
          <a:xfrm>
            <a:off x="529532" y="1408983"/>
            <a:ext cx="2364581" cy="742687"/>
            <a:chOff x="835710" y="1408983"/>
            <a:chExt cx="2364581" cy="742687"/>
          </a:xfrm>
        </p:grpSpPr>
        <p:sp>
          <p:nvSpPr>
            <p:cNvPr id="12" name="Freeform: Shape 11">
              <a:extLst>
                <a:ext uri="{FF2B5EF4-FFF2-40B4-BE49-F238E27FC236}">
                  <a16:creationId xmlns:a16="http://schemas.microsoft.com/office/drawing/2014/main" id="{0BC3E9A4-20E3-C6CF-18BE-85901F86E8C7}"/>
                </a:ext>
              </a:extLst>
            </p:cNvPr>
            <p:cNvSpPr/>
            <p:nvPr/>
          </p:nvSpPr>
          <p:spPr>
            <a:xfrm>
              <a:off x="835710" y="1627867"/>
              <a:ext cx="249840" cy="523803"/>
            </a:xfrm>
            <a:custGeom>
              <a:avLst/>
              <a:gdLst>
                <a:gd name="connsiteX0" fmla="*/ 249836 w 249840"/>
                <a:gd name="connsiteY0" fmla="*/ -5 h 523803"/>
                <a:gd name="connsiteX1" fmla="*/ 249836 w 249840"/>
                <a:gd name="connsiteY1" fmla="*/ 332703 h 523803"/>
                <a:gd name="connsiteX2" fmla="*/ 228976 w 249840"/>
                <a:gd name="connsiteY2" fmla="*/ 449765 h 523803"/>
                <a:gd name="connsiteX3" fmla="*/ 98293 w 249840"/>
                <a:gd name="connsiteY3" fmla="*/ 523775 h 523803"/>
                <a:gd name="connsiteX4" fmla="*/ -5 w 249840"/>
                <a:gd name="connsiteY4" fmla="*/ 497581 h 523803"/>
                <a:gd name="connsiteX5" fmla="*/ 41620 w 249840"/>
                <a:gd name="connsiteY5" fmla="*/ 430906 h 523803"/>
                <a:gd name="connsiteX6" fmla="*/ 99627 w 249840"/>
                <a:gd name="connsiteY6" fmla="*/ 449765 h 523803"/>
                <a:gd name="connsiteX7" fmla="*/ 155443 w 249840"/>
                <a:gd name="connsiteY7" fmla="*/ 415190 h 523803"/>
                <a:gd name="connsiteX8" fmla="*/ 164968 w 249840"/>
                <a:gd name="connsiteY8" fmla="*/ 332703 h 523803"/>
                <a:gd name="connsiteX9" fmla="*/ 164968 w 249840"/>
                <a:gd name="connsiteY9" fmla="*/ -5 h 5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40" h="523803">
                  <a:moveTo>
                    <a:pt x="249836" y="-5"/>
                  </a:moveTo>
                  <a:lnTo>
                    <a:pt x="249836" y="332703"/>
                  </a:lnTo>
                  <a:cubicBezTo>
                    <a:pt x="249836" y="373565"/>
                    <a:pt x="248122" y="414332"/>
                    <a:pt x="228976" y="449765"/>
                  </a:cubicBezTo>
                  <a:cubicBezTo>
                    <a:pt x="211546" y="482150"/>
                    <a:pt x="174017" y="523775"/>
                    <a:pt x="98293" y="523775"/>
                  </a:cubicBezTo>
                  <a:cubicBezTo>
                    <a:pt x="63733" y="524326"/>
                    <a:pt x="29699" y="515257"/>
                    <a:pt x="-5" y="497581"/>
                  </a:cubicBezTo>
                  <a:lnTo>
                    <a:pt x="41620" y="430906"/>
                  </a:lnTo>
                  <a:cubicBezTo>
                    <a:pt x="58152" y="443787"/>
                    <a:pt x="78680" y="450462"/>
                    <a:pt x="99627" y="449765"/>
                  </a:cubicBezTo>
                  <a:cubicBezTo>
                    <a:pt x="123753" y="451528"/>
                    <a:pt x="146277" y="437576"/>
                    <a:pt x="155443" y="415190"/>
                  </a:cubicBezTo>
                  <a:cubicBezTo>
                    <a:pt x="160396" y="403569"/>
                    <a:pt x="164968" y="385090"/>
                    <a:pt x="164968" y="332703"/>
                  </a:cubicBezTo>
                  <a:lnTo>
                    <a:pt x="164968" y="-5"/>
                  </a:ln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B8DCB37-DC69-9241-29E6-716BFBD8E928}"/>
                </a:ext>
              </a:extLst>
            </p:cNvPr>
            <p:cNvSpPr/>
            <p:nvPr/>
          </p:nvSpPr>
          <p:spPr>
            <a:xfrm>
              <a:off x="1145654" y="1408983"/>
              <a:ext cx="356235" cy="571528"/>
            </a:xfrm>
            <a:custGeom>
              <a:avLst/>
              <a:gdLst>
                <a:gd name="connsiteX0" fmla="*/ 274601 w 356235"/>
                <a:gd name="connsiteY0" fmla="*/ -5 h 571528"/>
                <a:gd name="connsiteX1" fmla="*/ 356230 w 356235"/>
                <a:gd name="connsiteY1" fmla="*/ -5 h 571528"/>
                <a:gd name="connsiteX2" fmla="*/ 356230 w 356235"/>
                <a:gd name="connsiteY2" fmla="*/ 561970 h 571528"/>
                <a:gd name="connsiteX3" fmla="*/ 274601 w 356235"/>
                <a:gd name="connsiteY3" fmla="*/ 561970 h 571528"/>
                <a:gd name="connsiteX4" fmla="*/ 274601 w 356235"/>
                <a:gd name="connsiteY4" fmla="*/ 527585 h 571528"/>
                <a:gd name="connsiteX5" fmla="*/ 169826 w 356235"/>
                <a:gd name="connsiteY5" fmla="*/ 571495 h 571528"/>
                <a:gd name="connsiteX6" fmla="*/ -5 w 356235"/>
                <a:gd name="connsiteY6" fmla="*/ 398997 h 571528"/>
                <a:gd name="connsiteX7" fmla="*/ 170683 w 356235"/>
                <a:gd name="connsiteY7" fmla="*/ 228785 h 571528"/>
                <a:gd name="connsiteX8" fmla="*/ 274792 w 356235"/>
                <a:gd name="connsiteY8" fmla="*/ 274982 h 571528"/>
                <a:gd name="connsiteX9" fmla="*/ 83053 w 356235"/>
                <a:gd name="connsiteY9" fmla="*/ 400521 h 571528"/>
                <a:gd name="connsiteX10" fmla="*/ 180494 w 356235"/>
                <a:gd name="connsiteY10" fmla="*/ 503677 h 571528"/>
                <a:gd name="connsiteX11" fmla="*/ 279554 w 356235"/>
                <a:gd name="connsiteY11" fmla="*/ 401283 h 571528"/>
                <a:gd name="connsiteX12" fmla="*/ 180494 w 356235"/>
                <a:gd name="connsiteY12" fmla="*/ 296508 h 571528"/>
                <a:gd name="connsiteX13" fmla="*/ 83053 w 356235"/>
                <a:gd name="connsiteY13" fmla="*/ 400521 h 57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235" h="571528">
                  <a:moveTo>
                    <a:pt x="274601" y="-5"/>
                  </a:moveTo>
                  <a:lnTo>
                    <a:pt x="356230" y="-5"/>
                  </a:lnTo>
                  <a:lnTo>
                    <a:pt x="356230" y="561970"/>
                  </a:lnTo>
                  <a:lnTo>
                    <a:pt x="274601" y="561970"/>
                  </a:lnTo>
                  <a:lnTo>
                    <a:pt x="274601" y="527585"/>
                  </a:lnTo>
                  <a:cubicBezTo>
                    <a:pt x="247436" y="556348"/>
                    <a:pt x="209383" y="572297"/>
                    <a:pt x="169826" y="571495"/>
                  </a:cubicBezTo>
                  <a:cubicBezTo>
                    <a:pt x="61622" y="571495"/>
                    <a:pt x="-5" y="488341"/>
                    <a:pt x="-5" y="398997"/>
                  </a:cubicBezTo>
                  <a:cubicBezTo>
                    <a:pt x="-5" y="293460"/>
                    <a:pt x="78291" y="228785"/>
                    <a:pt x="170683" y="228785"/>
                  </a:cubicBezTo>
                  <a:cubicBezTo>
                    <a:pt x="210578" y="227694"/>
                    <a:pt x="248832" y="244669"/>
                    <a:pt x="274792" y="274982"/>
                  </a:cubicBezTo>
                  <a:close/>
                  <a:moveTo>
                    <a:pt x="83053" y="400521"/>
                  </a:moveTo>
                  <a:cubicBezTo>
                    <a:pt x="83053" y="456718"/>
                    <a:pt x="121153" y="503677"/>
                    <a:pt x="180494" y="503677"/>
                  </a:cubicBezTo>
                  <a:cubicBezTo>
                    <a:pt x="232120" y="503677"/>
                    <a:pt x="279554" y="469101"/>
                    <a:pt x="279554" y="401283"/>
                  </a:cubicBezTo>
                  <a:cubicBezTo>
                    <a:pt x="279554" y="330417"/>
                    <a:pt x="231929" y="296508"/>
                    <a:pt x="180494" y="296508"/>
                  </a:cubicBezTo>
                  <a:cubicBezTo>
                    <a:pt x="121344" y="296508"/>
                    <a:pt x="83053" y="342704"/>
                    <a:pt x="83053" y="400521"/>
                  </a:cubicBezTo>
                  <a:close/>
                </a:path>
              </a:pathLst>
            </a:custGeom>
            <a:solidFill>
              <a:srgbClr val="00000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90EEF26-91F5-5850-547D-40D958018EA9}"/>
                </a:ext>
              </a:extLst>
            </p:cNvPr>
            <p:cNvSpPr/>
            <p:nvPr/>
          </p:nvSpPr>
          <p:spPr>
            <a:xfrm>
              <a:off x="1961375" y="1637723"/>
              <a:ext cx="356471" cy="509065"/>
            </a:xfrm>
            <a:custGeom>
              <a:avLst/>
              <a:gdLst>
                <a:gd name="connsiteX0" fmla="*/ 81625 w 356471"/>
                <a:gd name="connsiteY0" fmla="*/ 509061 h 509065"/>
                <a:gd name="connsiteX1" fmla="*/ -5 w 356471"/>
                <a:gd name="connsiteY1" fmla="*/ 509061 h 509065"/>
                <a:gd name="connsiteX2" fmla="*/ -5 w 356471"/>
                <a:gd name="connsiteY2" fmla="*/ 8522 h 509065"/>
                <a:gd name="connsiteX3" fmla="*/ 81625 w 356471"/>
                <a:gd name="connsiteY3" fmla="*/ 8522 h 509065"/>
                <a:gd name="connsiteX4" fmla="*/ 81625 w 356471"/>
                <a:gd name="connsiteY4" fmla="*/ 43955 h 509065"/>
                <a:gd name="connsiteX5" fmla="*/ 185733 w 356471"/>
                <a:gd name="connsiteY5" fmla="*/ 45 h 509065"/>
                <a:gd name="connsiteX6" fmla="*/ 356421 w 356471"/>
                <a:gd name="connsiteY6" fmla="*/ 168732 h 509065"/>
                <a:gd name="connsiteX7" fmla="*/ 190257 w 356471"/>
                <a:gd name="connsiteY7" fmla="*/ 342709 h 509065"/>
                <a:gd name="connsiteX8" fmla="*/ 186495 w 356471"/>
                <a:gd name="connsiteY8" fmla="*/ 342754 h 509065"/>
                <a:gd name="connsiteX9" fmla="*/ 81720 w 356471"/>
                <a:gd name="connsiteY9" fmla="*/ 295129 h 509065"/>
                <a:gd name="connsiteX10" fmla="*/ 76576 w 356471"/>
                <a:gd name="connsiteY10" fmla="*/ 172542 h 509065"/>
                <a:gd name="connsiteX11" fmla="*/ 175732 w 356471"/>
                <a:gd name="connsiteY11" fmla="*/ 274936 h 509065"/>
                <a:gd name="connsiteX12" fmla="*/ 273077 w 356471"/>
                <a:gd name="connsiteY12" fmla="*/ 171780 h 509065"/>
                <a:gd name="connsiteX13" fmla="*/ 175732 w 356471"/>
                <a:gd name="connsiteY13" fmla="*/ 67767 h 509065"/>
                <a:gd name="connsiteX14" fmla="*/ 76576 w 356471"/>
                <a:gd name="connsiteY14" fmla="*/ 172542 h 5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471" h="509065">
                  <a:moveTo>
                    <a:pt x="81625" y="509061"/>
                  </a:moveTo>
                  <a:lnTo>
                    <a:pt x="-5" y="509061"/>
                  </a:lnTo>
                  <a:lnTo>
                    <a:pt x="-5" y="8522"/>
                  </a:lnTo>
                  <a:lnTo>
                    <a:pt x="81625" y="8522"/>
                  </a:lnTo>
                  <a:lnTo>
                    <a:pt x="81625" y="43955"/>
                  </a:lnTo>
                  <a:cubicBezTo>
                    <a:pt x="108371" y="14988"/>
                    <a:pt x="146319" y="-1018"/>
                    <a:pt x="185733" y="45"/>
                  </a:cubicBezTo>
                  <a:cubicBezTo>
                    <a:pt x="278125" y="45"/>
                    <a:pt x="356421" y="65481"/>
                    <a:pt x="356421" y="168732"/>
                  </a:cubicBezTo>
                  <a:cubicBezTo>
                    <a:pt x="358574" y="262660"/>
                    <a:pt x="284183" y="340553"/>
                    <a:pt x="190257" y="342709"/>
                  </a:cubicBezTo>
                  <a:cubicBezTo>
                    <a:pt x="189000" y="342738"/>
                    <a:pt x="187752" y="342753"/>
                    <a:pt x="186495" y="342754"/>
                  </a:cubicBezTo>
                  <a:cubicBezTo>
                    <a:pt x="146480" y="342084"/>
                    <a:pt x="108533" y="324838"/>
                    <a:pt x="81720" y="295129"/>
                  </a:cubicBezTo>
                  <a:close/>
                  <a:moveTo>
                    <a:pt x="76576" y="172542"/>
                  </a:moveTo>
                  <a:cubicBezTo>
                    <a:pt x="76576" y="240360"/>
                    <a:pt x="124201" y="274936"/>
                    <a:pt x="175732" y="274936"/>
                  </a:cubicBezTo>
                  <a:cubicBezTo>
                    <a:pt x="234787" y="274936"/>
                    <a:pt x="273077" y="227978"/>
                    <a:pt x="273077" y="171780"/>
                  </a:cubicBezTo>
                  <a:cubicBezTo>
                    <a:pt x="273077" y="113964"/>
                    <a:pt x="234977" y="67767"/>
                    <a:pt x="175732" y="67767"/>
                  </a:cubicBezTo>
                  <a:cubicBezTo>
                    <a:pt x="124106" y="67767"/>
                    <a:pt x="76576" y="102153"/>
                    <a:pt x="76576" y="172542"/>
                  </a:cubicBez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1D3453B-2035-D178-2FCD-E0B3AB51D645}"/>
                </a:ext>
              </a:extLst>
            </p:cNvPr>
            <p:cNvSpPr/>
            <p:nvPr/>
          </p:nvSpPr>
          <p:spPr>
            <a:xfrm>
              <a:off x="2367206" y="1637688"/>
              <a:ext cx="334737" cy="342872"/>
            </a:xfrm>
            <a:custGeom>
              <a:avLst/>
              <a:gdLst>
                <a:gd name="connsiteX0" fmla="*/ 331875 w 334737"/>
                <a:gd name="connsiteY0" fmla="*/ 258874 h 342872"/>
                <a:gd name="connsiteX1" fmla="*/ 273106 w 334737"/>
                <a:gd name="connsiteY1" fmla="*/ 318119 h 342872"/>
                <a:gd name="connsiteX2" fmla="*/ 169855 w 334737"/>
                <a:gd name="connsiteY2" fmla="*/ 342789 h 342872"/>
                <a:gd name="connsiteX3" fmla="*/ 51650 w 334737"/>
                <a:gd name="connsiteY3" fmla="*/ 301165 h 342872"/>
                <a:gd name="connsiteX4" fmla="*/ 24 w 334737"/>
                <a:gd name="connsiteY4" fmla="*/ 177340 h 342872"/>
                <a:gd name="connsiteX5" fmla="*/ 55841 w 334737"/>
                <a:gd name="connsiteY5" fmla="*/ 43990 h 342872"/>
                <a:gd name="connsiteX6" fmla="*/ 173189 w 334737"/>
                <a:gd name="connsiteY6" fmla="*/ 79 h 342872"/>
                <a:gd name="connsiteX7" fmla="*/ 285679 w 334737"/>
                <a:gd name="connsiteY7" fmla="*/ 42466 h 342872"/>
                <a:gd name="connsiteX8" fmla="*/ 334733 w 334737"/>
                <a:gd name="connsiteY8" fmla="*/ 179530 h 342872"/>
                <a:gd name="connsiteX9" fmla="*/ 334733 w 334737"/>
                <a:gd name="connsiteY9" fmla="*/ 189055 h 342872"/>
                <a:gd name="connsiteX10" fmla="*/ 82606 w 334737"/>
                <a:gd name="connsiteY10" fmla="*/ 189055 h 342872"/>
                <a:gd name="connsiteX11" fmla="*/ 112895 w 334737"/>
                <a:gd name="connsiteY11" fmla="*/ 254587 h 342872"/>
                <a:gd name="connsiteX12" fmla="*/ 175380 w 334737"/>
                <a:gd name="connsiteY12" fmla="*/ 275352 h 342872"/>
                <a:gd name="connsiteX13" fmla="*/ 231101 w 334737"/>
                <a:gd name="connsiteY13" fmla="*/ 259255 h 342872"/>
                <a:gd name="connsiteX14" fmla="*/ 263581 w 334737"/>
                <a:gd name="connsiteY14" fmla="*/ 223441 h 342872"/>
                <a:gd name="connsiteX15" fmla="*/ 251103 w 334737"/>
                <a:gd name="connsiteY15" fmla="*/ 127143 h 342872"/>
                <a:gd name="connsiteX16" fmla="*/ 226148 w 334737"/>
                <a:gd name="connsiteY16" fmla="*/ 83137 h 342872"/>
                <a:gd name="connsiteX17" fmla="*/ 106161 w 334737"/>
                <a:gd name="connsiteY17" fmla="*/ 93370 h 342872"/>
                <a:gd name="connsiteX18" fmla="*/ 88797 w 334737"/>
                <a:gd name="connsiteY18" fmla="*/ 127048 h 34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4737" h="342872">
                  <a:moveTo>
                    <a:pt x="331875" y="258874"/>
                  </a:moveTo>
                  <a:cubicBezTo>
                    <a:pt x="317350" y="283071"/>
                    <a:pt x="297185" y="303396"/>
                    <a:pt x="273106" y="318119"/>
                  </a:cubicBezTo>
                  <a:cubicBezTo>
                    <a:pt x="241454" y="335275"/>
                    <a:pt x="205841" y="343784"/>
                    <a:pt x="169855" y="342789"/>
                  </a:cubicBezTo>
                  <a:cubicBezTo>
                    <a:pt x="123278" y="342789"/>
                    <a:pt x="84987" y="332026"/>
                    <a:pt x="51650" y="301165"/>
                  </a:cubicBezTo>
                  <a:cubicBezTo>
                    <a:pt x="17874" y="268928"/>
                    <a:pt x="-843" y="224019"/>
                    <a:pt x="24" y="177340"/>
                  </a:cubicBezTo>
                  <a:cubicBezTo>
                    <a:pt x="-538" y="127097"/>
                    <a:pt x="19655" y="78848"/>
                    <a:pt x="55841" y="43990"/>
                  </a:cubicBezTo>
                  <a:cubicBezTo>
                    <a:pt x="87749" y="14632"/>
                    <a:pt x="129850" y="-1122"/>
                    <a:pt x="173189" y="79"/>
                  </a:cubicBezTo>
                  <a:cubicBezTo>
                    <a:pt x="214823" y="-1288"/>
                    <a:pt x="255294" y="13961"/>
                    <a:pt x="285679" y="42466"/>
                  </a:cubicBezTo>
                  <a:cubicBezTo>
                    <a:pt x="330637" y="85519"/>
                    <a:pt x="334733" y="145621"/>
                    <a:pt x="334733" y="179530"/>
                  </a:cubicBezTo>
                  <a:lnTo>
                    <a:pt x="334733" y="189055"/>
                  </a:lnTo>
                  <a:lnTo>
                    <a:pt x="82606" y="189055"/>
                  </a:lnTo>
                  <a:cubicBezTo>
                    <a:pt x="84502" y="213828"/>
                    <a:pt x="95255" y="237090"/>
                    <a:pt x="112895" y="254587"/>
                  </a:cubicBezTo>
                  <a:cubicBezTo>
                    <a:pt x="130231" y="269377"/>
                    <a:pt x="152643" y="276826"/>
                    <a:pt x="175380" y="275352"/>
                  </a:cubicBezTo>
                  <a:cubicBezTo>
                    <a:pt x="195220" y="276245"/>
                    <a:pt x="214794" y="270589"/>
                    <a:pt x="231101" y="259255"/>
                  </a:cubicBezTo>
                  <a:cubicBezTo>
                    <a:pt x="244245" y="249642"/>
                    <a:pt x="255294" y="237457"/>
                    <a:pt x="263581" y="223441"/>
                  </a:cubicBezTo>
                  <a:close/>
                  <a:moveTo>
                    <a:pt x="251103" y="127143"/>
                  </a:moveTo>
                  <a:cubicBezTo>
                    <a:pt x="247998" y="110076"/>
                    <a:pt x="239197" y="94565"/>
                    <a:pt x="226148" y="83137"/>
                  </a:cubicBezTo>
                  <a:cubicBezTo>
                    <a:pt x="190191" y="52829"/>
                    <a:pt x="136470" y="57410"/>
                    <a:pt x="106161" y="93370"/>
                  </a:cubicBezTo>
                  <a:cubicBezTo>
                    <a:pt x="97913" y="103149"/>
                    <a:pt x="91979" y="114660"/>
                    <a:pt x="88797" y="127048"/>
                  </a:cubicBezTo>
                  <a:close/>
                </a:path>
              </a:pathLst>
            </a:custGeom>
            <a:solidFill>
              <a:srgbClr val="000000"/>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B5AF076-1792-BD07-3AAB-219F76FAAC5D}"/>
                </a:ext>
              </a:extLst>
            </p:cNvPr>
            <p:cNvSpPr/>
            <p:nvPr/>
          </p:nvSpPr>
          <p:spPr>
            <a:xfrm>
              <a:off x="2769000" y="1637669"/>
              <a:ext cx="229838" cy="332812"/>
            </a:xfrm>
            <a:custGeom>
              <a:avLst/>
              <a:gdLst>
                <a:gd name="connsiteX0" fmla="*/ -5 w 229838"/>
                <a:gd name="connsiteY0" fmla="*/ 8576 h 332812"/>
                <a:gd name="connsiteX1" fmla="*/ 81625 w 229838"/>
                <a:gd name="connsiteY1" fmla="*/ 8576 h 332812"/>
                <a:gd name="connsiteX2" fmla="*/ 81625 w 229838"/>
                <a:gd name="connsiteY2" fmla="*/ 37818 h 332812"/>
                <a:gd name="connsiteX3" fmla="*/ 115724 w 229838"/>
                <a:gd name="connsiteY3" fmla="*/ 10862 h 332812"/>
                <a:gd name="connsiteX4" fmla="*/ 165731 w 229838"/>
                <a:gd name="connsiteY4" fmla="*/ 99 h 332812"/>
                <a:gd name="connsiteX5" fmla="*/ 229834 w 229838"/>
                <a:gd name="connsiteY5" fmla="*/ 15529 h 332812"/>
                <a:gd name="connsiteX6" fmla="*/ 196496 w 229838"/>
                <a:gd name="connsiteY6" fmla="*/ 84014 h 332812"/>
                <a:gd name="connsiteX7" fmla="*/ 154872 w 229838"/>
                <a:gd name="connsiteY7" fmla="*/ 72489 h 332812"/>
                <a:gd name="connsiteX8" fmla="*/ 104104 w 229838"/>
                <a:gd name="connsiteY8" fmla="*/ 90205 h 332812"/>
                <a:gd name="connsiteX9" fmla="*/ 81625 w 229838"/>
                <a:gd name="connsiteY9" fmla="*/ 164881 h 332812"/>
                <a:gd name="connsiteX10" fmla="*/ 81625 w 229838"/>
                <a:gd name="connsiteY10" fmla="*/ 332807 h 332812"/>
                <a:gd name="connsiteX11" fmla="*/ -5 w 229838"/>
                <a:gd name="connsiteY11" fmla="*/ 332807 h 3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838" h="332812">
                  <a:moveTo>
                    <a:pt x="-5" y="8576"/>
                  </a:moveTo>
                  <a:lnTo>
                    <a:pt x="81625" y="8576"/>
                  </a:lnTo>
                  <a:lnTo>
                    <a:pt x="81625" y="37818"/>
                  </a:lnTo>
                  <a:cubicBezTo>
                    <a:pt x="91521" y="27113"/>
                    <a:pt x="103027" y="18017"/>
                    <a:pt x="115724" y="10862"/>
                  </a:cubicBezTo>
                  <a:cubicBezTo>
                    <a:pt x="131183" y="3017"/>
                    <a:pt x="148414" y="-691"/>
                    <a:pt x="165731" y="99"/>
                  </a:cubicBezTo>
                  <a:cubicBezTo>
                    <a:pt x="188076" y="-433"/>
                    <a:pt x="210174" y="4885"/>
                    <a:pt x="229834" y="15529"/>
                  </a:cubicBezTo>
                  <a:lnTo>
                    <a:pt x="196496" y="84014"/>
                  </a:lnTo>
                  <a:cubicBezTo>
                    <a:pt x="183980" y="76346"/>
                    <a:pt x="169550" y="72352"/>
                    <a:pt x="154872" y="72489"/>
                  </a:cubicBezTo>
                  <a:cubicBezTo>
                    <a:pt x="136213" y="71006"/>
                    <a:pt x="117791" y="77435"/>
                    <a:pt x="104104" y="90205"/>
                  </a:cubicBezTo>
                  <a:cubicBezTo>
                    <a:pt x="81625" y="112494"/>
                    <a:pt x="81625" y="143355"/>
                    <a:pt x="81625" y="164881"/>
                  </a:cubicBezTo>
                  <a:lnTo>
                    <a:pt x="81625" y="332807"/>
                  </a:lnTo>
                  <a:lnTo>
                    <a:pt x="-5" y="332807"/>
                  </a:lnTo>
                  <a:close/>
                </a:path>
              </a:pathLst>
            </a:custGeom>
            <a:solidFill>
              <a:srgbClr val="000000"/>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838F510-847C-0080-3073-DF55785EFE4F}"/>
                </a:ext>
              </a:extLst>
            </p:cNvPr>
            <p:cNvSpPr/>
            <p:nvPr/>
          </p:nvSpPr>
          <p:spPr>
            <a:xfrm>
              <a:off x="3022079" y="1527664"/>
              <a:ext cx="178212" cy="442817"/>
            </a:xfrm>
            <a:custGeom>
              <a:avLst/>
              <a:gdLst>
                <a:gd name="connsiteX0" fmla="*/ 115724 w 178212"/>
                <a:gd name="connsiteY0" fmla="*/ 187828 h 442817"/>
                <a:gd name="connsiteX1" fmla="*/ 115724 w 178212"/>
                <a:gd name="connsiteY1" fmla="*/ 442812 h 442817"/>
                <a:gd name="connsiteX2" fmla="*/ 34190 w 178212"/>
                <a:gd name="connsiteY2" fmla="*/ 442812 h 442817"/>
                <a:gd name="connsiteX3" fmla="*/ 34190 w 178212"/>
                <a:gd name="connsiteY3" fmla="*/ 187828 h 442817"/>
                <a:gd name="connsiteX4" fmla="*/ -5 w 178212"/>
                <a:gd name="connsiteY4" fmla="*/ 187828 h 442817"/>
                <a:gd name="connsiteX5" fmla="*/ -5 w 178212"/>
                <a:gd name="connsiteY5" fmla="*/ 118581 h 442817"/>
                <a:gd name="connsiteX6" fmla="*/ 34190 w 178212"/>
                <a:gd name="connsiteY6" fmla="*/ 118581 h 442817"/>
                <a:gd name="connsiteX7" fmla="*/ 34190 w 178212"/>
                <a:gd name="connsiteY7" fmla="*/ -5 h 442817"/>
                <a:gd name="connsiteX8" fmla="*/ 115724 w 178212"/>
                <a:gd name="connsiteY8" fmla="*/ -5 h 442817"/>
                <a:gd name="connsiteX9" fmla="*/ 115724 w 178212"/>
                <a:gd name="connsiteY9" fmla="*/ 118581 h 442817"/>
                <a:gd name="connsiteX10" fmla="*/ 178208 w 178212"/>
                <a:gd name="connsiteY10" fmla="*/ 118581 h 442817"/>
                <a:gd name="connsiteX11" fmla="*/ 178208 w 178212"/>
                <a:gd name="connsiteY11" fmla="*/ 187828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12" h="442817">
                  <a:moveTo>
                    <a:pt x="115724" y="187828"/>
                  </a:moveTo>
                  <a:lnTo>
                    <a:pt x="115724" y="442812"/>
                  </a:lnTo>
                  <a:lnTo>
                    <a:pt x="34190" y="442812"/>
                  </a:lnTo>
                  <a:lnTo>
                    <a:pt x="34190" y="187828"/>
                  </a:lnTo>
                  <a:lnTo>
                    <a:pt x="-5" y="187828"/>
                  </a:lnTo>
                  <a:lnTo>
                    <a:pt x="-5" y="118581"/>
                  </a:lnTo>
                  <a:lnTo>
                    <a:pt x="34190" y="118581"/>
                  </a:lnTo>
                  <a:lnTo>
                    <a:pt x="34190" y="-5"/>
                  </a:lnTo>
                  <a:lnTo>
                    <a:pt x="115724" y="-5"/>
                  </a:lnTo>
                  <a:lnTo>
                    <a:pt x="115724" y="118581"/>
                  </a:lnTo>
                  <a:lnTo>
                    <a:pt x="178208" y="118581"/>
                  </a:lnTo>
                  <a:lnTo>
                    <a:pt x="178208" y="187828"/>
                  </a:lnTo>
                  <a:close/>
                </a:path>
              </a:pathLst>
            </a:custGeom>
            <a:solidFill>
              <a:srgbClr val="000000"/>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DDD35D41-B0FD-DB8D-91DC-AAB8CD4DEBC8}"/>
                </a:ext>
              </a:extLst>
            </p:cNvPr>
            <p:cNvSpPr/>
            <p:nvPr/>
          </p:nvSpPr>
          <p:spPr>
            <a:xfrm>
              <a:off x="1565325" y="1410125"/>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rgbClr val="38C0CC"/>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2776F9C6-A6A5-2C90-A9B4-6DA7CD1DDE67}"/>
                </a:ext>
              </a:extLst>
            </p:cNvPr>
            <p:cNvSpPr/>
            <p:nvPr/>
          </p:nvSpPr>
          <p:spPr>
            <a:xfrm>
              <a:off x="1544275" y="1779124"/>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solidFill>
              <a:srgbClr val="000000"/>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78FDFE3-BCBD-A679-41FA-21E406C72BDB}"/>
                </a:ext>
              </a:extLst>
            </p:cNvPr>
            <p:cNvSpPr/>
            <p:nvPr/>
          </p:nvSpPr>
          <p:spPr>
            <a:xfrm>
              <a:off x="1680292" y="1478610"/>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solidFill>
              <a:srgbClr val="38C0CC"/>
            </a:solidFill>
            <a:ln w="9525" cap="flat">
              <a:noFill/>
              <a:prstDash val="solid"/>
              <a:miter/>
            </a:ln>
          </p:spPr>
          <p:txBody>
            <a:bodyPr rtlCol="0" anchor="ctr"/>
            <a:lstStyle/>
            <a:p>
              <a:endParaRPr lang="en-US"/>
            </a:p>
          </p:txBody>
        </p:sp>
      </p:grpSp>
      <p:sp>
        <p:nvSpPr>
          <p:cNvPr id="5" name="TextBox 4">
            <a:extLst>
              <a:ext uri="{FF2B5EF4-FFF2-40B4-BE49-F238E27FC236}">
                <a16:creationId xmlns:a16="http://schemas.microsoft.com/office/drawing/2014/main" id="{E58F15FF-FDFD-A240-49F0-288FB1490CE9}"/>
              </a:ext>
            </a:extLst>
          </p:cNvPr>
          <p:cNvSpPr txBox="1"/>
          <p:nvPr/>
        </p:nvSpPr>
        <p:spPr>
          <a:xfrm>
            <a:off x="16985895" y="143866"/>
            <a:ext cx="184731" cy="369332"/>
          </a:xfrm>
          <a:prstGeom prst="rect">
            <a:avLst/>
          </a:prstGeom>
          <a:noFill/>
        </p:spPr>
        <p:txBody>
          <a:bodyPr wrap="none" rtlCol="0">
            <a:spAutoFit/>
          </a:bodyPr>
          <a:lstStyle/>
          <a:p>
            <a:endParaRPr lang="en-US"/>
          </a:p>
        </p:txBody>
      </p:sp>
      <p:grpSp>
        <p:nvGrpSpPr>
          <p:cNvPr id="7" name="Group 6">
            <a:extLst>
              <a:ext uri="{FF2B5EF4-FFF2-40B4-BE49-F238E27FC236}">
                <a16:creationId xmlns:a16="http://schemas.microsoft.com/office/drawing/2014/main" id="{B1DD43C4-9F69-4A9C-251E-C26FFE431A4A}"/>
              </a:ext>
            </a:extLst>
          </p:cNvPr>
          <p:cNvGrpSpPr/>
          <p:nvPr/>
        </p:nvGrpSpPr>
        <p:grpSpPr>
          <a:xfrm>
            <a:off x="6716357" y="-386712"/>
            <a:ext cx="6538753" cy="7707606"/>
            <a:chOff x="4582477" y="2657719"/>
            <a:chExt cx="475297" cy="560260"/>
          </a:xfrm>
          <a:solidFill>
            <a:schemeClr val="bg1">
              <a:alpha val="16000"/>
            </a:schemeClr>
          </a:solidFill>
        </p:grpSpPr>
        <p:sp>
          <p:nvSpPr>
            <p:cNvPr id="3" name="Freeform: Shape 2">
              <a:extLst>
                <a:ext uri="{FF2B5EF4-FFF2-40B4-BE49-F238E27FC236}">
                  <a16:creationId xmlns:a16="http://schemas.microsoft.com/office/drawing/2014/main" id="{E5B1B4A6-A0C7-2C0D-3280-FBE363FB6F44}"/>
                </a:ext>
              </a:extLst>
            </p:cNvPr>
            <p:cNvSpPr/>
            <p:nvPr/>
          </p:nvSpPr>
          <p:spPr>
            <a:xfrm>
              <a:off x="4603527" y="2657719"/>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grp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EFBF19E4-2E32-477B-C4BF-003046B7A7FC}"/>
                </a:ext>
              </a:extLst>
            </p:cNvPr>
            <p:cNvSpPr/>
            <p:nvPr/>
          </p:nvSpPr>
          <p:spPr>
            <a:xfrm>
              <a:off x="4582477" y="3026718"/>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grp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E98F518B-B5D8-0D51-5F63-BA5D8D94BE1F}"/>
                </a:ext>
              </a:extLst>
            </p:cNvPr>
            <p:cNvSpPr/>
            <p:nvPr/>
          </p:nvSpPr>
          <p:spPr>
            <a:xfrm>
              <a:off x="4718494" y="2726204"/>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grpFill/>
            <a:ln w="9525"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DE5048B0-AE83-47E0-1512-4C0AC363BE0D}"/>
              </a:ext>
            </a:extLst>
          </p:cNvPr>
          <p:cNvSpPr txBox="1"/>
          <p:nvPr/>
        </p:nvSpPr>
        <p:spPr>
          <a:xfrm>
            <a:off x="560392" y="2971800"/>
            <a:ext cx="5395239" cy="2554545"/>
          </a:xfrm>
          <a:prstGeom prst="rect">
            <a:avLst/>
          </a:prstGeom>
          <a:noFill/>
        </p:spPr>
        <p:txBody>
          <a:bodyPr wrap="square" rtlCol="0">
            <a:spAutoFit/>
          </a:bodyPr>
          <a:lstStyle/>
          <a:p>
            <a:r>
              <a:rPr lang="en-US" sz="4000" b="1" dirty="0">
                <a:latin typeface="+mj-lt"/>
              </a:rPr>
              <a:t>Recruiting </a:t>
            </a:r>
            <a:r>
              <a:rPr lang="en-US" sz="4000" dirty="0">
                <a:latin typeface="+mj-lt"/>
              </a:rPr>
              <a:t>and </a:t>
            </a:r>
            <a:r>
              <a:rPr lang="en-US" sz="4000" b="1" dirty="0">
                <a:latin typeface="+mj-lt"/>
              </a:rPr>
              <a:t>Retaining </a:t>
            </a:r>
            <a:r>
              <a:rPr lang="en-US" sz="4000" dirty="0">
                <a:latin typeface="+mj-lt"/>
              </a:rPr>
              <a:t>Talent</a:t>
            </a:r>
            <a:r>
              <a:rPr lang="en-US" sz="4000" b="1" dirty="0">
                <a:latin typeface="+mj-lt"/>
              </a:rPr>
              <a:t> </a:t>
            </a:r>
            <a:r>
              <a:rPr lang="en-US" sz="4000" dirty="0">
                <a:latin typeface="+mj-lt"/>
              </a:rPr>
              <a:t>Through Economic</a:t>
            </a:r>
            <a:r>
              <a:rPr lang="en-US" sz="4000" b="1" dirty="0">
                <a:latin typeface="+mj-lt"/>
              </a:rPr>
              <a:t> Uncertainty </a:t>
            </a:r>
            <a:endParaRPr lang="en-US" sz="4000" dirty="0">
              <a:latin typeface="+mj-lt"/>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D20B0F-CF30-F240-EB86-0871108D5E3C}"/>
              </a:ext>
            </a:extLst>
          </p:cNvPr>
          <p:cNvSpPr>
            <a:spLocks noGrp="1"/>
          </p:cNvSpPr>
          <p:nvPr>
            <p:ph type="title"/>
          </p:nvPr>
        </p:nvSpPr>
        <p:spPr>
          <a:xfrm>
            <a:off x="6689268" y="586998"/>
            <a:ext cx="5040296" cy="1915246"/>
          </a:xfrm>
        </p:spPr>
        <p:txBody>
          <a:bodyPr/>
          <a:lstStyle/>
          <a:p>
            <a:r>
              <a:rPr lang="en-US" sz="4200">
                <a:latin typeface="+mj-lt"/>
              </a:rPr>
              <a:t>Re-Recruiting: </a:t>
            </a:r>
            <a:r>
              <a:rPr lang="en-US" sz="4200" b="0">
                <a:latin typeface="+mj-lt"/>
              </a:rPr>
              <a:t>Why </a:t>
            </a:r>
            <a:r>
              <a:rPr lang="en-US" sz="4200">
                <a:latin typeface="+mj-lt"/>
              </a:rPr>
              <a:t>Job Descriptions </a:t>
            </a:r>
            <a:r>
              <a:rPr lang="en-US" sz="4200" b="0">
                <a:latin typeface="+mj-lt"/>
              </a:rPr>
              <a:t>Are Important</a:t>
            </a:r>
            <a:endParaRPr lang="en-US" sz="4200"/>
          </a:p>
        </p:txBody>
      </p:sp>
      <p:sp>
        <p:nvSpPr>
          <p:cNvPr id="6" name="Content Placeholder 2">
            <a:extLst>
              <a:ext uri="{FF2B5EF4-FFF2-40B4-BE49-F238E27FC236}">
                <a16:creationId xmlns:a16="http://schemas.microsoft.com/office/drawing/2014/main" id="{4C68F7A7-E684-230C-28D1-4CBFFD3D82A5}"/>
              </a:ext>
            </a:extLst>
          </p:cNvPr>
          <p:cNvSpPr txBox="1">
            <a:spLocks/>
          </p:cNvSpPr>
          <p:nvPr/>
        </p:nvSpPr>
        <p:spPr>
          <a:xfrm>
            <a:off x="6593305" y="3131783"/>
            <a:ext cx="5208041" cy="3221720"/>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a:ea typeface="+mn-ea"/>
                <a:cs typeface="+mn-cs"/>
              </a:rPr>
              <a:t>Consider talent marketplace solutions </a:t>
            </a:r>
          </a:p>
          <a:p>
            <a:pPr marL="2286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a:ea typeface="+mn-ea"/>
                <a:cs typeface="+mn-cs"/>
              </a:rPr>
              <a:t>Provide personalized recognition and stretch assignments </a:t>
            </a:r>
          </a:p>
          <a:p>
            <a:pPr marL="2286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a:ea typeface="+mn-ea"/>
                <a:cs typeface="+mn-cs"/>
              </a:rPr>
              <a:t>Consider upskilling</a:t>
            </a:r>
          </a:p>
          <a:p>
            <a:pPr marL="2286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entury Gothic"/>
                <a:ea typeface="+mn-ea"/>
                <a:cs typeface="+mn-cs"/>
              </a:rPr>
              <a:t>Institute stay interviews and use Job Descriptions for:</a:t>
            </a:r>
          </a:p>
          <a:p>
            <a:pPr marL="685800" marR="0" lvl="2"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Career pathing/advancement opportunities</a:t>
            </a:r>
          </a:p>
          <a:p>
            <a:pPr marL="685800" marR="0" lvl="2"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Skills matching</a:t>
            </a:r>
          </a:p>
        </p:txBody>
      </p:sp>
      <p:sp>
        <p:nvSpPr>
          <p:cNvPr id="2" name="TextBox 1">
            <a:extLst>
              <a:ext uri="{FF2B5EF4-FFF2-40B4-BE49-F238E27FC236}">
                <a16:creationId xmlns:a16="http://schemas.microsoft.com/office/drawing/2014/main" id="{4D719C73-B5CD-92E7-4EBF-09062E072EFE}"/>
              </a:ext>
            </a:extLst>
          </p:cNvPr>
          <p:cNvSpPr txBox="1"/>
          <p:nvPr/>
        </p:nvSpPr>
        <p:spPr>
          <a:xfrm>
            <a:off x="653782" y="6336444"/>
            <a:ext cx="272756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3"/>
              </a:rPr>
              <a:t>Lever</a:t>
            </a:r>
            <a:r>
              <a:rPr kumimoji="0" lang="en-US" sz="1050" b="0" i="0" u="none" strike="noStrike" kern="1200" cap="none" spc="0" normalizeH="0" baseline="0" noProof="0">
                <a:ln>
                  <a:noFill/>
                </a:ln>
                <a:solidFill>
                  <a:prstClr val="black"/>
                </a:solidFill>
                <a:effectLst/>
                <a:uLnTx/>
                <a:uFillTx/>
                <a:latin typeface="Century Gothic"/>
                <a:ea typeface="+mn-ea"/>
                <a:cs typeface="+mn-cs"/>
              </a:rPr>
              <a:t> </a:t>
            </a: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4"/>
              </a:rPr>
              <a:t>HRO Today</a:t>
            </a:r>
            <a:r>
              <a:rPr kumimoji="0" lang="en-US" sz="1050" b="0" i="0" u="none" strike="noStrike" kern="1200" cap="none" spc="0" normalizeH="0" baseline="0" noProof="0">
                <a:ln>
                  <a:noFill/>
                </a:ln>
                <a:solidFill>
                  <a:prstClr val="black"/>
                </a:solidFill>
                <a:effectLst/>
                <a:uLnTx/>
                <a:uFillTx/>
                <a:latin typeface="Century Gothic"/>
                <a:ea typeface="+mn-ea"/>
                <a:cs typeface="+mn-cs"/>
              </a:rPr>
              <a:t> </a:t>
            </a: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5"/>
              </a:rPr>
              <a:t>Vector Technical</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pic>
        <p:nvPicPr>
          <p:cNvPr id="3" name="Picture 6">
            <a:extLst>
              <a:ext uri="{FF2B5EF4-FFF2-40B4-BE49-F238E27FC236}">
                <a16:creationId xmlns:a16="http://schemas.microsoft.com/office/drawing/2014/main" id="{5A9B84D0-E8A6-4444-85B0-24F1C0F553B8}"/>
              </a:ext>
            </a:extLst>
          </p:cNvPr>
          <p:cNvPicPr>
            <a:picLocks noChangeAspect="1"/>
          </p:cNvPicPr>
          <p:nvPr/>
        </p:nvPicPr>
        <p:blipFill>
          <a:blip r:embed="rId6"/>
          <a:stretch>
            <a:fillRect/>
          </a:stretch>
        </p:blipFill>
        <p:spPr>
          <a:xfrm>
            <a:off x="1177807" y="439326"/>
            <a:ext cx="4304829" cy="4304829"/>
          </a:xfrm>
          <a:prstGeom prst="rect">
            <a:avLst/>
          </a:prstGeom>
        </p:spPr>
      </p:pic>
    </p:spTree>
    <p:extLst>
      <p:ext uri="{BB962C8B-B14F-4D97-AF65-F5344CB8AC3E}">
        <p14:creationId xmlns:p14="http://schemas.microsoft.com/office/powerpoint/2010/main" val="969412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AEC7E-8D2B-A6EE-1E16-E94F18109291}"/>
              </a:ext>
            </a:extLst>
          </p:cNvPr>
          <p:cNvSpPr>
            <a:spLocks noGrp="1"/>
          </p:cNvSpPr>
          <p:nvPr>
            <p:ph type="title"/>
          </p:nvPr>
        </p:nvSpPr>
        <p:spPr>
          <a:xfrm>
            <a:off x="655093" y="666549"/>
            <a:ext cx="10881814" cy="595405"/>
          </a:xfrm>
        </p:spPr>
        <p:txBody>
          <a:bodyPr/>
          <a:lstStyle/>
          <a:p>
            <a:pPr algn="ctr"/>
            <a:r>
              <a:rPr lang="en-US" b="0"/>
              <a:t>HR </a:t>
            </a:r>
            <a:r>
              <a:rPr lang="en-US"/>
              <a:t>Challenges</a:t>
            </a:r>
          </a:p>
        </p:txBody>
      </p:sp>
      <p:sp>
        <p:nvSpPr>
          <p:cNvPr id="5" name="TextBox 4">
            <a:extLst>
              <a:ext uri="{FF2B5EF4-FFF2-40B4-BE49-F238E27FC236}">
                <a16:creationId xmlns:a16="http://schemas.microsoft.com/office/drawing/2014/main" id="{733A9C39-7C2C-21CF-6768-375E42BAF1CE}"/>
              </a:ext>
            </a:extLst>
          </p:cNvPr>
          <p:cNvSpPr txBox="1"/>
          <p:nvPr/>
        </p:nvSpPr>
        <p:spPr>
          <a:xfrm>
            <a:off x="1659397" y="4146036"/>
            <a:ext cx="115127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lumMod val="20000"/>
                    <a:lumOff val="80000"/>
                  </a:srgbClr>
                </a:solidFill>
                <a:effectLst/>
                <a:uLnTx/>
                <a:uFillTx/>
                <a:latin typeface="Poppins"/>
                <a:ea typeface="+mn-ea"/>
                <a:cs typeface="+mn-cs"/>
              </a:rPr>
              <a:t>Recover</a:t>
            </a:r>
          </a:p>
        </p:txBody>
      </p:sp>
      <p:pic>
        <p:nvPicPr>
          <p:cNvPr id="3" name="Picture 2">
            <a:extLst>
              <a:ext uri="{FF2B5EF4-FFF2-40B4-BE49-F238E27FC236}">
                <a16:creationId xmlns:a16="http://schemas.microsoft.com/office/drawing/2014/main" id="{3DEF620B-7B3E-60E6-8FDB-269521AF91F7}"/>
              </a:ext>
            </a:extLst>
          </p:cNvPr>
          <p:cNvPicPr>
            <a:picLocks noChangeAspect="1"/>
          </p:cNvPicPr>
          <p:nvPr/>
        </p:nvPicPr>
        <p:blipFill>
          <a:blip r:embed="rId3">
            <a:alphaModFix amt="15000"/>
          </a:blip>
          <a:stretch>
            <a:fillRect/>
          </a:stretch>
        </p:blipFill>
        <p:spPr>
          <a:xfrm>
            <a:off x="1282536" y="2197768"/>
            <a:ext cx="1905000" cy="1905000"/>
          </a:xfrm>
          <a:prstGeom prst="rect">
            <a:avLst/>
          </a:prstGeom>
        </p:spPr>
      </p:pic>
      <p:grpSp>
        <p:nvGrpSpPr>
          <p:cNvPr id="10" name="Group 9">
            <a:extLst>
              <a:ext uri="{FF2B5EF4-FFF2-40B4-BE49-F238E27FC236}">
                <a16:creationId xmlns:a16="http://schemas.microsoft.com/office/drawing/2014/main" id="{FC49B430-19DB-361E-D160-8E7E581792C9}"/>
              </a:ext>
            </a:extLst>
          </p:cNvPr>
          <p:cNvGrpSpPr/>
          <p:nvPr/>
        </p:nvGrpSpPr>
        <p:grpSpPr>
          <a:xfrm>
            <a:off x="6112908" y="2246111"/>
            <a:ext cx="1905000" cy="2269257"/>
            <a:chOff x="6112908" y="2246111"/>
            <a:chExt cx="1905000" cy="2269257"/>
          </a:xfrm>
        </p:grpSpPr>
        <p:sp>
          <p:nvSpPr>
            <p:cNvPr id="6" name="TextBox 5">
              <a:extLst>
                <a:ext uri="{FF2B5EF4-FFF2-40B4-BE49-F238E27FC236}">
                  <a16:creationId xmlns:a16="http://schemas.microsoft.com/office/drawing/2014/main" id="{53F96044-4203-7BBA-F2B7-DB39566E8E74}"/>
                </a:ext>
              </a:extLst>
            </p:cNvPr>
            <p:cNvSpPr txBox="1"/>
            <p:nvPr/>
          </p:nvSpPr>
          <p:spPr>
            <a:xfrm>
              <a:off x="6212450" y="4146036"/>
              <a:ext cx="17524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E7BD"/>
                  </a:solidFill>
                  <a:effectLst/>
                  <a:uLnTx/>
                  <a:uFillTx/>
                  <a:latin typeface="Poppins"/>
                  <a:ea typeface="+mn-ea"/>
                  <a:cs typeface="+mn-cs"/>
                </a:rPr>
                <a:t>Retain</a:t>
              </a:r>
            </a:p>
          </p:txBody>
        </p:sp>
        <p:pic>
          <p:nvPicPr>
            <p:cNvPr id="9" name="Picture 8" descr="Icon&#10;&#10;Description automatically generated">
              <a:extLst>
                <a:ext uri="{FF2B5EF4-FFF2-40B4-BE49-F238E27FC236}">
                  <a16:creationId xmlns:a16="http://schemas.microsoft.com/office/drawing/2014/main" id="{033B501E-2242-789F-1D23-088CCE6B2450}"/>
                </a:ext>
              </a:extLst>
            </p:cNvPr>
            <p:cNvPicPr>
              <a:picLocks noChangeAspect="1"/>
            </p:cNvPicPr>
            <p:nvPr/>
          </p:nvPicPr>
          <p:blipFill>
            <a:blip r:embed="rId4">
              <a:alphaModFix amt="14000"/>
            </a:blip>
            <a:stretch>
              <a:fillRect/>
            </a:stretch>
          </p:blipFill>
          <p:spPr>
            <a:xfrm>
              <a:off x="6112908" y="2246111"/>
              <a:ext cx="1905000" cy="1905000"/>
            </a:xfrm>
            <a:prstGeom prst="rect">
              <a:avLst/>
            </a:prstGeom>
          </p:spPr>
        </p:pic>
      </p:grpSp>
      <p:grpSp>
        <p:nvGrpSpPr>
          <p:cNvPr id="14" name="Group 13">
            <a:extLst>
              <a:ext uri="{FF2B5EF4-FFF2-40B4-BE49-F238E27FC236}">
                <a16:creationId xmlns:a16="http://schemas.microsoft.com/office/drawing/2014/main" id="{DCC1C13C-F835-AB2B-2AC8-20725248902A}"/>
              </a:ext>
            </a:extLst>
          </p:cNvPr>
          <p:cNvGrpSpPr/>
          <p:nvPr/>
        </p:nvGrpSpPr>
        <p:grpSpPr>
          <a:xfrm>
            <a:off x="8889150" y="2450167"/>
            <a:ext cx="1464262" cy="2065201"/>
            <a:chOff x="8889150" y="2450167"/>
            <a:chExt cx="1464262" cy="2065201"/>
          </a:xfrm>
        </p:grpSpPr>
        <p:sp>
          <p:nvSpPr>
            <p:cNvPr id="7" name="TextBox 6">
              <a:extLst>
                <a:ext uri="{FF2B5EF4-FFF2-40B4-BE49-F238E27FC236}">
                  <a16:creationId xmlns:a16="http://schemas.microsoft.com/office/drawing/2014/main" id="{186FD202-FA37-AA81-2303-5B0451751236}"/>
                </a:ext>
              </a:extLst>
            </p:cNvPr>
            <p:cNvSpPr txBox="1"/>
            <p:nvPr/>
          </p:nvSpPr>
          <p:spPr>
            <a:xfrm>
              <a:off x="9137467" y="4146036"/>
              <a:ext cx="103265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700FA"/>
                  </a:solidFill>
                  <a:effectLst/>
                  <a:uLnTx/>
                  <a:uFillTx/>
                  <a:latin typeface="Poppins"/>
                  <a:ea typeface="+mn-ea"/>
                  <a:cs typeface="+mn-cs"/>
                </a:rPr>
                <a:t>Recruit</a:t>
              </a:r>
            </a:p>
          </p:txBody>
        </p:sp>
        <p:pic>
          <p:nvPicPr>
            <p:cNvPr id="11" name="Picture 10" descr="Icon&#10;&#10;Description automatically generated">
              <a:extLst>
                <a:ext uri="{FF2B5EF4-FFF2-40B4-BE49-F238E27FC236}">
                  <a16:creationId xmlns:a16="http://schemas.microsoft.com/office/drawing/2014/main" id="{556C09D4-54DC-1E3A-563C-F0AE87021039}"/>
                </a:ext>
              </a:extLst>
            </p:cNvPr>
            <p:cNvPicPr>
              <a:picLocks noChangeAspect="1"/>
            </p:cNvPicPr>
            <p:nvPr/>
          </p:nvPicPr>
          <p:blipFill>
            <a:blip r:embed="rId5">
              <a:alphaModFix/>
            </a:blip>
            <a:stretch>
              <a:fillRect/>
            </a:stretch>
          </p:blipFill>
          <p:spPr>
            <a:xfrm>
              <a:off x="8889150" y="2450167"/>
              <a:ext cx="1464262" cy="1464262"/>
            </a:xfrm>
            <a:prstGeom prst="rect">
              <a:avLst/>
            </a:prstGeom>
          </p:spPr>
        </p:pic>
      </p:grpSp>
      <p:grpSp>
        <p:nvGrpSpPr>
          <p:cNvPr id="8" name="Group 7">
            <a:extLst>
              <a:ext uri="{FF2B5EF4-FFF2-40B4-BE49-F238E27FC236}">
                <a16:creationId xmlns:a16="http://schemas.microsoft.com/office/drawing/2014/main" id="{047B2235-EAB1-BA48-C76C-D0E9AFB6C675}"/>
              </a:ext>
            </a:extLst>
          </p:cNvPr>
          <p:cNvGrpSpPr/>
          <p:nvPr/>
        </p:nvGrpSpPr>
        <p:grpSpPr>
          <a:xfrm>
            <a:off x="3681916" y="2246111"/>
            <a:ext cx="1856657" cy="2269257"/>
            <a:chOff x="3681916" y="2246111"/>
            <a:chExt cx="1856657" cy="2269257"/>
          </a:xfrm>
        </p:grpSpPr>
        <p:sp>
          <p:nvSpPr>
            <p:cNvPr id="2" name="TextBox 1">
              <a:extLst>
                <a:ext uri="{FF2B5EF4-FFF2-40B4-BE49-F238E27FC236}">
                  <a16:creationId xmlns:a16="http://schemas.microsoft.com/office/drawing/2014/main" id="{D8ED70F2-E0F2-4574-A2DF-BC2499753825}"/>
                </a:ext>
              </a:extLst>
            </p:cNvPr>
            <p:cNvSpPr txBox="1"/>
            <p:nvPr/>
          </p:nvSpPr>
          <p:spPr>
            <a:xfrm>
              <a:off x="4105650" y="4146036"/>
              <a:ext cx="100380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1EFE6"/>
                  </a:solidFill>
                  <a:effectLst/>
                  <a:uLnTx/>
                  <a:uFillTx/>
                  <a:latin typeface="Poppins"/>
                  <a:ea typeface="+mn-ea"/>
                  <a:cs typeface="+mn-cs"/>
                </a:rPr>
                <a:t>Reflect</a:t>
              </a:r>
            </a:p>
          </p:txBody>
        </p:sp>
        <p:pic>
          <p:nvPicPr>
            <p:cNvPr id="12" name="Picture 11" descr="Icon&#10;&#10;Description automatically generated">
              <a:extLst>
                <a:ext uri="{FF2B5EF4-FFF2-40B4-BE49-F238E27FC236}">
                  <a16:creationId xmlns:a16="http://schemas.microsoft.com/office/drawing/2014/main" id="{4C836B06-0F0D-291A-BE06-8FEC4BB8DA19}"/>
                </a:ext>
              </a:extLst>
            </p:cNvPr>
            <p:cNvPicPr>
              <a:picLocks noChangeAspect="1"/>
            </p:cNvPicPr>
            <p:nvPr/>
          </p:nvPicPr>
          <p:blipFill>
            <a:blip r:embed="rId6">
              <a:alphaModFix amt="15000"/>
            </a:blip>
            <a:stretch>
              <a:fillRect/>
            </a:stretch>
          </p:blipFill>
          <p:spPr>
            <a:xfrm>
              <a:off x="3681916" y="2246111"/>
              <a:ext cx="1856657" cy="1856657"/>
            </a:xfrm>
            <a:prstGeom prst="rect">
              <a:avLst/>
            </a:prstGeom>
          </p:spPr>
        </p:pic>
      </p:grpSp>
      <p:sp>
        <p:nvSpPr>
          <p:cNvPr id="13" name="TextBox 12">
            <a:extLst>
              <a:ext uri="{FF2B5EF4-FFF2-40B4-BE49-F238E27FC236}">
                <a16:creationId xmlns:a16="http://schemas.microsoft.com/office/drawing/2014/main" id="{28DC430F-BF7C-8F9C-329D-DFDF87C1D84D}"/>
              </a:ext>
            </a:extLst>
          </p:cNvPr>
          <p:cNvSpPr txBox="1"/>
          <p:nvPr/>
        </p:nvSpPr>
        <p:spPr>
          <a:xfrm>
            <a:off x="564070" y="6327648"/>
            <a:ext cx="71846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7"/>
              </a:rPr>
              <a:t>Deloitte</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178190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DA3F-B033-473D-8A11-E949BB817028}"/>
              </a:ext>
            </a:extLst>
          </p:cNvPr>
          <p:cNvSpPr>
            <a:spLocks noGrp="1"/>
          </p:cNvSpPr>
          <p:nvPr>
            <p:ph type="title"/>
          </p:nvPr>
        </p:nvSpPr>
        <p:spPr>
          <a:xfrm>
            <a:off x="655093" y="676084"/>
            <a:ext cx="10881814" cy="595405"/>
          </a:xfrm>
        </p:spPr>
        <p:txBody>
          <a:bodyPr>
            <a:normAutofit fontScale="90000"/>
          </a:bodyPr>
          <a:lstStyle/>
          <a:p>
            <a:pPr algn="ctr"/>
            <a:r>
              <a:rPr lang="en-US" b="0"/>
              <a:t>Labor Market </a:t>
            </a:r>
            <a:r>
              <a:rPr lang="en-US"/>
              <a:t>Expectations</a:t>
            </a:r>
          </a:p>
        </p:txBody>
      </p:sp>
      <p:sp>
        <p:nvSpPr>
          <p:cNvPr id="9" name="TextBox 8">
            <a:extLst>
              <a:ext uri="{FF2B5EF4-FFF2-40B4-BE49-F238E27FC236}">
                <a16:creationId xmlns:a16="http://schemas.microsoft.com/office/drawing/2014/main" id="{F212C20B-CCA5-EA38-EC40-83694F8F8EE5}"/>
              </a:ext>
            </a:extLst>
          </p:cNvPr>
          <p:cNvSpPr txBox="1"/>
          <p:nvPr/>
        </p:nvSpPr>
        <p:spPr>
          <a:xfrm>
            <a:off x="693826" y="6325381"/>
            <a:ext cx="53893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3"/>
              </a:rPr>
              <a:t>Lever</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grpSp>
        <p:nvGrpSpPr>
          <p:cNvPr id="3" name="Group 2">
            <a:extLst>
              <a:ext uri="{FF2B5EF4-FFF2-40B4-BE49-F238E27FC236}">
                <a16:creationId xmlns:a16="http://schemas.microsoft.com/office/drawing/2014/main" id="{E1478282-AC91-1E0B-C67D-28C940715FCC}"/>
              </a:ext>
            </a:extLst>
          </p:cNvPr>
          <p:cNvGrpSpPr/>
          <p:nvPr/>
        </p:nvGrpSpPr>
        <p:grpSpPr>
          <a:xfrm>
            <a:off x="963291" y="2280178"/>
            <a:ext cx="2151635" cy="2336301"/>
            <a:chOff x="963291" y="2280178"/>
            <a:chExt cx="2151635" cy="2336301"/>
          </a:xfrm>
        </p:grpSpPr>
        <p:sp>
          <p:nvSpPr>
            <p:cNvPr id="4" name="TextBox 3">
              <a:extLst>
                <a:ext uri="{FF2B5EF4-FFF2-40B4-BE49-F238E27FC236}">
                  <a16:creationId xmlns:a16="http://schemas.microsoft.com/office/drawing/2014/main" id="{6D3E5480-3A22-4F02-3C62-5F3E48DF1B10}"/>
                </a:ext>
              </a:extLst>
            </p:cNvPr>
            <p:cNvSpPr txBox="1"/>
            <p:nvPr/>
          </p:nvSpPr>
          <p:spPr>
            <a:xfrm>
              <a:off x="1377710" y="4247147"/>
              <a:ext cx="13227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mn-cs"/>
                </a:rPr>
                <a:t>Flexibility</a:t>
              </a:r>
            </a:p>
          </p:txBody>
        </p:sp>
        <p:pic>
          <p:nvPicPr>
            <p:cNvPr id="7" name="Picture 6" descr="Icon&#10;&#10;Description automatically generated with medium confidence">
              <a:extLst>
                <a:ext uri="{FF2B5EF4-FFF2-40B4-BE49-F238E27FC236}">
                  <a16:creationId xmlns:a16="http://schemas.microsoft.com/office/drawing/2014/main" id="{880BF85B-D9DB-C61D-36FC-1D72C46E24B9}"/>
                </a:ext>
              </a:extLst>
            </p:cNvPr>
            <p:cNvPicPr>
              <a:picLocks noChangeAspect="1"/>
            </p:cNvPicPr>
            <p:nvPr/>
          </p:nvPicPr>
          <p:blipFill>
            <a:blip r:embed="rId4"/>
            <a:stretch>
              <a:fillRect/>
            </a:stretch>
          </p:blipFill>
          <p:spPr>
            <a:xfrm>
              <a:off x="963291" y="2280178"/>
              <a:ext cx="2151635" cy="2151635"/>
            </a:xfrm>
            <a:prstGeom prst="rect">
              <a:avLst/>
            </a:prstGeom>
          </p:spPr>
        </p:pic>
      </p:grpSp>
      <p:grpSp>
        <p:nvGrpSpPr>
          <p:cNvPr id="10" name="Group 9">
            <a:extLst>
              <a:ext uri="{FF2B5EF4-FFF2-40B4-BE49-F238E27FC236}">
                <a16:creationId xmlns:a16="http://schemas.microsoft.com/office/drawing/2014/main" id="{0DAEC5AC-3115-2F62-FC5D-00914B394C5E}"/>
              </a:ext>
            </a:extLst>
          </p:cNvPr>
          <p:cNvGrpSpPr/>
          <p:nvPr/>
        </p:nvGrpSpPr>
        <p:grpSpPr>
          <a:xfrm>
            <a:off x="3901973" y="2342147"/>
            <a:ext cx="1905000" cy="2274332"/>
            <a:chOff x="3901973" y="2342147"/>
            <a:chExt cx="1905000" cy="2274332"/>
          </a:xfrm>
        </p:grpSpPr>
        <p:sp>
          <p:nvSpPr>
            <p:cNvPr id="5" name="TextBox 4">
              <a:extLst>
                <a:ext uri="{FF2B5EF4-FFF2-40B4-BE49-F238E27FC236}">
                  <a16:creationId xmlns:a16="http://schemas.microsoft.com/office/drawing/2014/main" id="{1A29CA98-22E6-78DD-FC04-0BBD157EFEDF}"/>
                </a:ext>
              </a:extLst>
            </p:cNvPr>
            <p:cNvSpPr txBox="1"/>
            <p:nvPr/>
          </p:nvSpPr>
          <p:spPr>
            <a:xfrm>
              <a:off x="3925373" y="4247147"/>
              <a:ext cx="18582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700FA"/>
                  </a:solidFill>
                  <a:effectLst/>
                  <a:uLnTx/>
                  <a:uFillTx/>
                  <a:latin typeface="Poppins"/>
                  <a:ea typeface="+mn-ea"/>
                  <a:cs typeface="+mn-cs"/>
                </a:rPr>
                <a:t>Transparency</a:t>
              </a:r>
            </a:p>
          </p:txBody>
        </p:sp>
        <p:pic>
          <p:nvPicPr>
            <p:cNvPr id="11" name="Picture 10" descr="Icon&#10;&#10;Description automatically generated">
              <a:extLst>
                <a:ext uri="{FF2B5EF4-FFF2-40B4-BE49-F238E27FC236}">
                  <a16:creationId xmlns:a16="http://schemas.microsoft.com/office/drawing/2014/main" id="{48D7138B-3EA6-C9CD-6857-2DA50255F960}"/>
                </a:ext>
              </a:extLst>
            </p:cNvPr>
            <p:cNvPicPr>
              <a:picLocks noChangeAspect="1"/>
            </p:cNvPicPr>
            <p:nvPr/>
          </p:nvPicPr>
          <p:blipFill>
            <a:blip r:embed="rId5"/>
            <a:stretch>
              <a:fillRect/>
            </a:stretch>
          </p:blipFill>
          <p:spPr>
            <a:xfrm>
              <a:off x="3901973" y="2342147"/>
              <a:ext cx="1905000" cy="1905000"/>
            </a:xfrm>
            <a:prstGeom prst="rect">
              <a:avLst/>
            </a:prstGeom>
          </p:spPr>
        </p:pic>
      </p:grpSp>
      <p:grpSp>
        <p:nvGrpSpPr>
          <p:cNvPr id="12" name="Group 11">
            <a:extLst>
              <a:ext uri="{FF2B5EF4-FFF2-40B4-BE49-F238E27FC236}">
                <a16:creationId xmlns:a16="http://schemas.microsoft.com/office/drawing/2014/main" id="{CADBC279-F554-5C21-9EBD-C23A7FCE5528}"/>
              </a:ext>
            </a:extLst>
          </p:cNvPr>
          <p:cNvGrpSpPr/>
          <p:nvPr/>
        </p:nvGrpSpPr>
        <p:grpSpPr>
          <a:xfrm>
            <a:off x="6772384" y="2342147"/>
            <a:ext cx="1947324" cy="2274332"/>
            <a:chOff x="6772384" y="2342147"/>
            <a:chExt cx="1947324" cy="2274332"/>
          </a:xfrm>
        </p:grpSpPr>
        <p:sp>
          <p:nvSpPr>
            <p:cNvPr id="6" name="TextBox 5">
              <a:extLst>
                <a:ext uri="{FF2B5EF4-FFF2-40B4-BE49-F238E27FC236}">
                  <a16:creationId xmlns:a16="http://schemas.microsoft.com/office/drawing/2014/main" id="{7BE0A4B8-EFC5-2DBA-E796-E3BD9AA67A8E}"/>
                </a:ext>
              </a:extLst>
            </p:cNvPr>
            <p:cNvSpPr txBox="1"/>
            <p:nvPr/>
          </p:nvSpPr>
          <p:spPr>
            <a:xfrm>
              <a:off x="6795783" y="4247147"/>
              <a:ext cx="19239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B32F"/>
                  </a:solidFill>
                  <a:effectLst/>
                  <a:uLnTx/>
                  <a:uFillTx/>
                  <a:latin typeface="Poppins"/>
                  <a:ea typeface="+mn-ea"/>
                  <a:cs typeface="+mn-cs"/>
                </a:rPr>
                <a:t>Career Growth</a:t>
              </a:r>
            </a:p>
          </p:txBody>
        </p:sp>
        <p:pic>
          <p:nvPicPr>
            <p:cNvPr id="13" name="Picture 12" descr="Icon&#10;&#10;Description automatically generated">
              <a:extLst>
                <a:ext uri="{FF2B5EF4-FFF2-40B4-BE49-F238E27FC236}">
                  <a16:creationId xmlns:a16="http://schemas.microsoft.com/office/drawing/2014/main" id="{45A4DBA5-2585-6A5A-DC02-DC32F4038F00}"/>
                </a:ext>
              </a:extLst>
            </p:cNvPr>
            <p:cNvPicPr>
              <a:picLocks noChangeAspect="1"/>
            </p:cNvPicPr>
            <p:nvPr/>
          </p:nvPicPr>
          <p:blipFill>
            <a:blip r:embed="rId6"/>
            <a:stretch>
              <a:fillRect/>
            </a:stretch>
          </p:blipFill>
          <p:spPr>
            <a:xfrm>
              <a:off x="6772384" y="2342147"/>
              <a:ext cx="1905000" cy="1905000"/>
            </a:xfrm>
            <a:prstGeom prst="rect">
              <a:avLst/>
            </a:prstGeom>
          </p:spPr>
        </p:pic>
      </p:grpSp>
      <p:grpSp>
        <p:nvGrpSpPr>
          <p:cNvPr id="14" name="Group 13">
            <a:extLst>
              <a:ext uri="{FF2B5EF4-FFF2-40B4-BE49-F238E27FC236}">
                <a16:creationId xmlns:a16="http://schemas.microsoft.com/office/drawing/2014/main" id="{F6BACF6B-6679-EECC-3C1A-6518BE2D1BF4}"/>
              </a:ext>
            </a:extLst>
          </p:cNvPr>
          <p:cNvGrpSpPr/>
          <p:nvPr/>
        </p:nvGrpSpPr>
        <p:grpSpPr>
          <a:xfrm>
            <a:off x="9356916" y="2342147"/>
            <a:ext cx="1905000" cy="2274332"/>
            <a:chOff x="9356916" y="2342147"/>
            <a:chExt cx="1905000" cy="2274332"/>
          </a:xfrm>
        </p:grpSpPr>
        <p:sp>
          <p:nvSpPr>
            <p:cNvPr id="8" name="TextBox 7">
              <a:extLst>
                <a:ext uri="{FF2B5EF4-FFF2-40B4-BE49-F238E27FC236}">
                  <a16:creationId xmlns:a16="http://schemas.microsoft.com/office/drawing/2014/main" id="{857F266D-B015-928A-8D8A-A0B62762B10A}"/>
                </a:ext>
              </a:extLst>
            </p:cNvPr>
            <p:cNvSpPr txBox="1"/>
            <p:nvPr/>
          </p:nvSpPr>
          <p:spPr>
            <a:xfrm>
              <a:off x="9944573" y="4247147"/>
              <a:ext cx="7296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3BA97"/>
                  </a:solidFill>
                  <a:effectLst/>
                  <a:uLnTx/>
                  <a:uFillTx/>
                  <a:latin typeface="Poppins"/>
                  <a:ea typeface="+mn-ea"/>
                  <a:cs typeface="+mn-cs"/>
                </a:rPr>
                <a:t>DE&amp;I</a:t>
              </a:r>
            </a:p>
          </p:txBody>
        </p:sp>
        <p:pic>
          <p:nvPicPr>
            <p:cNvPr id="15" name="Picture 14" descr="Icon&#10;&#10;Description automatically generated">
              <a:extLst>
                <a:ext uri="{FF2B5EF4-FFF2-40B4-BE49-F238E27FC236}">
                  <a16:creationId xmlns:a16="http://schemas.microsoft.com/office/drawing/2014/main" id="{3E2FA860-0472-3B1A-609C-4513A5BA3417}"/>
                </a:ext>
              </a:extLst>
            </p:cNvPr>
            <p:cNvPicPr>
              <a:picLocks noChangeAspect="1"/>
            </p:cNvPicPr>
            <p:nvPr/>
          </p:nvPicPr>
          <p:blipFill>
            <a:blip r:embed="rId7"/>
            <a:stretch>
              <a:fillRect/>
            </a:stretch>
          </p:blipFill>
          <p:spPr>
            <a:xfrm>
              <a:off x="9356916" y="2342147"/>
              <a:ext cx="1905000" cy="1905000"/>
            </a:xfrm>
            <a:prstGeom prst="rect">
              <a:avLst/>
            </a:prstGeom>
          </p:spPr>
        </p:pic>
      </p:grpSp>
    </p:spTree>
    <p:extLst>
      <p:ext uri="{BB962C8B-B14F-4D97-AF65-F5344CB8AC3E}">
        <p14:creationId xmlns:p14="http://schemas.microsoft.com/office/powerpoint/2010/main" val="4199106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2AA0-AB81-069B-AB0D-E33014C957FE}"/>
              </a:ext>
            </a:extLst>
          </p:cNvPr>
          <p:cNvSpPr>
            <a:spLocks noGrp="1"/>
          </p:cNvSpPr>
          <p:nvPr>
            <p:ph type="title"/>
          </p:nvPr>
        </p:nvSpPr>
        <p:spPr>
          <a:xfrm>
            <a:off x="655093" y="640614"/>
            <a:ext cx="7731687" cy="595405"/>
          </a:xfrm>
        </p:spPr>
        <p:txBody>
          <a:bodyPr/>
          <a:lstStyle/>
          <a:p>
            <a:r>
              <a:rPr lang="en-US"/>
              <a:t>Flexibility: </a:t>
            </a:r>
            <a:r>
              <a:rPr lang="en-US" b="0"/>
              <a:t>By The Numbers</a:t>
            </a:r>
          </a:p>
        </p:txBody>
      </p:sp>
      <p:sp>
        <p:nvSpPr>
          <p:cNvPr id="3" name="Google Shape;78;g162086d5a5f_0_228">
            <a:extLst>
              <a:ext uri="{FF2B5EF4-FFF2-40B4-BE49-F238E27FC236}">
                <a16:creationId xmlns:a16="http://schemas.microsoft.com/office/drawing/2014/main" id="{17DD2F54-C808-C1DF-B0CF-F93C02933C2D}"/>
              </a:ext>
            </a:extLst>
          </p:cNvPr>
          <p:cNvSpPr/>
          <p:nvPr/>
        </p:nvSpPr>
        <p:spPr>
          <a:xfrm rot="10800000" flipH="1" flipV="1">
            <a:off x="1826108" y="3842246"/>
            <a:ext cx="2635339" cy="3015753"/>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ubik"/>
              <a:ea typeface="Rubik"/>
              <a:cs typeface="Rubik"/>
              <a:sym typeface="Rubik"/>
            </a:endParaRPr>
          </a:p>
        </p:txBody>
      </p:sp>
      <p:sp>
        <p:nvSpPr>
          <p:cNvPr id="4" name="Rectangle 3">
            <a:extLst>
              <a:ext uri="{FF2B5EF4-FFF2-40B4-BE49-F238E27FC236}">
                <a16:creationId xmlns:a16="http://schemas.microsoft.com/office/drawing/2014/main" id="{3E159D88-657C-53F7-69C2-6BDCE8F4FCA8}"/>
              </a:ext>
            </a:extLst>
          </p:cNvPr>
          <p:cNvSpPr/>
          <p:nvPr/>
        </p:nvSpPr>
        <p:spPr>
          <a:xfrm>
            <a:off x="8667556" y="0"/>
            <a:ext cx="2206632" cy="39713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FD617B62-1E71-90E9-B9CB-57518525141C}"/>
              </a:ext>
            </a:extLst>
          </p:cNvPr>
          <p:cNvSpPr/>
          <p:nvPr/>
        </p:nvSpPr>
        <p:spPr>
          <a:xfrm>
            <a:off x="1317812" y="4013567"/>
            <a:ext cx="3973510" cy="28866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Oval 5">
            <a:extLst>
              <a:ext uri="{FF2B5EF4-FFF2-40B4-BE49-F238E27FC236}">
                <a16:creationId xmlns:a16="http://schemas.microsoft.com/office/drawing/2014/main" id="{D34978EC-8A11-AF2F-6205-2D1143B56BC3}"/>
              </a:ext>
            </a:extLst>
          </p:cNvPr>
          <p:cNvSpPr/>
          <p:nvPr/>
        </p:nvSpPr>
        <p:spPr>
          <a:xfrm>
            <a:off x="6886003"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Oval 6">
            <a:extLst>
              <a:ext uri="{FF2B5EF4-FFF2-40B4-BE49-F238E27FC236}">
                <a16:creationId xmlns:a16="http://schemas.microsoft.com/office/drawing/2014/main" id="{8C376F52-A1DD-D96B-1067-864661F371D7}"/>
              </a:ext>
            </a:extLst>
          </p:cNvPr>
          <p:cNvSpPr/>
          <p:nvPr/>
        </p:nvSpPr>
        <p:spPr>
          <a:xfrm>
            <a:off x="1237272"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8" name="Chart 7">
            <a:extLst>
              <a:ext uri="{FF2B5EF4-FFF2-40B4-BE49-F238E27FC236}">
                <a16:creationId xmlns:a16="http://schemas.microsoft.com/office/drawing/2014/main" id="{4A60FB8A-315B-FE88-7823-7B1D2F09503C}"/>
              </a:ext>
            </a:extLst>
          </p:cNvPr>
          <p:cNvGraphicFramePr/>
          <p:nvPr/>
        </p:nvGraphicFramePr>
        <p:xfrm>
          <a:off x="548659" y="1669945"/>
          <a:ext cx="5090070" cy="467957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98B5DF5-A908-5AF6-885C-9431BB4A4DDA}"/>
              </a:ext>
            </a:extLst>
          </p:cNvPr>
          <p:cNvSpPr txBox="1"/>
          <p:nvPr/>
        </p:nvSpPr>
        <p:spPr>
          <a:xfrm>
            <a:off x="1672107" y="3226514"/>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B32F"/>
                </a:solidFill>
                <a:effectLst/>
                <a:uLnTx/>
                <a:uFillTx/>
                <a:latin typeface="Poppins"/>
                <a:ea typeface="+mn-ea"/>
                <a:cs typeface="+mn-cs"/>
              </a:rPr>
              <a:t>65%</a:t>
            </a:r>
            <a:r>
              <a:rPr kumimoji="0" lang="en-US" sz="4800" b="0" i="0" u="none" strike="noStrike" kern="1200" cap="none" spc="0" normalizeH="0" baseline="0" noProof="0">
                <a:ln>
                  <a:noFill/>
                </a:ln>
                <a:solidFill>
                  <a:srgbClr val="FFB32F"/>
                </a:solidFill>
                <a:effectLst/>
                <a:uLnTx/>
                <a:uFillTx/>
                <a:latin typeface="Poppins"/>
                <a:ea typeface="+mn-ea"/>
                <a:cs typeface="+mn-cs"/>
              </a:rPr>
              <a:t> </a:t>
            </a:r>
          </a:p>
        </p:txBody>
      </p:sp>
      <p:sp>
        <p:nvSpPr>
          <p:cNvPr id="11" name="TextBox 10">
            <a:extLst>
              <a:ext uri="{FF2B5EF4-FFF2-40B4-BE49-F238E27FC236}">
                <a16:creationId xmlns:a16="http://schemas.microsoft.com/office/drawing/2014/main" id="{20B728FD-8017-E3E2-0F6C-B5B3C88C460D}"/>
              </a:ext>
            </a:extLst>
          </p:cNvPr>
          <p:cNvSpPr txBox="1"/>
          <p:nvPr/>
        </p:nvSpPr>
        <p:spPr>
          <a:xfrm>
            <a:off x="2046173" y="3906789"/>
            <a:ext cx="2095041" cy="107721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of candidates </a:t>
            </a:r>
            <a:r>
              <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want remote work</a:t>
            </a: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 options even after the pandemic</a:t>
            </a:r>
          </a:p>
        </p:txBody>
      </p:sp>
      <p:graphicFrame>
        <p:nvGraphicFramePr>
          <p:cNvPr id="12" name="Chart 11">
            <a:extLst>
              <a:ext uri="{FF2B5EF4-FFF2-40B4-BE49-F238E27FC236}">
                <a16:creationId xmlns:a16="http://schemas.microsoft.com/office/drawing/2014/main" id="{1363873D-ABDD-6C0E-AC69-F99CA3847B5A}"/>
              </a:ext>
            </a:extLst>
          </p:cNvPr>
          <p:cNvGraphicFramePr/>
          <p:nvPr/>
        </p:nvGraphicFramePr>
        <p:xfrm>
          <a:off x="6123362" y="1669945"/>
          <a:ext cx="5090070" cy="4679578"/>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ADD9EF5B-D0AB-6ADC-5E2E-7B90F54253C2}"/>
              </a:ext>
            </a:extLst>
          </p:cNvPr>
          <p:cNvSpPr txBox="1"/>
          <p:nvPr/>
        </p:nvSpPr>
        <p:spPr>
          <a:xfrm>
            <a:off x="7213816" y="3268188"/>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38C0CC"/>
                </a:solidFill>
                <a:effectLst/>
                <a:uLnTx/>
                <a:uFillTx/>
                <a:latin typeface="Poppins"/>
                <a:ea typeface="+mn-ea"/>
                <a:cs typeface="+mn-cs"/>
              </a:rPr>
              <a:t>76%</a:t>
            </a:r>
            <a:r>
              <a:rPr kumimoji="0" lang="en-US" sz="4800" b="0" i="0" u="none" strike="noStrike" kern="1200" cap="none" spc="0" normalizeH="0" baseline="0" noProof="0">
                <a:ln>
                  <a:noFill/>
                </a:ln>
                <a:solidFill>
                  <a:srgbClr val="38C0CC"/>
                </a:solidFill>
                <a:effectLst/>
                <a:uLnTx/>
                <a:uFillTx/>
                <a:latin typeface="Poppins"/>
                <a:ea typeface="+mn-ea"/>
                <a:cs typeface="+mn-cs"/>
              </a:rPr>
              <a:t> </a:t>
            </a:r>
          </a:p>
        </p:txBody>
      </p:sp>
      <p:sp>
        <p:nvSpPr>
          <p:cNvPr id="15" name="TextBox 14">
            <a:extLst>
              <a:ext uri="{FF2B5EF4-FFF2-40B4-BE49-F238E27FC236}">
                <a16:creationId xmlns:a16="http://schemas.microsoft.com/office/drawing/2014/main" id="{B47680AD-D940-01BB-325F-61CBC9F4D8F8}"/>
              </a:ext>
            </a:extLst>
          </p:cNvPr>
          <p:cNvSpPr txBox="1"/>
          <p:nvPr/>
        </p:nvSpPr>
        <p:spPr>
          <a:xfrm>
            <a:off x="7258981" y="3906789"/>
            <a:ext cx="2708986" cy="107721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of employees see </a:t>
            </a:r>
            <a:r>
              <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flex work as a top reason</a:t>
            </a: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 for staying with their current employer</a:t>
            </a:r>
            <a:endPar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C1ACED47-9718-00B5-0F6A-5D8229DE75EF}"/>
              </a:ext>
            </a:extLst>
          </p:cNvPr>
          <p:cNvGrpSpPr/>
          <p:nvPr/>
        </p:nvGrpSpPr>
        <p:grpSpPr>
          <a:xfrm rot="21156752">
            <a:off x="6679373" y="5639541"/>
            <a:ext cx="2707579" cy="1345406"/>
            <a:chOff x="6669905" y="5433279"/>
            <a:chExt cx="2707579" cy="1345406"/>
          </a:xfrm>
        </p:grpSpPr>
        <p:sp>
          <p:nvSpPr>
            <p:cNvPr id="17" name="Freeform: Shape 16">
              <a:extLst>
                <a:ext uri="{FF2B5EF4-FFF2-40B4-BE49-F238E27FC236}">
                  <a16:creationId xmlns:a16="http://schemas.microsoft.com/office/drawing/2014/main" id="{638B6CB7-D553-A4AB-5DD8-950E03D8EB89}"/>
                </a:ext>
              </a:extLst>
            </p:cNvPr>
            <p:cNvSpPr/>
            <p:nvPr/>
          </p:nvSpPr>
          <p:spPr>
            <a:xfrm>
              <a:off x="8849606" y="5767130"/>
              <a:ext cx="527878" cy="416813"/>
            </a:xfrm>
            <a:custGeom>
              <a:avLst/>
              <a:gdLst>
                <a:gd name="connsiteX0" fmla="*/ 522101 w 527878"/>
                <a:gd name="connsiteY0" fmla="*/ 207386 h 416813"/>
                <a:gd name="connsiteX1" fmla="*/ 369701 w 527878"/>
                <a:gd name="connsiteY1" fmla="*/ 35936 h 416813"/>
                <a:gd name="connsiteX2" fmla="*/ -5774 w 527878"/>
                <a:gd name="connsiteY2" fmla="*/ -639 h 416813"/>
                <a:gd name="connsiteX3" fmla="*/ -5774 w 527878"/>
                <a:gd name="connsiteY3" fmla="*/ 416174 h 416813"/>
                <a:gd name="connsiteX4" fmla="*/ 369701 w 527878"/>
                <a:gd name="connsiteY4" fmla="*/ 379598 h 416813"/>
                <a:gd name="connsiteX5" fmla="*/ 522101 w 527878"/>
                <a:gd name="connsiteY5" fmla="*/ 207386 h 4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878" h="416813">
                  <a:moveTo>
                    <a:pt x="522101" y="207386"/>
                  </a:moveTo>
                  <a:cubicBezTo>
                    <a:pt x="522291" y="119814"/>
                    <a:pt x="456663" y="46052"/>
                    <a:pt x="369701" y="35936"/>
                  </a:cubicBezTo>
                  <a:cubicBezTo>
                    <a:pt x="275976" y="25744"/>
                    <a:pt x="-5774" y="-639"/>
                    <a:pt x="-5774" y="-639"/>
                  </a:cubicBezTo>
                  <a:lnTo>
                    <a:pt x="-5774" y="416174"/>
                  </a:lnTo>
                  <a:cubicBezTo>
                    <a:pt x="-5774" y="416174"/>
                    <a:pt x="275976" y="389790"/>
                    <a:pt x="369701" y="379598"/>
                  </a:cubicBezTo>
                  <a:cubicBezTo>
                    <a:pt x="456951" y="369445"/>
                    <a:pt x="522673" y="295255"/>
                    <a:pt x="522101" y="207386"/>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8" name="Freeform: Shape 17">
              <a:extLst>
                <a:ext uri="{FF2B5EF4-FFF2-40B4-BE49-F238E27FC236}">
                  <a16:creationId xmlns:a16="http://schemas.microsoft.com/office/drawing/2014/main" id="{440FFCE5-4F1F-E749-FAE9-B81A52142DBC}"/>
                </a:ext>
              </a:extLst>
            </p:cNvPr>
            <p:cNvSpPr/>
            <p:nvPr/>
          </p:nvSpPr>
          <p:spPr>
            <a:xfrm>
              <a:off x="8245433" y="5593013"/>
              <a:ext cx="885252" cy="764285"/>
            </a:xfrm>
            <a:custGeom>
              <a:avLst/>
              <a:gdLst>
                <a:gd name="connsiteX0" fmla="*/ 879479 w 885252"/>
                <a:gd name="connsiteY0" fmla="*/ 381503 h 764285"/>
                <a:gd name="connsiteX1" fmla="*/ 627355 w 885252"/>
                <a:gd name="connsiteY1" fmla="*/ 93658 h 764285"/>
                <a:gd name="connsiteX2" fmla="*/ -5774 w 885252"/>
                <a:gd name="connsiteY2" fmla="*/ -639 h 764285"/>
                <a:gd name="connsiteX3" fmla="*/ -5774 w 885252"/>
                <a:gd name="connsiteY3" fmla="*/ 763646 h 764285"/>
                <a:gd name="connsiteX4" fmla="*/ 627355 w 885252"/>
                <a:gd name="connsiteY4" fmla="*/ 669349 h 764285"/>
                <a:gd name="connsiteX5" fmla="*/ 879479 w 885252"/>
                <a:gd name="connsiteY5" fmla="*/ 381503 h 76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252" h="764285">
                  <a:moveTo>
                    <a:pt x="879479" y="381503"/>
                  </a:moveTo>
                  <a:cubicBezTo>
                    <a:pt x="879004" y="236095"/>
                    <a:pt x="771467" y="113280"/>
                    <a:pt x="627355" y="93658"/>
                  </a:cubicBezTo>
                  <a:cubicBezTo>
                    <a:pt x="468955" y="71370"/>
                    <a:pt x="-5774" y="-639"/>
                    <a:pt x="-5774" y="-639"/>
                  </a:cubicBezTo>
                  <a:lnTo>
                    <a:pt x="-5774" y="763646"/>
                  </a:lnTo>
                  <a:cubicBezTo>
                    <a:pt x="-5774" y="763646"/>
                    <a:pt x="468955" y="691637"/>
                    <a:pt x="627355" y="669349"/>
                  </a:cubicBezTo>
                  <a:cubicBezTo>
                    <a:pt x="771467" y="649728"/>
                    <a:pt x="879004" y="526912"/>
                    <a:pt x="879479" y="381503"/>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9" name="Freeform: Shape 18">
              <a:extLst>
                <a:ext uri="{FF2B5EF4-FFF2-40B4-BE49-F238E27FC236}">
                  <a16:creationId xmlns:a16="http://schemas.microsoft.com/office/drawing/2014/main" id="{022487D5-617B-D26B-8CB0-EDAA5195F8A5}"/>
                </a:ext>
              </a:extLst>
            </p:cNvPr>
            <p:cNvSpPr/>
            <p:nvPr/>
          </p:nvSpPr>
          <p:spPr>
            <a:xfrm>
              <a:off x="8237052" y="5584654"/>
              <a:ext cx="901768" cy="780931"/>
            </a:xfrm>
            <a:custGeom>
              <a:avLst/>
              <a:gdLst>
                <a:gd name="connsiteX0" fmla="*/ 2607 w 901768"/>
                <a:gd name="connsiteY0" fmla="*/ 780292 h 780931"/>
                <a:gd name="connsiteX1" fmla="*/ -5774 w 901768"/>
                <a:gd name="connsiteY1" fmla="*/ 772005 h 780931"/>
                <a:gd name="connsiteX2" fmla="*/ -5774 w 901768"/>
                <a:gd name="connsiteY2" fmla="*/ 7719 h 780931"/>
                <a:gd name="connsiteX3" fmla="*/ -2821 w 901768"/>
                <a:gd name="connsiteY3" fmla="*/ 1433 h 780931"/>
                <a:gd name="connsiteX4" fmla="*/ 3848 w 901768"/>
                <a:gd name="connsiteY4" fmla="*/ -567 h 780931"/>
                <a:gd name="connsiteX5" fmla="*/ 636973 w 901768"/>
                <a:gd name="connsiteY5" fmla="*/ 93730 h 780931"/>
                <a:gd name="connsiteX6" fmla="*/ 893292 w 901768"/>
                <a:gd name="connsiteY6" fmla="*/ 429696 h 780931"/>
                <a:gd name="connsiteX7" fmla="*/ 636973 w 901768"/>
                <a:gd name="connsiteY7" fmla="*/ 685995 h 780931"/>
                <a:gd name="connsiteX8" fmla="*/ 3848 w 901768"/>
                <a:gd name="connsiteY8" fmla="*/ 780197 h 780931"/>
                <a:gd name="connsiteX9" fmla="*/ 10992 w 901768"/>
                <a:gd name="connsiteY9" fmla="*/ 17435 h 780931"/>
                <a:gd name="connsiteX10" fmla="*/ 10992 w 901768"/>
                <a:gd name="connsiteY10" fmla="*/ 762290 h 780931"/>
                <a:gd name="connsiteX11" fmla="*/ 634591 w 901768"/>
                <a:gd name="connsiteY11" fmla="*/ 669421 h 780931"/>
                <a:gd name="connsiteX12" fmla="*/ 877288 w 901768"/>
                <a:gd name="connsiteY12" fmla="*/ 352877 h 780931"/>
                <a:gd name="connsiteX13" fmla="*/ 634591 w 901768"/>
                <a:gd name="connsiteY13" fmla="*/ 110208 h 780931"/>
                <a:gd name="connsiteX14" fmla="*/ 10992 w 901768"/>
                <a:gd name="connsiteY14" fmla="*/ 17435 h 78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1768" h="780931">
                  <a:moveTo>
                    <a:pt x="2607" y="780292"/>
                  </a:moveTo>
                  <a:cubicBezTo>
                    <a:pt x="-1965" y="780292"/>
                    <a:pt x="-5677" y="776596"/>
                    <a:pt x="-5774" y="772005"/>
                  </a:cubicBezTo>
                  <a:lnTo>
                    <a:pt x="-5774" y="7719"/>
                  </a:lnTo>
                  <a:cubicBezTo>
                    <a:pt x="-5774" y="5290"/>
                    <a:pt x="-4728" y="2976"/>
                    <a:pt x="-2821" y="1433"/>
                  </a:cubicBezTo>
                  <a:cubicBezTo>
                    <a:pt x="-1012" y="-158"/>
                    <a:pt x="1467" y="-882"/>
                    <a:pt x="3848" y="-567"/>
                  </a:cubicBezTo>
                  <a:cubicBezTo>
                    <a:pt x="8611" y="195"/>
                    <a:pt x="480099" y="71728"/>
                    <a:pt x="636973" y="93730"/>
                  </a:cubicBezTo>
                  <a:cubicBezTo>
                    <a:pt x="800516" y="115733"/>
                    <a:pt x="915295" y="266142"/>
                    <a:pt x="893292" y="429696"/>
                  </a:cubicBezTo>
                  <a:cubicBezTo>
                    <a:pt x="875288" y="563113"/>
                    <a:pt x="770420" y="668049"/>
                    <a:pt x="636973" y="685995"/>
                  </a:cubicBezTo>
                  <a:cubicBezTo>
                    <a:pt x="480289" y="707997"/>
                    <a:pt x="8323" y="779530"/>
                    <a:pt x="3848" y="780197"/>
                  </a:cubicBezTo>
                  <a:close/>
                  <a:moveTo>
                    <a:pt x="10992" y="17435"/>
                  </a:moveTo>
                  <a:lnTo>
                    <a:pt x="10992" y="762290"/>
                  </a:lnTo>
                  <a:cubicBezTo>
                    <a:pt x="79188" y="751908"/>
                    <a:pt x="490382" y="689710"/>
                    <a:pt x="634591" y="669421"/>
                  </a:cubicBezTo>
                  <a:cubicBezTo>
                    <a:pt x="788991" y="649019"/>
                    <a:pt x="897673" y="507306"/>
                    <a:pt x="877288" y="352877"/>
                  </a:cubicBezTo>
                  <a:cubicBezTo>
                    <a:pt x="860526" y="226423"/>
                    <a:pt x="761086" y="126915"/>
                    <a:pt x="634591" y="110208"/>
                  </a:cubicBezTo>
                  <a:cubicBezTo>
                    <a:pt x="490382" y="90015"/>
                    <a:pt x="79188" y="27817"/>
                    <a:pt x="10992" y="1743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0" name="Freeform: Shape 19">
              <a:extLst>
                <a:ext uri="{FF2B5EF4-FFF2-40B4-BE49-F238E27FC236}">
                  <a16:creationId xmlns:a16="http://schemas.microsoft.com/office/drawing/2014/main" id="{20233D21-934C-0655-2EB9-3F1E839FCB09}"/>
                </a:ext>
              </a:extLst>
            </p:cNvPr>
            <p:cNvSpPr/>
            <p:nvPr/>
          </p:nvSpPr>
          <p:spPr>
            <a:xfrm>
              <a:off x="8226765" y="5993769"/>
              <a:ext cx="922717" cy="784916"/>
            </a:xfrm>
            <a:custGeom>
              <a:avLst/>
              <a:gdLst>
                <a:gd name="connsiteX0" fmla="*/ 235876 w 922717"/>
                <a:gd name="connsiteY0" fmla="*/ 329268 h 784916"/>
                <a:gd name="connsiteX1" fmla="*/ 551345 w 922717"/>
                <a:gd name="connsiteY1" fmla="*/ 127433 h 784916"/>
                <a:gd name="connsiteX2" fmla="*/ 881958 w 922717"/>
                <a:gd name="connsiteY2" fmla="*/ 31135 h 784916"/>
                <a:gd name="connsiteX3" fmla="*/ 756226 w 922717"/>
                <a:gd name="connsiteY3" fmla="*/ 362415 h 784916"/>
                <a:gd name="connsiteX4" fmla="*/ 688597 w 922717"/>
                <a:gd name="connsiteY4" fmla="*/ 784277 h 784916"/>
                <a:gd name="connsiteX5" fmla="*/ -5774 w 922717"/>
                <a:gd name="connsiteY5" fmla="*/ 693789 h 784916"/>
                <a:gd name="connsiteX6" fmla="*/ 49092 w 922717"/>
                <a:gd name="connsiteY6" fmla="*/ 509576 h 784916"/>
                <a:gd name="connsiteX7" fmla="*/ 54138 w 922717"/>
                <a:gd name="connsiteY7" fmla="*/ 356605 h 7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17" h="784916">
                  <a:moveTo>
                    <a:pt x="235876" y="329268"/>
                  </a:moveTo>
                  <a:cubicBezTo>
                    <a:pt x="235876" y="329268"/>
                    <a:pt x="255973" y="88666"/>
                    <a:pt x="551345" y="127433"/>
                  </a:cubicBezTo>
                  <a:cubicBezTo>
                    <a:pt x="551345" y="127433"/>
                    <a:pt x="767467" y="-77545"/>
                    <a:pt x="881958" y="31135"/>
                  </a:cubicBezTo>
                  <a:cubicBezTo>
                    <a:pt x="1007118" y="149912"/>
                    <a:pt x="756226" y="362415"/>
                    <a:pt x="756226" y="362415"/>
                  </a:cubicBezTo>
                  <a:lnTo>
                    <a:pt x="688597" y="784277"/>
                  </a:lnTo>
                  <a:lnTo>
                    <a:pt x="-5774" y="693789"/>
                  </a:lnTo>
                  <a:lnTo>
                    <a:pt x="49092" y="509576"/>
                  </a:lnTo>
                  <a:cubicBezTo>
                    <a:pt x="13183" y="420898"/>
                    <a:pt x="54138" y="356605"/>
                    <a:pt x="54138" y="356605"/>
                  </a:cubicBezTo>
                  <a:close/>
                </a:path>
              </a:pathLst>
            </a:custGeom>
            <a:solidFill>
              <a:srgbClr val="FF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1" name="Freeform: Shape 20">
              <a:extLst>
                <a:ext uri="{FF2B5EF4-FFF2-40B4-BE49-F238E27FC236}">
                  <a16:creationId xmlns:a16="http://schemas.microsoft.com/office/drawing/2014/main" id="{A00BC753-5E2F-08BF-561E-47BC491C7FF3}"/>
                </a:ext>
              </a:extLst>
            </p:cNvPr>
            <p:cNvSpPr/>
            <p:nvPr/>
          </p:nvSpPr>
          <p:spPr>
            <a:xfrm>
              <a:off x="8218126" y="5985407"/>
              <a:ext cx="939974" cy="710855"/>
            </a:xfrm>
            <a:custGeom>
              <a:avLst/>
              <a:gdLst>
                <a:gd name="connsiteX0" fmla="*/ 2581 w 939974"/>
                <a:gd name="connsiteY0" fmla="*/ 710152 h 710855"/>
                <a:gd name="connsiteX1" fmla="*/ 200 w 939974"/>
                <a:gd name="connsiteY1" fmla="*/ 710152 h 710855"/>
                <a:gd name="connsiteX2" fmla="*/ -5423 w 939974"/>
                <a:gd name="connsiteY2" fmla="*/ 699769 h 710855"/>
                <a:gd name="connsiteX3" fmla="*/ 48588 w 939974"/>
                <a:gd name="connsiteY3" fmla="*/ 518794 h 710855"/>
                <a:gd name="connsiteX4" fmla="*/ 55443 w 939974"/>
                <a:gd name="connsiteY4" fmla="*/ 360966 h 710855"/>
                <a:gd name="connsiteX5" fmla="*/ 61252 w 939974"/>
                <a:gd name="connsiteY5" fmla="*/ 357251 h 710855"/>
                <a:gd name="connsiteX6" fmla="*/ 236706 w 939974"/>
                <a:gd name="connsiteY6" fmla="*/ 330771 h 710855"/>
                <a:gd name="connsiteX7" fmla="*/ 322431 w 939974"/>
                <a:gd name="connsiteY7" fmla="*/ 178371 h 710855"/>
                <a:gd name="connsiteX8" fmla="*/ 556933 w 939974"/>
                <a:gd name="connsiteY8" fmla="*/ 127317 h 710855"/>
                <a:gd name="connsiteX9" fmla="*/ 896024 w 939974"/>
                <a:gd name="connsiteY9" fmla="*/ 33686 h 710855"/>
                <a:gd name="connsiteX10" fmla="*/ 934124 w 939974"/>
                <a:gd name="connsiteY10" fmla="*/ 123507 h 710855"/>
                <a:gd name="connsiteX11" fmla="*/ 770488 w 939974"/>
                <a:gd name="connsiteY11" fmla="*/ 377348 h 710855"/>
                <a:gd name="connsiteX12" fmla="*/ 758772 w 939974"/>
                <a:gd name="connsiteY12" fmla="*/ 376396 h 710855"/>
                <a:gd name="connsiteX13" fmla="*/ 759721 w 939974"/>
                <a:gd name="connsiteY13" fmla="*/ 364680 h 710855"/>
                <a:gd name="connsiteX14" fmla="*/ 917363 w 939974"/>
                <a:gd name="connsiteY14" fmla="*/ 123031 h 710855"/>
                <a:gd name="connsiteX15" fmla="*/ 885072 w 939974"/>
                <a:gd name="connsiteY15" fmla="*/ 45878 h 710855"/>
                <a:gd name="connsiteX16" fmla="*/ 565984 w 939974"/>
                <a:gd name="connsiteY16" fmla="*/ 142176 h 710855"/>
                <a:gd name="connsiteX17" fmla="*/ 559124 w 939974"/>
                <a:gd name="connsiteY17" fmla="*/ 144367 h 710855"/>
                <a:gd name="connsiteX18" fmla="*/ 333384 w 939974"/>
                <a:gd name="connsiteY18" fmla="*/ 191325 h 710855"/>
                <a:gd name="connsiteX19" fmla="*/ 252994 w 939974"/>
                <a:gd name="connsiteY19" fmla="*/ 338582 h 710855"/>
                <a:gd name="connsiteX20" fmla="*/ 245943 w 939974"/>
                <a:gd name="connsiteY20" fmla="*/ 346201 h 710855"/>
                <a:gd name="connsiteX21" fmla="*/ 68303 w 939974"/>
                <a:gd name="connsiteY21" fmla="*/ 372967 h 710855"/>
                <a:gd name="connsiteX22" fmla="*/ 65638 w 939974"/>
                <a:gd name="connsiteY22" fmla="*/ 515080 h 710855"/>
                <a:gd name="connsiteX23" fmla="*/ 65638 w 939974"/>
                <a:gd name="connsiteY23" fmla="*/ 520604 h 710855"/>
                <a:gd name="connsiteX24" fmla="*/ 10771 w 939974"/>
                <a:gd name="connsiteY24" fmla="*/ 704818 h 710855"/>
                <a:gd name="connsiteX25" fmla="*/ 2581 w 939974"/>
                <a:gd name="connsiteY25" fmla="*/ 710152 h 7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9974" h="710855">
                  <a:moveTo>
                    <a:pt x="2581" y="710152"/>
                  </a:moveTo>
                  <a:cubicBezTo>
                    <a:pt x="1818" y="710237"/>
                    <a:pt x="963" y="710237"/>
                    <a:pt x="200" y="710152"/>
                  </a:cubicBezTo>
                  <a:cubicBezTo>
                    <a:pt x="-4181" y="708818"/>
                    <a:pt x="-6753" y="704189"/>
                    <a:pt x="-5423" y="699769"/>
                  </a:cubicBezTo>
                  <a:lnTo>
                    <a:pt x="48588" y="518794"/>
                  </a:lnTo>
                  <a:cubicBezTo>
                    <a:pt x="13441" y="428688"/>
                    <a:pt x="53732" y="363728"/>
                    <a:pt x="55443" y="360966"/>
                  </a:cubicBezTo>
                  <a:cubicBezTo>
                    <a:pt x="56778" y="358946"/>
                    <a:pt x="58871" y="357584"/>
                    <a:pt x="61252" y="357251"/>
                  </a:cubicBezTo>
                  <a:lnTo>
                    <a:pt x="236706" y="330771"/>
                  </a:lnTo>
                  <a:cubicBezTo>
                    <a:pt x="245752" y="271221"/>
                    <a:pt x="276234" y="217014"/>
                    <a:pt x="322431" y="178371"/>
                  </a:cubicBezTo>
                  <a:cubicBezTo>
                    <a:pt x="379581" y="132270"/>
                    <a:pt x="458446" y="115125"/>
                    <a:pt x="556933" y="127317"/>
                  </a:cubicBezTo>
                  <a:cubicBezTo>
                    <a:pt x="584560" y="101885"/>
                    <a:pt x="783152" y="-73375"/>
                    <a:pt x="896024" y="33686"/>
                  </a:cubicBezTo>
                  <a:cubicBezTo>
                    <a:pt x="921362" y="56518"/>
                    <a:pt x="935362" y="89408"/>
                    <a:pt x="934124" y="123507"/>
                  </a:cubicBezTo>
                  <a:cubicBezTo>
                    <a:pt x="930790" y="240379"/>
                    <a:pt x="777060" y="371824"/>
                    <a:pt x="770488" y="377348"/>
                  </a:cubicBezTo>
                  <a:cubicBezTo>
                    <a:pt x="766962" y="380320"/>
                    <a:pt x="761721" y="379892"/>
                    <a:pt x="758772" y="376396"/>
                  </a:cubicBezTo>
                  <a:cubicBezTo>
                    <a:pt x="755819" y="372900"/>
                    <a:pt x="756200" y="367652"/>
                    <a:pt x="759721" y="364680"/>
                  </a:cubicBezTo>
                  <a:cubicBezTo>
                    <a:pt x="761247" y="363347"/>
                    <a:pt x="914312" y="232473"/>
                    <a:pt x="917363" y="123031"/>
                  </a:cubicBezTo>
                  <a:cubicBezTo>
                    <a:pt x="918600" y="93799"/>
                    <a:pt x="906693" y="65548"/>
                    <a:pt x="885072" y="45878"/>
                  </a:cubicBezTo>
                  <a:cubicBezTo>
                    <a:pt x="777534" y="-56135"/>
                    <a:pt x="568082" y="140176"/>
                    <a:pt x="565984" y="142176"/>
                  </a:cubicBezTo>
                  <a:cubicBezTo>
                    <a:pt x="564175" y="143910"/>
                    <a:pt x="561603" y="144720"/>
                    <a:pt x="559124" y="144367"/>
                  </a:cubicBezTo>
                  <a:cubicBezTo>
                    <a:pt x="463874" y="131889"/>
                    <a:pt x="387674" y="147701"/>
                    <a:pt x="333384" y="191325"/>
                  </a:cubicBezTo>
                  <a:cubicBezTo>
                    <a:pt x="261277" y="249523"/>
                    <a:pt x="253087" y="337725"/>
                    <a:pt x="252994" y="338582"/>
                  </a:cubicBezTo>
                  <a:cubicBezTo>
                    <a:pt x="252705" y="342458"/>
                    <a:pt x="249752" y="345630"/>
                    <a:pt x="245943" y="346201"/>
                  </a:cubicBezTo>
                  <a:lnTo>
                    <a:pt x="68303" y="372967"/>
                  </a:lnTo>
                  <a:cubicBezTo>
                    <a:pt x="46779" y="417696"/>
                    <a:pt x="45825" y="469569"/>
                    <a:pt x="65638" y="515080"/>
                  </a:cubicBezTo>
                  <a:cubicBezTo>
                    <a:pt x="66205" y="516880"/>
                    <a:pt x="66205" y="518804"/>
                    <a:pt x="65638" y="520604"/>
                  </a:cubicBezTo>
                  <a:lnTo>
                    <a:pt x="10771" y="704818"/>
                  </a:lnTo>
                  <a:cubicBezTo>
                    <a:pt x="9437" y="708171"/>
                    <a:pt x="6200" y="710314"/>
                    <a:pt x="2581" y="71015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2" name="Freeform: Shape 21">
              <a:extLst>
                <a:ext uri="{FF2B5EF4-FFF2-40B4-BE49-F238E27FC236}">
                  <a16:creationId xmlns:a16="http://schemas.microsoft.com/office/drawing/2014/main" id="{BF9E25F4-398F-A37B-B991-F31A34AEC9CF}"/>
                </a:ext>
              </a:extLst>
            </p:cNvPr>
            <p:cNvSpPr/>
            <p:nvPr/>
          </p:nvSpPr>
          <p:spPr>
            <a:xfrm>
              <a:off x="9165148" y="6344310"/>
              <a:ext cx="121536" cy="121539"/>
            </a:xfrm>
            <a:custGeom>
              <a:avLst/>
              <a:gdLst>
                <a:gd name="connsiteX0" fmla="*/ 54994 w 121536"/>
                <a:gd name="connsiteY0" fmla="*/ 120900 h 121539"/>
                <a:gd name="connsiteX1" fmla="*/ -5774 w 121536"/>
                <a:gd name="connsiteY1" fmla="*/ 60130 h 121539"/>
                <a:gd name="connsiteX2" fmla="*/ 54994 w 121536"/>
                <a:gd name="connsiteY2" fmla="*/ -639 h 121539"/>
                <a:gd name="connsiteX3" fmla="*/ 115763 w 121536"/>
                <a:gd name="connsiteY3" fmla="*/ 60130 h 121539"/>
                <a:gd name="connsiteX4" fmla="*/ 115763 w 121536"/>
                <a:gd name="connsiteY4" fmla="*/ 60225 h 121539"/>
                <a:gd name="connsiteX5" fmla="*/ 54994 w 121536"/>
                <a:gd name="connsiteY5" fmla="*/ 120900 h 121539"/>
                <a:gd name="connsiteX6" fmla="*/ 54994 w 121536"/>
                <a:gd name="connsiteY6" fmla="*/ 16125 h 121539"/>
                <a:gd name="connsiteX7" fmla="*/ 10988 w 121536"/>
                <a:gd name="connsiteY7" fmla="*/ 60130 h 121539"/>
                <a:gd name="connsiteX8" fmla="*/ 54994 w 121536"/>
                <a:gd name="connsiteY8" fmla="*/ 104136 h 121539"/>
                <a:gd name="connsiteX9" fmla="*/ 99001 w 121536"/>
                <a:gd name="connsiteY9" fmla="*/ 60130 h 121539"/>
                <a:gd name="connsiteX10" fmla="*/ 54994 w 121536"/>
                <a:gd name="connsiteY10" fmla="*/ 16220 h 1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36" h="121539">
                  <a:moveTo>
                    <a:pt x="54994" y="120900"/>
                  </a:moveTo>
                  <a:cubicBezTo>
                    <a:pt x="21466" y="120900"/>
                    <a:pt x="-5774" y="93697"/>
                    <a:pt x="-5774" y="60130"/>
                  </a:cubicBezTo>
                  <a:cubicBezTo>
                    <a:pt x="-5774" y="26564"/>
                    <a:pt x="21466" y="-639"/>
                    <a:pt x="54994" y="-639"/>
                  </a:cubicBezTo>
                  <a:cubicBezTo>
                    <a:pt x="88522" y="-639"/>
                    <a:pt x="115763" y="26564"/>
                    <a:pt x="115763" y="60130"/>
                  </a:cubicBezTo>
                  <a:cubicBezTo>
                    <a:pt x="115763" y="60159"/>
                    <a:pt x="115763" y="60197"/>
                    <a:pt x="115763" y="60225"/>
                  </a:cubicBezTo>
                  <a:cubicBezTo>
                    <a:pt x="115670" y="93754"/>
                    <a:pt x="88522" y="120900"/>
                    <a:pt x="54994" y="120900"/>
                  </a:cubicBezTo>
                  <a:close/>
                  <a:moveTo>
                    <a:pt x="54994" y="16125"/>
                  </a:moveTo>
                  <a:cubicBezTo>
                    <a:pt x="30703" y="16125"/>
                    <a:pt x="10988" y="35822"/>
                    <a:pt x="10988" y="60130"/>
                  </a:cubicBezTo>
                  <a:cubicBezTo>
                    <a:pt x="10988" y="84438"/>
                    <a:pt x="30703" y="104136"/>
                    <a:pt x="54994" y="104136"/>
                  </a:cubicBezTo>
                  <a:cubicBezTo>
                    <a:pt x="79281" y="104136"/>
                    <a:pt x="99001" y="84438"/>
                    <a:pt x="99001" y="60130"/>
                  </a:cubicBezTo>
                  <a:cubicBezTo>
                    <a:pt x="98903" y="35861"/>
                    <a:pt x="79281" y="16220"/>
                    <a:pt x="54994" y="16220"/>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3" name="Freeform: Shape 22">
              <a:extLst>
                <a:ext uri="{FF2B5EF4-FFF2-40B4-BE49-F238E27FC236}">
                  <a16:creationId xmlns:a16="http://schemas.microsoft.com/office/drawing/2014/main" id="{0CCAB525-EFC7-ED22-AD33-A10B6BA4EAE1}"/>
                </a:ext>
              </a:extLst>
            </p:cNvPr>
            <p:cNvSpPr/>
            <p:nvPr/>
          </p:nvSpPr>
          <p:spPr>
            <a:xfrm>
              <a:off x="6669905" y="5811517"/>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4" name="Freeform: Shape 23">
              <a:extLst>
                <a:ext uri="{FF2B5EF4-FFF2-40B4-BE49-F238E27FC236}">
                  <a16:creationId xmlns:a16="http://schemas.microsoft.com/office/drawing/2014/main" id="{9F1713ED-285F-D0B4-20AB-5F3EFD10025D}"/>
                </a:ext>
              </a:extLst>
            </p:cNvPr>
            <p:cNvSpPr/>
            <p:nvPr/>
          </p:nvSpPr>
          <p:spPr>
            <a:xfrm>
              <a:off x="8450528" y="6315573"/>
              <a:ext cx="26287" cy="50013"/>
            </a:xfrm>
            <a:custGeom>
              <a:avLst/>
              <a:gdLst>
                <a:gd name="connsiteX0" fmla="*/ 2588 w 26287"/>
                <a:gd name="connsiteY0" fmla="*/ 49374 h 50013"/>
                <a:gd name="connsiteX1" fmla="*/ 397 w 26287"/>
                <a:gd name="connsiteY1" fmla="*/ 49374 h 50013"/>
                <a:gd name="connsiteX2" fmla="*/ -5509 w 26287"/>
                <a:gd name="connsiteY2" fmla="*/ 39182 h 50013"/>
                <a:gd name="connsiteX3" fmla="*/ 4016 w 26287"/>
                <a:gd name="connsiteY3" fmla="*/ 5559 h 50013"/>
                <a:gd name="connsiteX4" fmla="*/ 14304 w 26287"/>
                <a:gd name="connsiteY4" fmla="*/ -347 h 50013"/>
                <a:gd name="connsiteX5" fmla="*/ 20210 w 26287"/>
                <a:gd name="connsiteY5" fmla="*/ 9941 h 50013"/>
                <a:gd name="connsiteX6" fmla="*/ 10685 w 26287"/>
                <a:gd name="connsiteY6" fmla="*/ 43564 h 50013"/>
                <a:gd name="connsiteX7" fmla="*/ 2588 w 26287"/>
                <a:gd name="connsiteY7" fmla="*/ 49374 h 5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87" h="50013">
                  <a:moveTo>
                    <a:pt x="2588" y="49374"/>
                  </a:moveTo>
                  <a:lnTo>
                    <a:pt x="397" y="49374"/>
                  </a:lnTo>
                  <a:cubicBezTo>
                    <a:pt x="-3984" y="48164"/>
                    <a:pt x="-6653" y="43621"/>
                    <a:pt x="-5509" y="39182"/>
                  </a:cubicBezTo>
                  <a:lnTo>
                    <a:pt x="4016" y="5559"/>
                  </a:lnTo>
                  <a:cubicBezTo>
                    <a:pt x="5253" y="1092"/>
                    <a:pt x="9825" y="-1556"/>
                    <a:pt x="14304" y="-347"/>
                  </a:cubicBezTo>
                  <a:cubicBezTo>
                    <a:pt x="18782" y="863"/>
                    <a:pt x="21447" y="5473"/>
                    <a:pt x="20210" y="9941"/>
                  </a:cubicBezTo>
                  <a:lnTo>
                    <a:pt x="10685" y="43564"/>
                  </a:lnTo>
                  <a:cubicBezTo>
                    <a:pt x="9541" y="47069"/>
                    <a:pt x="6304" y="49421"/>
                    <a:pt x="2588" y="4937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5" name="Freeform: Shape 24">
              <a:extLst>
                <a:ext uri="{FF2B5EF4-FFF2-40B4-BE49-F238E27FC236}">
                  <a16:creationId xmlns:a16="http://schemas.microsoft.com/office/drawing/2014/main" id="{565F606D-5379-A094-523D-C64C4B9BE506}"/>
                </a:ext>
              </a:extLst>
            </p:cNvPr>
            <p:cNvSpPr/>
            <p:nvPr/>
          </p:nvSpPr>
          <p:spPr>
            <a:xfrm>
              <a:off x="8245722" y="5547232"/>
              <a:ext cx="804828" cy="243471"/>
            </a:xfrm>
            <a:custGeom>
              <a:avLst/>
              <a:gdLst>
                <a:gd name="connsiteX0" fmla="*/ 785754 w 804828"/>
                <a:gd name="connsiteY0" fmla="*/ 95815 h 243471"/>
                <a:gd name="connsiteX1" fmla="*/ 593822 w 804828"/>
                <a:gd name="connsiteY1" fmla="*/ 55905 h 243471"/>
                <a:gd name="connsiteX2" fmla="*/ 409038 w 804828"/>
                <a:gd name="connsiteY2" fmla="*/ 47047 h 243471"/>
                <a:gd name="connsiteX3" fmla="*/ 204729 w 804828"/>
                <a:gd name="connsiteY3" fmla="*/ 45142 h 243471"/>
                <a:gd name="connsiteX4" fmla="*/ 89476 w 804828"/>
                <a:gd name="connsiteY4" fmla="*/ 1803 h 243471"/>
                <a:gd name="connsiteX5" fmla="*/ -5774 w 804828"/>
                <a:gd name="connsiteY5" fmla="*/ 45142 h 243471"/>
                <a:gd name="connsiteX6" fmla="*/ 44423 w 804828"/>
                <a:gd name="connsiteY6" fmla="*/ 77813 h 243471"/>
                <a:gd name="connsiteX7" fmla="*/ 196823 w 804828"/>
                <a:gd name="connsiteY7" fmla="*/ 213925 h 243471"/>
                <a:gd name="connsiteX8" fmla="*/ 247210 w 804828"/>
                <a:gd name="connsiteY8" fmla="*/ 142583 h 243471"/>
                <a:gd name="connsiteX9" fmla="*/ 398466 w 804828"/>
                <a:gd name="connsiteY9" fmla="*/ 241167 h 243471"/>
                <a:gd name="connsiteX10" fmla="*/ 470760 w 804828"/>
                <a:gd name="connsiteY10" fmla="*/ 174492 h 243471"/>
                <a:gd name="connsiteX11" fmla="*/ 586678 w 804828"/>
                <a:gd name="connsiteY11" fmla="*/ 231642 h 243471"/>
                <a:gd name="connsiteX12" fmla="*/ 652023 w 804828"/>
                <a:gd name="connsiteY12" fmla="*/ 172301 h 243471"/>
                <a:gd name="connsiteX13" fmla="*/ 757272 w 804828"/>
                <a:gd name="connsiteY13" fmla="*/ 212401 h 243471"/>
                <a:gd name="connsiteX14" fmla="*/ 785754 w 804828"/>
                <a:gd name="connsiteY14" fmla="*/ 95815 h 24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4828" h="243471">
                  <a:moveTo>
                    <a:pt x="785754" y="95815"/>
                  </a:moveTo>
                  <a:cubicBezTo>
                    <a:pt x="735078" y="2184"/>
                    <a:pt x="633354" y="5137"/>
                    <a:pt x="593822" y="55905"/>
                  </a:cubicBezTo>
                  <a:cubicBezTo>
                    <a:pt x="593822" y="55905"/>
                    <a:pt x="513622" y="-33439"/>
                    <a:pt x="409038" y="47047"/>
                  </a:cubicBezTo>
                  <a:cubicBezTo>
                    <a:pt x="409038" y="47047"/>
                    <a:pt x="304263" y="-58966"/>
                    <a:pt x="204729" y="45142"/>
                  </a:cubicBezTo>
                  <a:cubicBezTo>
                    <a:pt x="204729" y="45142"/>
                    <a:pt x="152909" y="-7245"/>
                    <a:pt x="89476" y="1803"/>
                  </a:cubicBezTo>
                  <a:cubicBezTo>
                    <a:pt x="18703" y="11995"/>
                    <a:pt x="-5774" y="45142"/>
                    <a:pt x="-5774" y="45142"/>
                  </a:cubicBezTo>
                  <a:lnTo>
                    <a:pt x="44423" y="77813"/>
                  </a:lnTo>
                  <a:cubicBezTo>
                    <a:pt x="44423" y="77813"/>
                    <a:pt x="90239" y="228403"/>
                    <a:pt x="196823" y="213925"/>
                  </a:cubicBezTo>
                  <a:cubicBezTo>
                    <a:pt x="260735" y="205162"/>
                    <a:pt x="247210" y="142583"/>
                    <a:pt x="247210" y="142583"/>
                  </a:cubicBezTo>
                  <a:cubicBezTo>
                    <a:pt x="247210" y="142583"/>
                    <a:pt x="284259" y="257931"/>
                    <a:pt x="398466" y="241167"/>
                  </a:cubicBezTo>
                  <a:cubicBezTo>
                    <a:pt x="467043" y="231642"/>
                    <a:pt x="470760" y="174492"/>
                    <a:pt x="470760" y="174492"/>
                  </a:cubicBezTo>
                  <a:cubicBezTo>
                    <a:pt x="470760" y="174492"/>
                    <a:pt x="510287" y="242405"/>
                    <a:pt x="586678" y="231642"/>
                  </a:cubicBezTo>
                  <a:cubicBezTo>
                    <a:pt x="657167" y="221545"/>
                    <a:pt x="652023" y="172301"/>
                    <a:pt x="652023" y="172301"/>
                  </a:cubicBezTo>
                  <a:cubicBezTo>
                    <a:pt x="652023" y="172301"/>
                    <a:pt x="693741" y="222402"/>
                    <a:pt x="757272" y="212401"/>
                  </a:cubicBezTo>
                  <a:cubicBezTo>
                    <a:pt x="813376" y="203829"/>
                    <a:pt x="802042" y="125819"/>
                    <a:pt x="785754" y="95815"/>
                  </a:cubicBezTo>
                  <a:close/>
                </a:path>
              </a:pathLst>
            </a:custGeom>
            <a:solidFill>
              <a:srgbClr val="FF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6" name="Freeform: Shape 25">
              <a:extLst>
                <a:ext uri="{FF2B5EF4-FFF2-40B4-BE49-F238E27FC236}">
                  <a16:creationId xmlns:a16="http://schemas.microsoft.com/office/drawing/2014/main" id="{8415E5D2-6F8F-0ECC-88F0-B127E529D545}"/>
                </a:ext>
              </a:extLst>
            </p:cNvPr>
            <p:cNvSpPr/>
            <p:nvPr/>
          </p:nvSpPr>
          <p:spPr>
            <a:xfrm>
              <a:off x="8286777" y="5616983"/>
              <a:ext cx="747370" cy="182055"/>
            </a:xfrm>
            <a:custGeom>
              <a:avLst/>
              <a:gdLst>
                <a:gd name="connsiteX0" fmla="*/ 334933 w 747370"/>
                <a:gd name="connsiteY0" fmla="*/ 181416 h 182055"/>
                <a:gd name="connsiteX1" fmla="*/ 212727 w 747370"/>
                <a:gd name="connsiteY1" fmla="*/ 106645 h 182055"/>
                <a:gd name="connsiteX2" fmla="*/ 203676 w 747370"/>
                <a:gd name="connsiteY2" fmla="*/ 126457 h 182055"/>
                <a:gd name="connsiteX3" fmla="*/ 156051 w 747370"/>
                <a:gd name="connsiteY3" fmla="*/ 152460 h 182055"/>
                <a:gd name="connsiteX4" fmla="*/ -5302 w 747370"/>
                <a:gd name="connsiteY4" fmla="*/ 10538 h 182055"/>
                <a:gd name="connsiteX5" fmla="*/ -158 w 747370"/>
                <a:gd name="connsiteY5" fmla="*/ -159 h 182055"/>
                <a:gd name="connsiteX6" fmla="*/ 10511 w 747370"/>
                <a:gd name="connsiteY6" fmla="*/ 4956 h 182055"/>
                <a:gd name="connsiteX7" fmla="*/ 10702 w 747370"/>
                <a:gd name="connsiteY7" fmla="*/ 5584 h 182055"/>
                <a:gd name="connsiteX8" fmla="*/ 153577 w 747370"/>
                <a:gd name="connsiteY8" fmla="*/ 135887 h 182055"/>
                <a:gd name="connsiteX9" fmla="*/ 189486 w 747370"/>
                <a:gd name="connsiteY9" fmla="*/ 116837 h 182055"/>
                <a:gd name="connsiteX10" fmla="*/ 197011 w 747370"/>
                <a:gd name="connsiteY10" fmla="*/ 74546 h 182055"/>
                <a:gd name="connsiteX11" fmla="*/ 204058 w 747370"/>
                <a:gd name="connsiteY11" fmla="*/ 65021 h 182055"/>
                <a:gd name="connsiteX12" fmla="*/ 213108 w 747370"/>
                <a:gd name="connsiteY12" fmla="*/ 70260 h 182055"/>
                <a:gd name="connsiteX13" fmla="*/ 355220 w 747370"/>
                <a:gd name="connsiteY13" fmla="*/ 163128 h 182055"/>
                <a:gd name="connsiteX14" fmla="*/ 420277 w 747370"/>
                <a:gd name="connsiteY14" fmla="*/ 104645 h 182055"/>
                <a:gd name="connsiteX15" fmla="*/ 429230 w 747370"/>
                <a:gd name="connsiteY15" fmla="*/ 96853 h 182055"/>
                <a:gd name="connsiteX16" fmla="*/ 435895 w 747370"/>
                <a:gd name="connsiteY16" fmla="*/ 101025 h 182055"/>
                <a:gd name="connsiteX17" fmla="*/ 543432 w 747370"/>
                <a:gd name="connsiteY17" fmla="*/ 153984 h 182055"/>
                <a:gd name="connsiteX18" fmla="*/ 601536 w 747370"/>
                <a:gd name="connsiteY18" fmla="*/ 103787 h 182055"/>
                <a:gd name="connsiteX19" fmla="*/ 606680 w 747370"/>
                <a:gd name="connsiteY19" fmla="*/ 95215 h 182055"/>
                <a:gd name="connsiteX20" fmla="*/ 616205 w 747370"/>
                <a:gd name="connsiteY20" fmla="*/ 97596 h 182055"/>
                <a:gd name="connsiteX21" fmla="*/ 713743 w 747370"/>
                <a:gd name="connsiteY21" fmla="*/ 134743 h 182055"/>
                <a:gd name="connsiteX22" fmla="*/ 728979 w 747370"/>
                <a:gd name="connsiteY22" fmla="*/ 129505 h 182055"/>
                <a:gd name="connsiteX23" fmla="*/ 740411 w 747370"/>
                <a:gd name="connsiteY23" fmla="*/ 132362 h 182055"/>
                <a:gd name="connsiteX24" fmla="*/ 737555 w 747370"/>
                <a:gd name="connsiteY24" fmla="*/ 143792 h 182055"/>
                <a:gd name="connsiteX25" fmla="*/ 716408 w 747370"/>
                <a:gd name="connsiteY25" fmla="*/ 151317 h 182055"/>
                <a:gd name="connsiteX26" fmla="*/ 615823 w 747370"/>
                <a:gd name="connsiteY26" fmla="*/ 120551 h 182055"/>
                <a:gd name="connsiteX27" fmla="*/ 545623 w 747370"/>
                <a:gd name="connsiteY27" fmla="*/ 170558 h 182055"/>
                <a:gd name="connsiteX28" fmla="*/ 432276 w 747370"/>
                <a:gd name="connsiteY28" fmla="*/ 124266 h 182055"/>
                <a:gd name="connsiteX29" fmla="*/ 357504 w 747370"/>
                <a:gd name="connsiteY29" fmla="*/ 179702 h 182055"/>
                <a:gd name="connsiteX30" fmla="*/ 334933 w 747370"/>
                <a:gd name="connsiteY30" fmla="*/ 181416 h 18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7370" h="182055">
                  <a:moveTo>
                    <a:pt x="334933" y="181416"/>
                  </a:moveTo>
                  <a:cubicBezTo>
                    <a:pt x="269305" y="181416"/>
                    <a:pt x="231488" y="137887"/>
                    <a:pt x="212727" y="106645"/>
                  </a:cubicBezTo>
                  <a:cubicBezTo>
                    <a:pt x="210918" y="113731"/>
                    <a:pt x="207867" y="120447"/>
                    <a:pt x="203676" y="126457"/>
                  </a:cubicBezTo>
                  <a:cubicBezTo>
                    <a:pt x="192342" y="141592"/>
                    <a:pt x="174911" y="151070"/>
                    <a:pt x="156051" y="152460"/>
                  </a:cubicBezTo>
                  <a:cubicBezTo>
                    <a:pt x="43942" y="167700"/>
                    <a:pt x="-3395" y="16919"/>
                    <a:pt x="-5302" y="10538"/>
                  </a:cubicBezTo>
                  <a:cubicBezTo>
                    <a:pt x="-6827" y="6175"/>
                    <a:pt x="-4539" y="1384"/>
                    <a:pt x="-158" y="-159"/>
                  </a:cubicBezTo>
                  <a:cubicBezTo>
                    <a:pt x="4223" y="-1702"/>
                    <a:pt x="8986" y="593"/>
                    <a:pt x="10511" y="4956"/>
                  </a:cubicBezTo>
                  <a:cubicBezTo>
                    <a:pt x="10604" y="5166"/>
                    <a:pt x="10604" y="5375"/>
                    <a:pt x="10702" y="5584"/>
                  </a:cubicBezTo>
                  <a:cubicBezTo>
                    <a:pt x="10702" y="7109"/>
                    <a:pt x="55755" y="149222"/>
                    <a:pt x="153577" y="135887"/>
                  </a:cubicBezTo>
                  <a:cubicBezTo>
                    <a:pt x="167674" y="134934"/>
                    <a:pt x="180817" y="128000"/>
                    <a:pt x="189486" y="116837"/>
                  </a:cubicBezTo>
                  <a:cubicBezTo>
                    <a:pt x="197105" y="104130"/>
                    <a:pt x="199769" y="89090"/>
                    <a:pt x="197011" y="74546"/>
                  </a:cubicBezTo>
                  <a:cubicBezTo>
                    <a:pt x="196342" y="69964"/>
                    <a:pt x="199486" y="65706"/>
                    <a:pt x="204058" y="65021"/>
                  </a:cubicBezTo>
                  <a:cubicBezTo>
                    <a:pt x="207964" y="64449"/>
                    <a:pt x="211676" y="66621"/>
                    <a:pt x="213108" y="70260"/>
                  </a:cubicBezTo>
                  <a:cubicBezTo>
                    <a:pt x="214536" y="74736"/>
                    <a:pt x="249492" y="178654"/>
                    <a:pt x="355220" y="163128"/>
                  </a:cubicBezTo>
                  <a:cubicBezTo>
                    <a:pt x="415896" y="154270"/>
                    <a:pt x="420179" y="106645"/>
                    <a:pt x="420277" y="104645"/>
                  </a:cubicBezTo>
                  <a:cubicBezTo>
                    <a:pt x="420561" y="100025"/>
                    <a:pt x="424560" y="96539"/>
                    <a:pt x="429230" y="96853"/>
                  </a:cubicBezTo>
                  <a:cubicBezTo>
                    <a:pt x="431993" y="97044"/>
                    <a:pt x="434467" y="98606"/>
                    <a:pt x="435895" y="101025"/>
                  </a:cubicBezTo>
                  <a:cubicBezTo>
                    <a:pt x="437327" y="103597"/>
                    <a:pt x="473995" y="163890"/>
                    <a:pt x="543432" y="153984"/>
                  </a:cubicBezTo>
                  <a:cubicBezTo>
                    <a:pt x="605154" y="145221"/>
                    <a:pt x="601726" y="105502"/>
                    <a:pt x="601536" y="103787"/>
                  </a:cubicBezTo>
                  <a:cubicBezTo>
                    <a:pt x="601154" y="100111"/>
                    <a:pt x="603252" y="96625"/>
                    <a:pt x="606680" y="95215"/>
                  </a:cubicBezTo>
                  <a:cubicBezTo>
                    <a:pt x="610014" y="93844"/>
                    <a:pt x="613921" y="94805"/>
                    <a:pt x="616205" y="97596"/>
                  </a:cubicBezTo>
                  <a:cubicBezTo>
                    <a:pt x="616205" y="97596"/>
                    <a:pt x="655923" y="143983"/>
                    <a:pt x="713743" y="134743"/>
                  </a:cubicBezTo>
                  <a:cubicBezTo>
                    <a:pt x="719073" y="134000"/>
                    <a:pt x="724314" y="132220"/>
                    <a:pt x="728979" y="129505"/>
                  </a:cubicBezTo>
                  <a:cubicBezTo>
                    <a:pt x="732886" y="127133"/>
                    <a:pt x="738030" y="128419"/>
                    <a:pt x="740411" y="132362"/>
                  </a:cubicBezTo>
                  <a:cubicBezTo>
                    <a:pt x="742792" y="136306"/>
                    <a:pt x="741457" y="141421"/>
                    <a:pt x="737555" y="143792"/>
                  </a:cubicBezTo>
                  <a:cubicBezTo>
                    <a:pt x="731077" y="147650"/>
                    <a:pt x="723835" y="150203"/>
                    <a:pt x="716408" y="151317"/>
                  </a:cubicBezTo>
                  <a:cubicBezTo>
                    <a:pt x="680024" y="156346"/>
                    <a:pt x="643161" y="145097"/>
                    <a:pt x="615823" y="120551"/>
                  </a:cubicBezTo>
                  <a:cubicBezTo>
                    <a:pt x="610679" y="138268"/>
                    <a:pt x="594583" y="163509"/>
                    <a:pt x="545623" y="170558"/>
                  </a:cubicBezTo>
                  <a:cubicBezTo>
                    <a:pt x="502379" y="175939"/>
                    <a:pt x="459423" y="158404"/>
                    <a:pt x="432276" y="124266"/>
                  </a:cubicBezTo>
                  <a:cubicBezTo>
                    <a:pt x="424942" y="143316"/>
                    <a:pt x="405892" y="172653"/>
                    <a:pt x="357504" y="179702"/>
                  </a:cubicBezTo>
                  <a:cubicBezTo>
                    <a:pt x="350077" y="180835"/>
                    <a:pt x="342458" y="181407"/>
                    <a:pt x="334933" y="18141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7" name="Freeform: Shape 26">
              <a:extLst>
                <a:ext uri="{FF2B5EF4-FFF2-40B4-BE49-F238E27FC236}">
                  <a16:creationId xmlns:a16="http://schemas.microsoft.com/office/drawing/2014/main" id="{A230F12F-26F9-4D5A-1EE2-7ECDE76A0AF9}"/>
                </a:ext>
              </a:extLst>
            </p:cNvPr>
            <p:cNvSpPr/>
            <p:nvPr/>
          </p:nvSpPr>
          <p:spPr>
            <a:xfrm>
              <a:off x="7564684" y="5446329"/>
              <a:ext cx="937259" cy="1057275"/>
            </a:xfrm>
            <a:custGeom>
              <a:avLst/>
              <a:gdLst>
                <a:gd name="connsiteX0" fmla="*/ 931485 w 937259"/>
                <a:gd name="connsiteY0" fmla="*/ 528188 h 1057275"/>
                <a:gd name="connsiteX1" fmla="*/ 565056 w 937259"/>
                <a:gd name="connsiteY1" fmla="*/ 102040 h 1057275"/>
                <a:gd name="connsiteX2" fmla="*/ -5774 w 937259"/>
                <a:gd name="connsiteY2" fmla="*/ -639 h 1057275"/>
                <a:gd name="connsiteX3" fmla="*/ -5774 w 937259"/>
                <a:gd name="connsiteY3" fmla="*/ 1056636 h 1057275"/>
                <a:gd name="connsiteX4" fmla="*/ 565056 w 937259"/>
                <a:gd name="connsiteY4" fmla="*/ 953956 h 1057275"/>
                <a:gd name="connsiteX5" fmla="*/ 931485 w 937259"/>
                <a:gd name="connsiteY5" fmla="*/ 528188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259" h="1057275">
                  <a:moveTo>
                    <a:pt x="931485" y="528188"/>
                  </a:moveTo>
                  <a:cubicBezTo>
                    <a:pt x="931485" y="312066"/>
                    <a:pt x="771941" y="136235"/>
                    <a:pt x="565056" y="102040"/>
                  </a:cubicBezTo>
                  <a:cubicBezTo>
                    <a:pt x="422181" y="78418"/>
                    <a:pt x="-5774" y="-639"/>
                    <a:pt x="-5774" y="-639"/>
                  </a:cubicBezTo>
                  <a:lnTo>
                    <a:pt x="-5774" y="1056636"/>
                  </a:lnTo>
                  <a:cubicBezTo>
                    <a:pt x="-5774" y="1056636"/>
                    <a:pt x="421990" y="977482"/>
                    <a:pt x="565056" y="953956"/>
                  </a:cubicBezTo>
                  <a:cubicBezTo>
                    <a:pt x="771941" y="920142"/>
                    <a:pt x="931485" y="744406"/>
                    <a:pt x="931485" y="528188"/>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8" name="Freeform: Shape 27">
              <a:extLst>
                <a:ext uri="{FF2B5EF4-FFF2-40B4-BE49-F238E27FC236}">
                  <a16:creationId xmlns:a16="http://schemas.microsoft.com/office/drawing/2014/main" id="{D8188F62-FC1E-C791-C72C-CFCB9A1572E3}"/>
                </a:ext>
              </a:extLst>
            </p:cNvPr>
            <p:cNvSpPr/>
            <p:nvPr/>
          </p:nvSpPr>
          <p:spPr>
            <a:xfrm>
              <a:off x="7556303" y="5438362"/>
              <a:ext cx="954020" cy="1074194"/>
            </a:xfrm>
            <a:custGeom>
              <a:avLst/>
              <a:gdLst>
                <a:gd name="connsiteX0" fmla="*/ 2607 w 954020"/>
                <a:gd name="connsiteY0" fmla="*/ 1073365 h 1074194"/>
                <a:gd name="connsiteX1" fmla="*/ -2728 w 954020"/>
                <a:gd name="connsiteY1" fmla="*/ 1071364 h 1074194"/>
                <a:gd name="connsiteX2" fmla="*/ -5774 w 954020"/>
                <a:gd name="connsiteY2" fmla="*/ 1064982 h 1074194"/>
                <a:gd name="connsiteX3" fmla="*/ -5774 w 954020"/>
                <a:gd name="connsiteY3" fmla="*/ 7707 h 1074194"/>
                <a:gd name="connsiteX4" fmla="*/ -2728 w 954020"/>
                <a:gd name="connsiteY4" fmla="*/ 1326 h 1074194"/>
                <a:gd name="connsiteX5" fmla="*/ 4128 w 954020"/>
                <a:gd name="connsiteY5" fmla="*/ -484 h 1074194"/>
                <a:gd name="connsiteX6" fmla="*/ 574772 w 954020"/>
                <a:gd name="connsiteY6" fmla="*/ 102195 h 1074194"/>
                <a:gd name="connsiteX7" fmla="*/ 948247 w 954020"/>
                <a:gd name="connsiteY7" fmla="*/ 536536 h 1074194"/>
                <a:gd name="connsiteX8" fmla="*/ 574772 w 954020"/>
                <a:gd name="connsiteY8" fmla="*/ 970875 h 1074194"/>
                <a:gd name="connsiteX9" fmla="*/ 4128 w 954020"/>
                <a:gd name="connsiteY9" fmla="*/ 1073555 h 1074194"/>
                <a:gd name="connsiteX10" fmla="*/ 10988 w 954020"/>
                <a:gd name="connsiteY10" fmla="*/ 17328 h 1074194"/>
                <a:gd name="connsiteX11" fmla="*/ 10988 w 954020"/>
                <a:gd name="connsiteY11" fmla="*/ 1054886 h 1074194"/>
                <a:gd name="connsiteX12" fmla="*/ 572009 w 954020"/>
                <a:gd name="connsiteY12" fmla="*/ 954016 h 1074194"/>
                <a:gd name="connsiteX13" fmla="*/ 931485 w 954020"/>
                <a:gd name="connsiteY13" fmla="*/ 536154 h 1074194"/>
                <a:gd name="connsiteX14" fmla="*/ 572009 w 954020"/>
                <a:gd name="connsiteY14" fmla="*/ 118293 h 1074194"/>
                <a:gd name="connsiteX15" fmla="*/ 10988 w 954020"/>
                <a:gd name="connsiteY15" fmla="*/ 17328 h 10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020" h="1074194">
                  <a:moveTo>
                    <a:pt x="2607" y="1073365"/>
                  </a:moveTo>
                  <a:cubicBezTo>
                    <a:pt x="607" y="1073365"/>
                    <a:pt x="-1202" y="1072659"/>
                    <a:pt x="-2728" y="1071364"/>
                  </a:cubicBezTo>
                  <a:cubicBezTo>
                    <a:pt x="-4635" y="1069812"/>
                    <a:pt x="-5774" y="1067459"/>
                    <a:pt x="-5774" y="1064982"/>
                  </a:cubicBezTo>
                  <a:lnTo>
                    <a:pt x="-5774" y="7707"/>
                  </a:lnTo>
                  <a:cubicBezTo>
                    <a:pt x="-5774" y="5231"/>
                    <a:pt x="-4635" y="2878"/>
                    <a:pt x="-2728" y="1326"/>
                  </a:cubicBezTo>
                  <a:cubicBezTo>
                    <a:pt x="-826" y="-303"/>
                    <a:pt x="1653" y="-970"/>
                    <a:pt x="4128" y="-484"/>
                  </a:cubicBezTo>
                  <a:cubicBezTo>
                    <a:pt x="8416" y="278"/>
                    <a:pt x="433422" y="78859"/>
                    <a:pt x="574772" y="102195"/>
                  </a:cubicBezTo>
                  <a:cubicBezTo>
                    <a:pt x="789084" y="135447"/>
                    <a:pt x="947484" y="319623"/>
                    <a:pt x="948247" y="536536"/>
                  </a:cubicBezTo>
                  <a:cubicBezTo>
                    <a:pt x="948247" y="752563"/>
                    <a:pt x="791182" y="935157"/>
                    <a:pt x="574772" y="970875"/>
                  </a:cubicBezTo>
                  <a:cubicBezTo>
                    <a:pt x="433422" y="994212"/>
                    <a:pt x="8416" y="1072793"/>
                    <a:pt x="4128" y="1073555"/>
                  </a:cubicBezTo>
                  <a:close/>
                  <a:moveTo>
                    <a:pt x="10988" y="17328"/>
                  </a:moveTo>
                  <a:lnTo>
                    <a:pt x="10988" y="1054886"/>
                  </a:lnTo>
                  <a:cubicBezTo>
                    <a:pt x="75946" y="1042884"/>
                    <a:pt x="442659" y="975352"/>
                    <a:pt x="572009" y="954016"/>
                  </a:cubicBezTo>
                  <a:cubicBezTo>
                    <a:pt x="780322" y="919631"/>
                    <a:pt x="931485" y="743894"/>
                    <a:pt x="931485" y="536154"/>
                  </a:cubicBezTo>
                  <a:cubicBezTo>
                    <a:pt x="930722" y="327423"/>
                    <a:pt x="778322" y="150239"/>
                    <a:pt x="572009" y="118293"/>
                  </a:cubicBezTo>
                  <a:cubicBezTo>
                    <a:pt x="442659" y="96957"/>
                    <a:pt x="75946" y="29329"/>
                    <a:pt x="10988" y="1732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9" name="Freeform: Shape 28">
              <a:extLst>
                <a:ext uri="{FF2B5EF4-FFF2-40B4-BE49-F238E27FC236}">
                  <a16:creationId xmlns:a16="http://schemas.microsoft.com/office/drawing/2014/main" id="{643D82CD-1B6F-FBD0-8B38-D52CCC9C062A}"/>
                </a:ext>
              </a:extLst>
            </p:cNvPr>
            <p:cNvSpPr/>
            <p:nvPr/>
          </p:nvSpPr>
          <p:spPr>
            <a:xfrm>
              <a:off x="6960417" y="5441661"/>
              <a:ext cx="1066990" cy="1066990"/>
            </a:xfrm>
            <a:custGeom>
              <a:avLst/>
              <a:gdLst>
                <a:gd name="connsiteX0" fmla="*/ 1066991 w 1066990"/>
                <a:gd name="connsiteY0" fmla="*/ 533495 h 1066990"/>
                <a:gd name="connsiteX1" fmla="*/ 533495 w 1066990"/>
                <a:gd name="connsiteY1" fmla="*/ 1066991 h 1066990"/>
                <a:gd name="connsiteX2" fmla="*/ 0 w 1066990"/>
                <a:gd name="connsiteY2" fmla="*/ 533495 h 1066990"/>
                <a:gd name="connsiteX3" fmla="*/ 533495 w 1066990"/>
                <a:gd name="connsiteY3" fmla="*/ 0 h 1066990"/>
                <a:gd name="connsiteX4" fmla="*/ 1066991 w 1066990"/>
                <a:gd name="connsiteY4" fmla="*/ 533495 h 1066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990" h="1066990">
                  <a:moveTo>
                    <a:pt x="1066991" y="533495"/>
                  </a:moveTo>
                  <a:cubicBezTo>
                    <a:pt x="1066991" y="828137"/>
                    <a:pt x="828137" y="1066991"/>
                    <a:pt x="533495" y="1066991"/>
                  </a:cubicBezTo>
                  <a:cubicBezTo>
                    <a:pt x="238854" y="1066991"/>
                    <a:pt x="0" y="828137"/>
                    <a:pt x="0" y="533495"/>
                  </a:cubicBezTo>
                  <a:cubicBezTo>
                    <a:pt x="0" y="238854"/>
                    <a:pt x="238854" y="0"/>
                    <a:pt x="533495" y="0"/>
                  </a:cubicBezTo>
                  <a:cubicBezTo>
                    <a:pt x="828137" y="0"/>
                    <a:pt x="1066991" y="238854"/>
                    <a:pt x="1066991" y="533495"/>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417A1FF3-73BB-70C3-B627-2E70FED57D47}"/>
                </a:ext>
              </a:extLst>
            </p:cNvPr>
            <p:cNvSpPr/>
            <p:nvPr/>
          </p:nvSpPr>
          <p:spPr>
            <a:xfrm>
              <a:off x="6952033" y="5433279"/>
              <a:ext cx="1083757" cy="1083754"/>
            </a:xfrm>
            <a:custGeom>
              <a:avLst/>
              <a:gdLst>
                <a:gd name="connsiteX0" fmla="*/ 536104 w 1083757"/>
                <a:gd name="connsiteY0" fmla="*/ 1083115 h 1083754"/>
                <a:gd name="connsiteX1" fmla="*/ -5774 w 1083757"/>
                <a:gd name="connsiteY1" fmla="*/ 541238 h 1083754"/>
                <a:gd name="connsiteX2" fmla="*/ 536104 w 1083757"/>
                <a:gd name="connsiteY2" fmla="*/ -639 h 1083754"/>
                <a:gd name="connsiteX3" fmla="*/ 1077983 w 1083757"/>
                <a:gd name="connsiteY3" fmla="*/ 541238 h 1083754"/>
                <a:gd name="connsiteX4" fmla="*/ 536104 w 1083757"/>
                <a:gd name="connsiteY4" fmla="*/ 1083115 h 1083754"/>
                <a:gd name="connsiteX5" fmla="*/ 536104 w 1083757"/>
                <a:gd name="connsiteY5" fmla="*/ 16315 h 1083754"/>
                <a:gd name="connsiteX6" fmla="*/ 10992 w 1083757"/>
                <a:gd name="connsiteY6" fmla="*/ 541429 h 1083754"/>
                <a:gd name="connsiteX7" fmla="*/ 536104 w 1083757"/>
                <a:gd name="connsiteY7" fmla="*/ 1066542 h 1083754"/>
                <a:gd name="connsiteX8" fmla="*/ 1061217 w 1083757"/>
                <a:gd name="connsiteY8" fmla="*/ 541429 h 1083754"/>
                <a:gd name="connsiteX9" fmla="*/ 536104 w 1083757"/>
                <a:gd name="connsiteY9" fmla="*/ 16125 h 108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3757" h="1083754">
                  <a:moveTo>
                    <a:pt x="536104" y="1083115"/>
                  </a:moveTo>
                  <a:cubicBezTo>
                    <a:pt x="236830" y="1083115"/>
                    <a:pt x="-5774" y="840504"/>
                    <a:pt x="-5774" y="541238"/>
                  </a:cubicBezTo>
                  <a:cubicBezTo>
                    <a:pt x="-5774" y="241963"/>
                    <a:pt x="236830" y="-639"/>
                    <a:pt x="536104" y="-639"/>
                  </a:cubicBezTo>
                  <a:cubicBezTo>
                    <a:pt x="835379" y="-639"/>
                    <a:pt x="1077983" y="241963"/>
                    <a:pt x="1077983" y="541238"/>
                  </a:cubicBezTo>
                  <a:cubicBezTo>
                    <a:pt x="1077411" y="840266"/>
                    <a:pt x="835095" y="1082535"/>
                    <a:pt x="536104" y="1083115"/>
                  </a:cubicBezTo>
                  <a:close/>
                  <a:moveTo>
                    <a:pt x="536104" y="16315"/>
                  </a:moveTo>
                  <a:cubicBezTo>
                    <a:pt x="246071" y="16315"/>
                    <a:pt x="10992" y="251421"/>
                    <a:pt x="10992" y="541429"/>
                  </a:cubicBezTo>
                  <a:cubicBezTo>
                    <a:pt x="10992" y="831437"/>
                    <a:pt x="246071" y="1066542"/>
                    <a:pt x="536104" y="1066542"/>
                  </a:cubicBezTo>
                  <a:cubicBezTo>
                    <a:pt x="826143" y="1066542"/>
                    <a:pt x="1061217" y="831437"/>
                    <a:pt x="1061217" y="541429"/>
                  </a:cubicBezTo>
                  <a:cubicBezTo>
                    <a:pt x="1061026" y="251468"/>
                    <a:pt x="826045" y="16439"/>
                    <a:pt x="536104" y="161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1" name="Freeform: Shape 30">
              <a:extLst>
                <a:ext uri="{FF2B5EF4-FFF2-40B4-BE49-F238E27FC236}">
                  <a16:creationId xmlns:a16="http://schemas.microsoft.com/office/drawing/2014/main" id="{6D615F55-ADA3-193F-CB95-0A9B8E92A802}"/>
                </a:ext>
              </a:extLst>
            </p:cNvPr>
            <p:cNvSpPr/>
            <p:nvPr/>
          </p:nvSpPr>
          <p:spPr>
            <a:xfrm>
              <a:off x="7095577" y="5576821"/>
              <a:ext cx="796671" cy="796671"/>
            </a:xfrm>
            <a:custGeom>
              <a:avLst/>
              <a:gdLst>
                <a:gd name="connsiteX0" fmla="*/ 796671 w 796671"/>
                <a:gd name="connsiteY0" fmla="*/ 398336 h 796671"/>
                <a:gd name="connsiteX1" fmla="*/ 398336 w 796671"/>
                <a:gd name="connsiteY1" fmla="*/ 796671 h 796671"/>
                <a:gd name="connsiteX2" fmla="*/ 0 w 796671"/>
                <a:gd name="connsiteY2" fmla="*/ 398336 h 796671"/>
                <a:gd name="connsiteX3" fmla="*/ 398336 w 796671"/>
                <a:gd name="connsiteY3" fmla="*/ 0 h 796671"/>
                <a:gd name="connsiteX4" fmla="*/ 796671 w 796671"/>
                <a:gd name="connsiteY4" fmla="*/ 398336 h 796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671" h="796671">
                  <a:moveTo>
                    <a:pt x="796671" y="398336"/>
                  </a:moveTo>
                  <a:cubicBezTo>
                    <a:pt x="796671" y="618330"/>
                    <a:pt x="618330" y="796671"/>
                    <a:pt x="398336" y="796671"/>
                  </a:cubicBezTo>
                  <a:cubicBezTo>
                    <a:pt x="178341" y="796671"/>
                    <a:pt x="0" y="618330"/>
                    <a:pt x="0" y="398336"/>
                  </a:cubicBezTo>
                  <a:cubicBezTo>
                    <a:pt x="0" y="178341"/>
                    <a:pt x="178341" y="0"/>
                    <a:pt x="398336" y="0"/>
                  </a:cubicBezTo>
                  <a:cubicBezTo>
                    <a:pt x="618330" y="0"/>
                    <a:pt x="796671" y="178341"/>
                    <a:pt x="796671" y="39833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2" name="Freeform: Shape 31">
              <a:extLst>
                <a:ext uri="{FF2B5EF4-FFF2-40B4-BE49-F238E27FC236}">
                  <a16:creationId xmlns:a16="http://schemas.microsoft.com/office/drawing/2014/main" id="{058C2521-826F-3DD5-E9CE-C559B418E653}"/>
                </a:ext>
              </a:extLst>
            </p:cNvPr>
            <p:cNvSpPr/>
            <p:nvPr/>
          </p:nvSpPr>
          <p:spPr>
            <a:xfrm rot="18900000">
              <a:off x="7203369" y="5684614"/>
              <a:ext cx="581025" cy="581025"/>
            </a:xfrm>
            <a:custGeom>
              <a:avLst/>
              <a:gdLst>
                <a:gd name="connsiteX0" fmla="*/ 575250 w 581025"/>
                <a:gd name="connsiteY0" fmla="*/ 289873 h 581025"/>
                <a:gd name="connsiteX1" fmla="*/ 284738 w 581025"/>
                <a:gd name="connsiteY1" fmla="*/ 580386 h 581025"/>
                <a:gd name="connsiteX2" fmla="*/ -5775 w 581025"/>
                <a:gd name="connsiteY2" fmla="*/ 289873 h 581025"/>
                <a:gd name="connsiteX3" fmla="*/ 284738 w 581025"/>
                <a:gd name="connsiteY3" fmla="*/ -640 h 581025"/>
                <a:gd name="connsiteX4" fmla="*/ 575250 w 581025"/>
                <a:gd name="connsiteY4" fmla="*/ 289873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5" h="581025">
                  <a:moveTo>
                    <a:pt x="575250" y="289873"/>
                  </a:moveTo>
                  <a:cubicBezTo>
                    <a:pt x="575250" y="450319"/>
                    <a:pt x="445184" y="580386"/>
                    <a:pt x="284738" y="580386"/>
                  </a:cubicBezTo>
                  <a:cubicBezTo>
                    <a:pt x="124292" y="580386"/>
                    <a:pt x="-5775" y="450319"/>
                    <a:pt x="-5775" y="289873"/>
                  </a:cubicBezTo>
                  <a:cubicBezTo>
                    <a:pt x="-5775" y="129428"/>
                    <a:pt x="124292" y="-640"/>
                    <a:pt x="284738" y="-640"/>
                  </a:cubicBezTo>
                  <a:cubicBezTo>
                    <a:pt x="445184" y="-640"/>
                    <a:pt x="575250" y="129428"/>
                    <a:pt x="575250" y="289873"/>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3" name="Freeform: Shape 32">
              <a:extLst>
                <a:ext uri="{FF2B5EF4-FFF2-40B4-BE49-F238E27FC236}">
                  <a16:creationId xmlns:a16="http://schemas.microsoft.com/office/drawing/2014/main" id="{E5519543-092D-74BC-FC33-289167538A33}"/>
                </a:ext>
              </a:extLst>
            </p:cNvPr>
            <p:cNvSpPr/>
            <p:nvPr/>
          </p:nvSpPr>
          <p:spPr>
            <a:xfrm>
              <a:off x="7464672" y="5684643"/>
              <a:ext cx="312036" cy="290513"/>
            </a:xfrm>
            <a:custGeom>
              <a:avLst/>
              <a:gdLst>
                <a:gd name="connsiteX0" fmla="*/ 23466 w 312036"/>
                <a:gd name="connsiteY0" fmla="*/ 289874 h 290513"/>
                <a:gd name="connsiteX1" fmla="*/ 306263 w 312036"/>
                <a:gd name="connsiteY1" fmla="*/ 223675 h 290513"/>
                <a:gd name="connsiteX2" fmla="*/ 23466 w 312036"/>
                <a:gd name="connsiteY2" fmla="*/ -639 h 290513"/>
                <a:gd name="connsiteX3" fmla="*/ -5774 w 312036"/>
                <a:gd name="connsiteY3" fmla="*/ 885 h 290513"/>
              </a:gdLst>
              <a:ahLst/>
              <a:cxnLst>
                <a:cxn ang="0">
                  <a:pos x="connsiteX0" y="connsiteY0"/>
                </a:cxn>
                <a:cxn ang="0">
                  <a:pos x="connsiteX1" y="connsiteY1"/>
                </a:cxn>
                <a:cxn ang="0">
                  <a:pos x="connsiteX2" y="connsiteY2"/>
                </a:cxn>
                <a:cxn ang="0">
                  <a:pos x="connsiteX3" y="connsiteY3"/>
                </a:cxn>
              </a:cxnLst>
              <a:rect l="l" t="t" r="r" b="b"/>
              <a:pathLst>
                <a:path w="312036" h="290513">
                  <a:moveTo>
                    <a:pt x="23466" y="289874"/>
                  </a:moveTo>
                  <a:lnTo>
                    <a:pt x="306263" y="223675"/>
                  </a:lnTo>
                  <a:cubicBezTo>
                    <a:pt x="275595" y="92287"/>
                    <a:pt x="158434" y="-639"/>
                    <a:pt x="23466" y="-639"/>
                  </a:cubicBezTo>
                  <a:cubicBezTo>
                    <a:pt x="13657" y="-658"/>
                    <a:pt x="3942" y="-153"/>
                    <a:pt x="-5774" y="885"/>
                  </a:cubicBezTo>
                  <a:close/>
                </a:path>
              </a:pathLst>
            </a:custGeom>
            <a:solidFill>
              <a:schemeClr val="accent4">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4" name="Freeform: Shape 33">
              <a:extLst>
                <a:ext uri="{FF2B5EF4-FFF2-40B4-BE49-F238E27FC236}">
                  <a16:creationId xmlns:a16="http://schemas.microsoft.com/office/drawing/2014/main" id="{AC588C8B-7110-2E9E-F7A8-F290DD0372FA}"/>
                </a:ext>
              </a:extLst>
            </p:cNvPr>
            <p:cNvSpPr/>
            <p:nvPr/>
          </p:nvSpPr>
          <p:spPr>
            <a:xfrm>
              <a:off x="8836984" y="5595358"/>
              <a:ext cx="74278" cy="133576"/>
            </a:xfrm>
            <a:custGeom>
              <a:avLst/>
              <a:gdLst>
                <a:gd name="connsiteX0" fmla="*/ 60281 w 74278"/>
                <a:gd name="connsiteY0" fmla="*/ 132937 h 133576"/>
                <a:gd name="connsiteX1" fmla="*/ 52091 w 74278"/>
                <a:gd name="connsiteY1" fmla="*/ 126460 h 133576"/>
                <a:gd name="connsiteX2" fmla="*/ -3343 w 74278"/>
                <a:gd name="connsiteY2" fmla="*/ 13684 h 133576"/>
                <a:gd name="connsiteX3" fmla="*/ -3343 w 74278"/>
                <a:gd name="connsiteY3" fmla="*/ 1873 h 133576"/>
                <a:gd name="connsiteX4" fmla="*/ 8275 w 74278"/>
                <a:gd name="connsiteY4" fmla="*/ 1645 h 133576"/>
                <a:gd name="connsiteX5" fmla="*/ 8466 w 74278"/>
                <a:gd name="connsiteY5" fmla="*/ 1873 h 133576"/>
                <a:gd name="connsiteX6" fmla="*/ 68378 w 74278"/>
                <a:gd name="connsiteY6" fmla="*/ 122650 h 133576"/>
                <a:gd name="connsiteX7" fmla="*/ 62090 w 74278"/>
                <a:gd name="connsiteY7" fmla="*/ 132175 h 133576"/>
                <a:gd name="connsiteX8" fmla="*/ 60281 w 74278"/>
                <a:gd name="connsiteY8" fmla="*/ 132937 h 13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 h="133576">
                  <a:moveTo>
                    <a:pt x="60281" y="132937"/>
                  </a:moveTo>
                  <a:cubicBezTo>
                    <a:pt x="56379" y="132880"/>
                    <a:pt x="53044" y="130222"/>
                    <a:pt x="52091" y="126460"/>
                  </a:cubicBezTo>
                  <a:cubicBezTo>
                    <a:pt x="43519" y="84760"/>
                    <a:pt x="24469" y="45936"/>
                    <a:pt x="-3343" y="13684"/>
                  </a:cubicBezTo>
                  <a:cubicBezTo>
                    <a:pt x="-6585" y="10417"/>
                    <a:pt x="-6585" y="5140"/>
                    <a:pt x="-3343" y="1873"/>
                  </a:cubicBezTo>
                  <a:cubicBezTo>
                    <a:pt x="-204" y="-1384"/>
                    <a:pt x="4940" y="-1489"/>
                    <a:pt x="8275" y="1645"/>
                  </a:cubicBezTo>
                  <a:cubicBezTo>
                    <a:pt x="8275" y="1721"/>
                    <a:pt x="8373" y="1797"/>
                    <a:pt x="8466" y="1873"/>
                  </a:cubicBezTo>
                  <a:cubicBezTo>
                    <a:pt x="10182" y="3588"/>
                    <a:pt x="50282" y="44355"/>
                    <a:pt x="68378" y="122650"/>
                  </a:cubicBezTo>
                  <a:cubicBezTo>
                    <a:pt x="69141" y="126993"/>
                    <a:pt x="66378" y="131175"/>
                    <a:pt x="62090" y="132175"/>
                  </a:cubicBezTo>
                  <a:cubicBezTo>
                    <a:pt x="61518" y="132527"/>
                    <a:pt x="60951" y="132785"/>
                    <a:pt x="60281" y="132937"/>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5" name="Freeform: Shape 34">
              <a:extLst>
                <a:ext uri="{FF2B5EF4-FFF2-40B4-BE49-F238E27FC236}">
                  <a16:creationId xmlns:a16="http://schemas.microsoft.com/office/drawing/2014/main" id="{CE34BAD3-D6A9-E2B9-AC15-90EADB021869}"/>
                </a:ext>
              </a:extLst>
            </p:cNvPr>
            <p:cNvSpPr/>
            <p:nvPr/>
          </p:nvSpPr>
          <p:spPr>
            <a:xfrm>
              <a:off x="8651770" y="5586200"/>
              <a:ext cx="78297" cy="145021"/>
            </a:xfrm>
            <a:custGeom>
              <a:avLst/>
              <a:gdLst>
                <a:gd name="connsiteX0" fmla="*/ 64237 w 78297"/>
                <a:gd name="connsiteY0" fmla="*/ 144382 h 145021"/>
                <a:gd name="connsiteX1" fmla="*/ 56047 w 78297"/>
                <a:gd name="connsiteY1" fmla="*/ 137619 h 145021"/>
                <a:gd name="connsiteX2" fmla="*/ -3201 w 78297"/>
                <a:gd name="connsiteY2" fmla="*/ 13794 h 145021"/>
                <a:gd name="connsiteX3" fmla="*/ -3484 w 78297"/>
                <a:gd name="connsiteY3" fmla="*/ 1945 h 145021"/>
                <a:gd name="connsiteX4" fmla="*/ 8422 w 78297"/>
                <a:gd name="connsiteY4" fmla="*/ 1688 h 145021"/>
                <a:gd name="connsiteX5" fmla="*/ 9180 w 78297"/>
                <a:gd name="connsiteY5" fmla="*/ 2554 h 145021"/>
                <a:gd name="connsiteX6" fmla="*/ 72427 w 78297"/>
                <a:gd name="connsiteY6" fmla="*/ 134476 h 145021"/>
                <a:gd name="connsiteX7" fmla="*/ 65855 w 78297"/>
                <a:gd name="connsiteY7" fmla="*/ 144001 h 1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97" h="145021">
                  <a:moveTo>
                    <a:pt x="64237" y="144382"/>
                  </a:moveTo>
                  <a:cubicBezTo>
                    <a:pt x="60237" y="144363"/>
                    <a:pt x="56805" y="141534"/>
                    <a:pt x="56047" y="137619"/>
                  </a:cubicBezTo>
                  <a:cubicBezTo>
                    <a:pt x="46522" y="92194"/>
                    <a:pt x="26230" y="49723"/>
                    <a:pt x="-3201" y="13794"/>
                  </a:cubicBezTo>
                  <a:cubicBezTo>
                    <a:pt x="-6535" y="10594"/>
                    <a:pt x="-6628" y="5288"/>
                    <a:pt x="-3484" y="1945"/>
                  </a:cubicBezTo>
                  <a:cubicBezTo>
                    <a:pt x="-247" y="-1398"/>
                    <a:pt x="5087" y="-1513"/>
                    <a:pt x="8422" y="1688"/>
                  </a:cubicBezTo>
                  <a:cubicBezTo>
                    <a:pt x="8705" y="1955"/>
                    <a:pt x="8896" y="2250"/>
                    <a:pt x="9180" y="2554"/>
                  </a:cubicBezTo>
                  <a:cubicBezTo>
                    <a:pt x="40806" y="40664"/>
                    <a:pt x="62521" y="85974"/>
                    <a:pt x="72427" y="134476"/>
                  </a:cubicBezTo>
                  <a:cubicBezTo>
                    <a:pt x="73092" y="138896"/>
                    <a:pt x="70237" y="143087"/>
                    <a:pt x="65855" y="14400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6" name="Freeform: Shape 35">
              <a:extLst>
                <a:ext uri="{FF2B5EF4-FFF2-40B4-BE49-F238E27FC236}">
                  <a16:creationId xmlns:a16="http://schemas.microsoft.com/office/drawing/2014/main" id="{CFA2B73D-1FA7-0513-254E-136251591A58}"/>
                </a:ext>
              </a:extLst>
            </p:cNvPr>
            <p:cNvSpPr/>
            <p:nvPr/>
          </p:nvSpPr>
          <p:spPr>
            <a:xfrm>
              <a:off x="8447863" y="5584673"/>
              <a:ext cx="59320" cy="118068"/>
            </a:xfrm>
            <a:custGeom>
              <a:avLst/>
              <a:gdLst>
                <a:gd name="connsiteX0" fmla="*/ 45260 w 59320"/>
                <a:gd name="connsiteY0" fmla="*/ 117429 h 118068"/>
                <a:gd name="connsiteX1" fmla="*/ 37065 w 59320"/>
                <a:gd name="connsiteY1" fmla="*/ 110666 h 118068"/>
                <a:gd name="connsiteX2" fmla="*/ -3798 w 59320"/>
                <a:gd name="connsiteY2" fmla="*/ 13130 h 118068"/>
                <a:gd name="connsiteX3" fmla="*/ -2844 w 59320"/>
                <a:gd name="connsiteY3" fmla="*/ 1319 h 118068"/>
                <a:gd name="connsiteX4" fmla="*/ 8969 w 59320"/>
                <a:gd name="connsiteY4" fmla="*/ 2272 h 118068"/>
                <a:gd name="connsiteX5" fmla="*/ 53450 w 59320"/>
                <a:gd name="connsiteY5" fmla="*/ 107047 h 118068"/>
                <a:gd name="connsiteX6" fmla="*/ 46878 w 59320"/>
                <a:gd name="connsiteY6" fmla="*/ 116572 h 11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0" h="118068">
                  <a:moveTo>
                    <a:pt x="45260" y="117429"/>
                  </a:moveTo>
                  <a:cubicBezTo>
                    <a:pt x="41256" y="117410"/>
                    <a:pt x="37828" y="114581"/>
                    <a:pt x="37065" y="110666"/>
                  </a:cubicBezTo>
                  <a:cubicBezTo>
                    <a:pt x="31163" y="75424"/>
                    <a:pt x="17159" y="42038"/>
                    <a:pt x="-3798" y="13130"/>
                  </a:cubicBezTo>
                  <a:cubicBezTo>
                    <a:pt x="-6746" y="9606"/>
                    <a:pt x="-6369" y="4320"/>
                    <a:pt x="-2844" y="1319"/>
                  </a:cubicBezTo>
                  <a:cubicBezTo>
                    <a:pt x="681" y="-1624"/>
                    <a:pt x="5918" y="-1205"/>
                    <a:pt x="8969" y="2272"/>
                  </a:cubicBezTo>
                  <a:cubicBezTo>
                    <a:pt x="10206" y="3796"/>
                    <a:pt x="40116" y="39800"/>
                    <a:pt x="53450" y="107047"/>
                  </a:cubicBezTo>
                  <a:cubicBezTo>
                    <a:pt x="54115" y="111466"/>
                    <a:pt x="51260" y="115657"/>
                    <a:pt x="46878" y="11657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grpSp>
      <p:sp>
        <p:nvSpPr>
          <p:cNvPr id="37" name="TextBox 36">
            <a:extLst>
              <a:ext uri="{FF2B5EF4-FFF2-40B4-BE49-F238E27FC236}">
                <a16:creationId xmlns:a16="http://schemas.microsoft.com/office/drawing/2014/main" id="{62B8ECDC-EC67-9874-CC4F-231D696DFE75}"/>
              </a:ext>
            </a:extLst>
          </p:cNvPr>
          <p:cNvSpPr txBox="1"/>
          <p:nvPr/>
        </p:nvSpPr>
        <p:spPr>
          <a:xfrm>
            <a:off x="662677" y="6334875"/>
            <a:ext cx="156164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entury Gothic"/>
                <a:ea typeface="+mn-ea"/>
                <a:cs typeface="+mn-cs"/>
                <a:hlinkClick r:id="rId5"/>
              </a:rPr>
              <a:t>Lever</a:t>
            </a:r>
            <a:r>
              <a:rPr kumimoji="0" lang="en-US" sz="1050" b="0" i="0" u="none" strike="noStrike" kern="1200" cap="none" spc="0" normalizeH="0" baseline="0" noProof="0" dirty="0">
                <a:ln>
                  <a:noFill/>
                </a:ln>
                <a:solidFill>
                  <a:prstClr val="black"/>
                </a:solidFill>
                <a:effectLst/>
                <a:uLnTx/>
                <a:uFillTx/>
                <a:latin typeface="Century Gothic"/>
                <a:ea typeface="+mn-ea"/>
                <a:cs typeface="+mn-cs"/>
              </a:rPr>
              <a:t> | Go</a:t>
            </a:r>
            <a:r>
              <a:rPr kumimoji="0" lang="en-US" sz="1050" b="0" i="0" u="none" strike="noStrike" kern="1200" cap="none" spc="0" normalizeH="0" baseline="0" noProof="0" dirty="0">
                <a:ln>
                  <a:noFill/>
                </a:ln>
                <a:solidFill>
                  <a:prstClr val="black"/>
                </a:solidFill>
                <a:effectLst/>
                <a:uLnTx/>
                <a:uFillTx/>
                <a:latin typeface="Century Gothic"/>
                <a:ea typeface="+mn-ea"/>
                <a:cs typeface="+mn-cs"/>
                <a:hlinkClick r:id="rId6"/>
              </a:rPr>
              <a:t> Remotely</a:t>
            </a:r>
            <a:endParaRPr kumimoji="0" lang="en-US" sz="105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83633601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F212-506C-4F19-946D-D947CEB1BE17}"/>
              </a:ext>
            </a:extLst>
          </p:cNvPr>
          <p:cNvSpPr>
            <a:spLocks noGrp="1"/>
          </p:cNvSpPr>
          <p:nvPr>
            <p:ph type="title"/>
          </p:nvPr>
        </p:nvSpPr>
        <p:spPr>
          <a:xfrm>
            <a:off x="655093" y="527797"/>
            <a:ext cx="10881814" cy="595405"/>
          </a:xfrm>
        </p:spPr>
        <p:txBody>
          <a:bodyPr/>
          <a:lstStyle/>
          <a:p>
            <a:pPr algn="ctr"/>
            <a:r>
              <a:rPr lang="en-US" dirty="0"/>
              <a:t>Flexibility: </a:t>
            </a:r>
            <a:r>
              <a:rPr lang="en-US" b="0" dirty="0"/>
              <a:t>What To </a:t>
            </a:r>
            <a:r>
              <a:rPr lang="en-US" dirty="0"/>
              <a:t>Do</a:t>
            </a:r>
          </a:p>
        </p:txBody>
      </p:sp>
      <p:sp>
        <p:nvSpPr>
          <p:cNvPr id="3" name="Freeform: Shape 2">
            <a:extLst>
              <a:ext uri="{FF2B5EF4-FFF2-40B4-BE49-F238E27FC236}">
                <a16:creationId xmlns:a16="http://schemas.microsoft.com/office/drawing/2014/main" id="{D0439952-4388-6C9E-17BB-D423342FE107}"/>
              </a:ext>
            </a:extLst>
          </p:cNvPr>
          <p:cNvSpPr/>
          <p:nvPr/>
        </p:nvSpPr>
        <p:spPr>
          <a:xfrm rot="21025403">
            <a:off x="2651640" y="1655059"/>
            <a:ext cx="5335894" cy="3881327"/>
          </a:xfrm>
          <a:custGeom>
            <a:avLst/>
            <a:gdLst>
              <a:gd name="connsiteX0" fmla="*/ 602316 w 4014872"/>
              <a:gd name="connsiteY0" fmla="*/ 47617 h 4211780"/>
              <a:gd name="connsiteX1" fmla="*/ 1656565 w 4014872"/>
              <a:gd name="connsiteY1" fmla="*/ 47617 h 4211780"/>
              <a:gd name="connsiteX2" fmla="*/ 2355812 w 4014872"/>
              <a:gd name="connsiteY2" fmla="*/ 542469 h 4211780"/>
              <a:gd name="connsiteX3" fmla="*/ 2732330 w 4014872"/>
              <a:gd name="connsiteY3" fmla="*/ 1187928 h 4211780"/>
              <a:gd name="connsiteX4" fmla="*/ 3679003 w 4014872"/>
              <a:gd name="connsiteY4" fmla="*/ 1241716 h 4211780"/>
              <a:gd name="connsiteX5" fmla="*/ 3990975 w 4014872"/>
              <a:gd name="connsiteY5" fmla="*/ 520954 h 4211780"/>
              <a:gd name="connsiteX6" fmla="*/ 3119605 w 4014872"/>
              <a:gd name="connsiteY6" fmla="*/ 219740 h 4211780"/>
              <a:gd name="connsiteX7" fmla="*/ 2388085 w 4014872"/>
              <a:gd name="connsiteY7" fmla="*/ 1467627 h 4211780"/>
              <a:gd name="connsiteX8" fmla="*/ 2011568 w 4014872"/>
              <a:gd name="connsiteY8" fmla="*/ 2457330 h 4211780"/>
              <a:gd name="connsiteX9" fmla="*/ 914288 w 4014872"/>
              <a:gd name="connsiteY9" fmla="*/ 3049001 h 4211780"/>
              <a:gd name="connsiteX10" fmla="*/ 10645 w 4014872"/>
              <a:gd name="connsiteY10" fmla="*/ 2973697 h 4211780"/>
              <a:gd name="connsiteX11" fmla="*/ 516255 w 4014872"/>
              <a:gd name="connsiteY11" fmla="*/ 2231420 h 4211780"/>
              <a:gd name="connsiteX12" fmla="*/ 1925506 w 4014872"/>
              <a:gd name="connsiteY12" fmla="*/ 2586422 h 4211780"/>
              <a:gd name="connsiteX13" fmla="*/ 2689299 w 4014872"/>
              <a:gd name="connsiteY13" fmla="*/ 3974159 h 4211780"/>
              <a:gd name="connsiteX14" fmla="*/ 2925968 w 4014872"/>
              <a:gd name="connsiteY14" fmla="*/ 4200069 h 4211780"/>
              <a:gd name="connsiteX0" fmla="*/ 602316 w 4014872"/>
              <a:gd name="connsiteY0" fmla="*/ 43104 h 4207267"/>
              <a:gd name="connsiteX1" fmla="*/ 1656565 w 4014872"/>
              <a:gd name="connsiteY1" fmla="*/ 43104 h 4207267"/>
              <a:gd name="connsiteX2" fmla="*/ 2323539 w 4014872"/>
              <a:gd name="connsiteY2" fmla="*/ 473410 h 4207267"/>
              <a:gd name="connsiteX3" fmla="*/ 2732330 w 4014872"/>
              <a:gd name="connsiteY3" fmla="*/ 1183415 h 4207267"/>
              <a:gd name="connsiteX4" fmla="*/ 3679003 w 4014872"/>
              <a:gd name="connsiteY4" fmla="*/ 1237203 h 4207267"/>
              <a:gd name="connsiteX5" fmla="*/ 3990975 w 4014872"/>
              <a:gd name="connsiteY5" fmla="*/ 516441 h 4207267"/>
              <a:gd name="connsiteX6" fmla="*/ 3119605 w 4014872"/>
              <a:gd name="connsiteY6" fmla="*/ 215227 h 4207267"/>
              <a:gd name="connsiteX7" fmla="*/ 2388085 w 4014872"/>
              <a:gd name="connsiteY7" fmla="*/ 1463114 h 4207267"/>
              <a:gd name="connsiteX8" fmla="*/ 2011568 w 4014872"/>
              <a:gd name="connsiteY8" fmla="*/ 2452817 h 4207267"/>
              <a:gd name="connsiteX9" fmla="*/ 914288 w 4014872"/>
              <a:gd name="connsiteY9" fmla="*/ 3044488 h 4207267"/>
              <a:gd name="connsiteX10" fmla="*/ 10645 w 4014872"/>
              <a:gd name="connsiteY10" fmla="*/ 2969184 h 4207267"/>
              <a:gd name="connsiteX11" fmla="*/ 516255 w 4014872"/>
              <a:gd name="connsiteY11" fmla="*/ 2226907 h 4207267"/>
              <a:gd name="connsiteX12" fmla="*/ 1925506 w 4014872"/>
              <a:gd name="connsiteY12" fmla="*/ 2581909 h 4207267"/>
              <a:gd name="connsiteX13" fmla="*/ 2689299 w 4014872"/>
              <a:gd name="connsiteY13" fmla="*/ 3969646 h 4207267"/>
              <a:gd name="connsiteX14" fmla="*/ 2925968 w 4014872"/>
              <a:gd name="connsiteY14" fmla="*/ 4195556 h 4207267"/>
              <a:gd name="connsiteX0" fmla="*/ 602316 w 4014872"/>
              <a:gd name="connsiteY0" fmla="*/ 57144 h 4221307"/>
              <a:gd name="connsiteX1" fmla="*/ 1624292 w 4014872"/>
              <a:gd name="connsiteY1" fmla="*/ 35629 h 4221307"/>
              <a:gd name="connsiteX2" fmla="*/ 2323539 w 4014872"/>
              <a:gd name="connsiteY2" fmla="*/ 487450 h 4221307"/>
              <a:gd name="connsiteX3" fmla="*/ 2732330 w 4014872"/>
              <a:gd name="connsiteY3" fmla="*/ 1197455 h 4221307"/>
              <a:gd name="connsiteX4" fmla="*/ 3679003 w 4014872"/>
              <a:gd name="connsiteY4" fmla="*/ 1251243 h 4221307"/>
              <a:gd name="connsiteX5" fmla="*/ 3990975 w 4014872"/>
              <a:gd name="connsiteY5" fmla="*/ 530481 h 4221307"/>
              <a:gd name="connsiteX6" fmla="*/ 3119605 w 4014872"/>
              <a:gd name="connsiteY6" fmla="*/ 229267 h 4221307"/>
              <a:gd name="connsiteX7" fmla="*/ 2388085 w 4014872"/>
              <a:gd name="connsiteY7" fmla="*/ 1477154 h 4221307"/>
              <a:gd name="connsiteX8" fmla="*/ 2011568 w 4014872"/>
              <a:gd name="connsiteY8" fmla="*/ 2466857 h 4221307"/>
              <a:gd name="connsiteX9" fmla="*/ 914288 w 4014872"/>
              <a:gd name="connsiteY9" fmla="*/ 3058528 h 4221307"/>
              <a:gd name="connsiteX10" fmla="*/ 10645 w 4014872"/>
              <a:gd name="connsiteY10" fmla="*/ 2983224 h 4221307"/>
              <a:gd name="connsiteX11" fmla="*/ 516255 w 4014872"/>
              <a:gd name="connsiteY11" fmla="*/ 2240947 h 4221307"/>
              <a:gd name="connsiteX12" fmla="*/ 1925506 w 4014872"/>
              <a:gd name="connsiteY12" fmla="*/ 2595949 h 4221307"/>
              <a:gd name="connsiteX13" fmla="*/ 2689299 w 4014872"/>
              <a:gd name="connsiteY13" fmla="*/ 3983686 h 4221307"/>
              <a:gd name="connsiteX14" fmla="*/ 2925968 w 4014872"/>
              <a:gd name="connsiteY14" fmla="*/ 4209596 h 4221307"/>
              <a:gd name="connsiteX0" fmla="*/ 613670 w 4026226"/>
              <a:gd name="connsiteY0" fmla="*/ 57144 h 4221307"/>
              <a:gd name="connsiteX1" fmla="*/ 1635646 w 4026226"/>
              <a:gd name="connsiteY1" fmla="*/ 35629 h 4221307"/>
              <a:gd name="connsiteX2" fmla="*/ 2334893 w 4026226"/>
              <a:gd name="connsiteY2" fmla="*/ 487450 h 4221307"/>
              <a:gd name="connsiteX3" fmla="*/ 2743684 w 4026226"/>
              <a:gd name="connsiteY3" fmla="*/ 1197455 h 4221307"/>
              <a:gd name="connsiteX4" fmla="*/ 3690357 w 4026226"/>
              <a:gd name="connsiteY4" fmla="*/ 1251243 h 4221307"/>
              <a:gd name="connsiteX5" fmla="*/ 4002329 w 4026226"/>
              <a:gd name="connsiteY5" fmla="*/ 530481 h 4221307"/>
              <a:gd name="connsiteX6" fmla="*/ 3130959 w 4026226"/>
              <a:gd name="connsiteY6" fmla="*/ 229267 h 4221307"/>
              <a:gd name="connsiteX7" fmla="*/ 2399439 w 4026226"/>
              <a:gd name="connsiteY7" fmla="*/ 1477154 h 4221307"/>
              <a:gd name="connsiteX8" fmla="*/ 2022922 w 4026226"/>
              <a:gd name="connsiteY8" fmla="*/ 2466857 h 4221307"/>
              <a:gd name="connsiteX9" fmla="*/ 925642 w 4026226"/>
              <a:gd name="connsiteY9" fmla="*/ 3058528 h 4221307"/>
              <a:gd name="connsiteX10" fmla="*/ 21999 w 4026226"/>
              <a:gd name="connsiteY10" fmla="*/ 2983224 h 4221307"/>
              <a:gd name="connsiteX11" fmla="*/ 420033 w 4026226"/>
              <a:gd name="connsiteY11" fmla="*/ 2197917 h 4221307"/>
              <a:gd name="connsiteX12" fmla="*/ 1936860 w 4026226"/>
              <a:gd name="connsiteY12" fmla="*/ 2595949 h 4221307"/>
              <a:gd name="connsiteX13" fmla="*/ 2700653 w 4026226"/>
              <a:gd name="connsiteY13" fmla="*/ 3983686 h 4221307"/>
              <a:gd name="connsiteX14" fmla="*/ 2937322 w 4026226"/>
              <a:gd name="connsiteY14" fmla="*/ 4209596 h 4221307"/>
              <a:gd name="connsiteX0" fmla="*/ 535421 w 3947977"/>
              <a:gd name="connsiteY0" fmla="*/ 57144 h 4221307"/>
              <a:gd name="connsiteX1" fmla="*/ 1557397 w 3947977"/>
              <a:gd name="connsiteY1" fmla="*/ 35629 h 4221307"/>
              <a:gd name="connsiteX2" fmla="*/ 2256644 w 3947977"/>
              <a:gd name="connsiteY2" fmla="*/ 487450 h 4221307"/>
              <a:gd name="connsiteX3" fmla="*/ 2665435 w 3947977"/>
              <a:gd name="connsiteY3" fmla="*/ 1197455 h 4221307"/>
              <a:gd name="connsiteX4" fmla="*/ 3612108 w 3947977"/>
              <a:gd name="connsiteY4" fmla="*/ 1251243 h 4221307"/>
              <a:gd name="connsiteX5" fmla="*/ 3924080 w 3947977"/>
              <a:gd name="connsiteY5" fmla="*/ 530481 h 4221307"/>
              <a:gd name="connsiteX6" fmla="*/ 3052710 w 3947977"/>
              <a:gd name="connsiteY6" fmla="*/ 229267 h 4221307"/>
              <a:gd name="connsiteX7" fmla="*/ 2321190 w 3947977"/>
              <a:gd name="connsiteY7" fmla="*/ 1477154 h 4221307"/>
              <a:gd name="connsiteX8" fmla="*/ 1944673 w 3947977"/>
              <a:gd name="connsiteY8" fmla="*/ 2466857 h 4221307"/>
              <a:gd name="connsiteX9" fmla="*/ 847393 w 3947977"/>
              <a:gd name="connsiteY9" fmla="*/ 3058528 h 4221307"/>
              <a:gd name="connsiteX10" fmla="*/ 29811 w 3947977"/>
              <a:gd name="connsiteY10" fmla="*/ 3015497 h 4221307"/>
              <a:gd name="connsiteX11" fmla="*/ 341784 w 3947977"/>
              <a:gd name="connsiteY11" fmla="*/ 2197917 h 4221307"/>
              <a:gd name="connsiteX12" fmla="*/ 1858611 w 3947977"/>
              <a:gd name="connsiteY12" fmla="*/ 2595949 h 4221307"/>
              <a:gd name="connsiteX13" fmla="*/ 2622404 w 3947977"/>
              <a:gd name="connsiteY13" fmla="*/ 3983686 h 4221307"/>
              <a:gd name="connsiteX14" fmla="*/ 2859073 w 3947977"/>
              <a:gd name="connsiteY14" fmla="*/ 4209596 h 4221307"/>
              <a:gd name="connsiteX0" fmla="*/ 542865 w 3955421"/>
              <a:gd name="connsiteY0" fmla="*/ 57144 h 4221307"/>
              <a:gd name="connsiteX1" fmla="*/ 1564841 w 3955421"/>
              <a:gd name="connsiteY1" fmla="*/ 35629 h 4221307"/>
              <a:gd name="connsiteX2" fmla="*/ 2264088 w 3955421"/>
              <a:gd name="connsiteY2" fmla="*/ 487450 h 4221307"/>
              <a:gd name="connsiteX3" fmla="*/ 2672879 w 3955421"/>
              <a:gd name="connsiteY3" fmla="*/ 1197455 h 4221307"/>
              <a:gd name="connsiteX4" fmla="*/ 3619552 w 3955421"/>
              <a:gd name="connsiteY4" fmla="*/ 1251243 h 4221307"/>
              <a:gd name="connsiteX5" fmla="*/ 3931524 w 3955421"/>
              <a:gd name="connsiteY5" fmla="*/ 530481 h 4221307"/>
              <a:gd name="connsiteX6" fmla="*/ 3060154 w 3955421"/>
              <a:gd name="connsiteY6" fmla="*/ 229267 h 4221307"/>
              <a:gd name="connsiteX7" fmla="*/ 2328634 w 3955421"/>
              <a:gd name="connsiteY7" fmla="*/ 1477154 h 4221307"/>
              <a:gd name="connsiteX8" fmla="*/ 1952117 w 3955421"/>
              <a:gd name="connsiteY8" fmla="*/ 2466857 h 4221307"/>
              <a:gd name="connsiteX9" fmla="*/ 962413 w 3955421"/>
              <a:gd name="connsiteY9" fmla="*/ 3112316 h 4221307"/>
              <a:gd name="connsiteX10" fmla="*/ 37255 w 3955421"/>
              <a:gd name="connsiteY10" fmla="*/ 3015497 h 4221307"/>
              <a:gd name="connsiteX11" fmla="*/ 349228 w 3955421"/>
              <a:gd name="connsiteY11" fmla="*/ 2197917 h 4221307"/>
              <a:gd name="connsiteX12" fmla="*/ 1866055 w 3955421"/>
              <a:gd name="connsiteY12" fmla="*/ 2595949 h 4221307"/>
              <a:gd name="connsiteX13" fmla="*/ 2629848 w 3955421"/>
              <a:gd name="connsiteY13" fmla="*/ 3983686 h 4221307"/>
              <a:gd name="connsiteX14" fmla="*/ 2866517 w 3955421"/>
              <a:gd name="connsiteY14" fmla="*/ 4209596 h 4221307"/>
              <a:gd name="connsiteX0" fmla="*/ 471001 w 3883557"/>
              <a:gd name="connsiteY0" fmla="*/ 57144 h 4221307"/>
              <a:gd name="connsiteX1" fmla="*/ 1492977 w 3883557"/>
              <a:gd name="connsiteY1" fmla="*/ 35629 h 4221307"/>
              <a:gd name="connsiteX2" fmla="*/ 2192224 w 3883557"/>
              <a:gd name="connsiteY2" fmla="*/ 487450 h 4221307"/>
              <a:gd name="connsiteX3" fmla="*/ 2601015 w 3883557"/>
              <a:gd name="connsiteY3" fmla="*/ 1197455 h 4221307"/>
              <a:gd name="connsiteX4" fmla="*/ 3547688 w 3883557"/>
              <a:gd name="connsiteY4" fmla="*/ 1251243 h 4221307"/>
              <a:gd name="connsiteX5" fmla="*/ 3859660 w 3883557"/>
              <a:gd name="connsiteY5" fmla="*/ 530481 h 4221307"/>
              <a:gd name="connsiteX6" fmla="*/ 2988290 w 3883557"/>
              <a:gd name="connsiteY6" fmla="*/ 229267 h 4221307"/>
              <a:gd name="connsiteX7" fmla="*/ 2256770 w 3883557"/>
              <a:gd name="connsiteY7" fmla="*/ 1477154 h 4221307"/>
              <a:gd name="connsiteX8" fmla="*/ 1880253 w 3883557"/>
              <a:gd name="connsiteY8" fmla="*/ 2466857 h 4221307"/>
              <a:gd name="connsiteX9" fmla="*/ 890549 w 3883557"/>
              <a:gd name="connsiteY9" fmla="*/ 3112316 h 4221307"/>
              <a:gd name="connsiteX10" fmla="*/ 51452 w 3883557"/>
              <a:gd name="connsiteY10" fmla="*/ 2961709 h 4221307"/>
              <a:gd name="connsiteX11" fmla="*/ 277364 w 3883557"/>
              <a:gd name="connsiteY11" fmla="*/ 2197917 h 4221307"/>
              <a:gd name="connsiteX12" fmla="*/ 1794191 w 3883557"/>
              <a:gd name="connsiteY12" fmla="*/ 2595949 h 4221307"/>
              <a:gd name="connsiteX13" fmla="*/ 2557984 w 3883557"/>
              <a:gd name="connsiteY13" fmla="*/ 3983686 h 4221307"/>
              <a:gd name="connsiteX14" fmla="*/ 2794653 w 3883557"/>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48215 w 3873788"/>
              <a:gd name="connsiteY13" fmla="*/ 3983686 h 4221307"/>
              <a:gd name="connsiteX14" fmla="*/ 2784884 w 3873788"/>
              <a:gd name="connsiteY14" fmla="*/ 4209596 h 4221307"/>
              <a:gd name="connsiteX0" fmla="*/ 461232 w 3873788"/>
              <a:gd name="connsiteY0" fmla="*/ 57144 h 4221307"/>
              <a:gd name="connsiteX1" fmla="*/ 1483208 w 3873788"/>
              <a:gd name="connsiteY1" fmla="*/ 35629 h 4221307"/>
              <a:gd name="connsiteX2" fmla="*/ 2182455 w 3873788"/>
              <a:gd name="connsiteY2" fmla="*/ 487450 h 4221307"/>
              <a:gd name="connsiteX3" fmla="*/ 2591246 w 3873788"/>
              <a:gd name="connsiteY3" fmla="*/ 1197455 h 4221307"/>
              <a:gd name="connsiteX4" fmla="*/ 3537919 w 3873788"/>
              <a:gd name="connsiteY4" fmla="*/ 1251243 h 4221307"/>
              <a:gd name="connsiteX5" fmla="*/ 3849891 w 3873788"/>
              <a:gd name="connsiteY5" fmla="*/ 530481 h 4221307"/>
              <a:gd name="connsiteX6" fmla="*/ 2978521 w 3873788"/>
              <a:gd name="connsiteY6" fmla="*/ 229267 h 4221307"/>
              <a:gd name="connsiteX7" fmla="*/ 2247001 w 3873788"/>
              <a:gd name="connsiteY7" fmla="*/ 1477154 h 4221307"/>
              <a:gd name="connsiteX8" fmla="*/ 1870484 w 3873788"/>
              <a:gd name="connsiteY8" fmla="*/ 2466857 h 4221307"/>
              <a:gd name="connsiteX9" fmla="*/ 880780 w 3873788"/>
              <a:gd name="connsiteY9" fmla="*/ 3112316 h 4221307"/>
              <a:gd name="connsiteX10" fmla="*/ 41683 w 3873788"/>
              <a:gd name="connsiteY10" fmla="*/ 2961709 h 4221307"/>
              <a:gd name="connsiteX11" fmla="*/ 267595 w 3873788"/>
              <a:gd name="connsiteY11" fmla="*/ 2197917 h 4221307"/>
              <a:gd name="connsiteX12" fmla="*/ 1472451 w 3873788"/>
              <a:gd name="connsiteY12" fmla="*/ 2413069 h 4221307"/>
              <a:gd name="connsiteX13" fmla="*/ 2515942 w 3873788"/>
              <a:gd name="connsiteY13" fmla="*/ 3983686 h 4221307"/>
              <a:gd name="connsiteX14" fmla="*/ 2784884 w 3873788"/>
              <a:gd name="connsiteY14" fmla="*/ 4209596 h 4221307"/>
              <a:gd name="connsiteX0" fmla="*/ 461232 w 3873788"/>
              <a:gd name="connsiteY0" fmla="*/ 57144 h 4211405"/>
              <a:gd name="connsiteX1" fmla="*/ 1483208 w 3873788"/>
              <a:gd name="connsiteY1" fmla="*/ 35629 h 4211405"/>
              <a:gd name="connsiteX2" fmla="*/ 2182455 w 3873788"/>
              <a:gd name="connsiteY2" fmla="*/ 487450 h 4211405"/>
              <a:gd name="connsiteX3" fmla="*/ 2591246 w 3873788"/>
              <a:gd name="connsiteY3" fmla="*/ 1197455 h 4211405"/>
              <a:gd name="connsiteX4" fmla="*/ 3537919 w 3873788"/>
              <a:gd name="connsiteY4" fmla="*/ 1251243 h 4211405"/>
              <a:gd name="connsiteX5" fmla="*/ 3849891 w 3873788"/>
              <a:gd name="connsiteY5" fmla="*/ 530481 h 4211405"/>
              <a:gd name="connsiteX6" fmla="*/ 2978521 w 3873788"/>
              <a:gd name="connsiteY6" fmla="*/ 229267 h 4211405"/>
              <a:gd name="connsiteX7" fmla="*/ 2247001 w 3873788"/>
              <a:gd name="connsiteY7" fmla="*/ 1477154 h 4211405"/>
              <a:gd name="connsiteX8" fmla="*/ 1870484 w 3873788"/>
              <a:gd name="connsiteY8" fmla="*/ 2466857 h 4211405"/>
              <a:gd name="connsiteX9" fmla="*/ 880780 w 3873788"/>
              <a:gd name="connsiteY9" fmla="*/ 3112316 h 4211405"/>
              <a:gd name="connsiteX10" fmla="*/ 41683 w 3873788"/>
              <a:gd name="connsiteY10" fmla="*/ 2961709 h 4211405"/>
              <a:gd name="connsiteX11" fmla="*/ 267595 w 3873788"/>
              <a:gd name="connsiteY11" fmla="*/ 2197917 h 4211405"/>
              <a:gd name="connsiteX12" fmla="*/ 1472451 w 3873788"/>
              <a:gd name="connsiteY12" fmla="*/ 2413069 h 4211405"/>
              <a:gd name="connsiteX13" fmla="*/ 2311547 w 3873788"/>
              <a:gd name="connsiteY13" fmla="*/ 3790049 h 4211405"/>
              <a:gd name="connsiteX14" fmla="*/ 2784884 w 3873788"/>
              <a:gd name="connsiteY14" fmla="*/ 4209596 h 4211405"/>
              <a:gd name="connsiteX0" fmla="*/ 461232 w 3873788"/>
              <a:gd name="connsiteY0" fmla="*/ 57144 h 4296913"/>
              <a:gd name="connsiteX1" fmla="*/ 1483208 w 3873788"/>
              <a:gd name="connsiteY1" fmla="*/ 35629 h 4296913"/>
              <a:gd name="connsiteX2" fmla="*/ 2182455 w 3873788"/>
              <a:gd name="connsiteY2" fmla="*/ 487450 h 4296913"/>
              <a:gd name="connsiteX3" fmla="*/ 2591246 w 3873788"/>
              <a:gd name="connsiteY3" fmla="*/ 1197455 h 4296913"/>
              <a:gd name="connsiteX4" fmla="*/ 3537919 w 3873788"/>
              <a:gd name="connsiteY4" fmla="*/ 1251243 h 4296913"/>
              <a:gd name="connsiteX5" fmla="*/ 3849891 w 3873788"/>
              <a:gd name="connsiteY5" fmla="*/ 530481 h 4296913"/>
              <a:gd name="connsiteX6" fmla="*/ 2978521 w 3873788"/>
              <a:gd name="connsiteY6" fmla="*/ 229267 h 4296913"/>
              <a:gd name="connsiteX7" fmla="*/ 2247001 w 3873788"/>
              <a:gd name="connsiteY7" fmla="*/ 1477154 h 4296913"/>
              <a:gd name="connsiteX8" fmla="*/ 1870484 w 3873788"/>
              <a:gd name="connsiteY8" fmla="*/ 2466857 h 4296913"/>
              <a:gd name="connsiteX9" fmla="*/ 880780 w 3873788"/>
              <a:gd name="connsiteY9" fmla="*/ 3112316 h 4296913"/>
              <a:gd name="connsiteX10" fmla="*/ 41683 w 3873788"/>
              <a:gd name="connsiteY10" fmla="*/ 2961709 h 4296913"/>
              <a:gd name="connsiteX11" fmla="*/ 267595 w 3873788"/>
              <a:gd name="connsiteY11" fmla="*/ 2197917 h 4296913"/>
              <a:gd name="connsiteX12" fmla="*/ 1472451 w 3873788"/>
              <a:gd name="connsiteY12" fmla="*/ 2413069 h 4296913"/>
              <a:gd name="connsiteX13" fmla="*/ 2311547 w 3873788"/>
              <a:gd name="connsiteY13" fmla="*/ 3790049 h 4296913"/>
              <a:gd name="connsiteX14" fmla="*/ 2763369 w 3873788"/>
              <a:gd name="connsiteY14" fmla="*/ 4295657 h 4296913"/>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247001 w 3873788"/>
              <a:gd name="connsiteY7" fmla="*/ 1477154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3788"/>
              <a:gd name="connsiteY0" fmla="*/ 57144 h 4296646"/>
              <a:gd name="connsiteX1" fmla="*/ 1483208 w 3873788"/>
              <a:gd name="connsiteY1" fmla="*/ 35629 h 4296646"/>
              <a:gd name="connsiteX2" fmla="*/ 2182455 w 3873788"/>
              <a:gd name="connsiteY2" fmla="*/ 487450 h 4296646"/>
              <a:gd name="connsiteX3" fmla="*/ 2591246 w 3873788"/>
              <a:gd name="connsiteY3" fmla="*/ 1197455 h 4296646"/>
              <a:gd name="connsiteX4" fmla="*/ 3537919 w 3873788"/>
              <a:gd name="connsiteY4" fmla="*/ 1251243 h 4296646"/>
              <a:gd name="connsiteX5" fmla="*/ 3849891 w 3873788"/>
              <a:gd name="connsiteY5" fmla="*/ 530481 h 4296646"/>
              <a:gd name="connsiteX6" fmla="*/ 2978521 w 3873788"/>
              <a:gd name="connsiteY6" fmla="*/ 229267 h 4296646"/>
              <a:gd name="connsiteX7" fmla="*/ 2322304 w 3873788"/>
              <a:gd name="connsiteY7" fmla="*/ 1606246 h 4296646"/>
              <a:gd name="connsiteX8" fmla="*/ 1870484 w 3873788"/>
              <a:gd name="connsiteY8" fmla="*/ 2466857 h 4296646"/>
              <a:gd name="connsiteX9" fmla="*/ 880780 w 3873788"/>
              <a:gd name="connsiteY9" fmla="*/ 3112316 h 4296646"/>
              <a:gd name="connsiteX10" fmla="*/ 41683 w 3873788"/>
              <a:gd name="connsiteY10" fmla="*/ 2961709 h 4296646"/>
              <a:gd name="connsiteX11" fmla="*/ 267595 w 3873788"/>
              <a:gd name="connsiteY11" fmla="*/ 2197917 h 4296646"/>
              <a:gd name="connsiteX12" fmla="*/ 1472451 w 3873788"/>
              <a:gd name="connsiteY12" fmla="*/ 2413069 h 4296646"/>
              <a:gd name="connsiteX13" fmla="*/ 2225486 w 3873788"/>
              <a:gd name="connsiteY13" fmla="*/ 3714746 h 4296646"/>
              <a:gd name="connsiteX14" fmla="*/ 2763369 w 3873788"/>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22304 w 3874934"/>
              <a:gd name="connsiteY7" fmla="*/ 1606246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74934"/>
              <a:gd name="connsiteY0" fmla="*/ 57144 h 4296646"/>
              <a:gd name="connsiteX1" fmla="*/ 1483208 w 3874934"/>
              <a:gd name="connsiteY1" fmla="*/ 35629 h 4296646"/>
              <a:gd name="connsiteX2" fmla="*/ 2182455 w 3874934"/>
              <a:gd name="connsiteY2" fmla="*/ 487450 h 4296646"/>
              <a:gd name="connsiteX3" fmla="*/ 2505185 w 3874934"/>
              <a:gd name="connsiteY3" fmla="*/ 1154425 h 4296646"/>
              <a:gd name="connsiteX4" fmla="*/ 3537919 w 3874934"/>
              <a:gd name="connsiteY4" fmla="*/ 1251243 h 4296646"/>
              <a:gd name="connsiteX5" fmla="*/ 3849891 w 3874934"/>
              <a:gd name="connsiteY5" fmla="*/ 530481 h 4296646"/>
              <a:gd name="connsiteX6" fmla="*/ 2978521 w 3874934"/>
              <a:gd name="connsiteY6" fmla="*/ 229267 h 4296646"/>
              <a:gd name="connsiteX7" fmla="*/ 2386850 w 3874934"/>
              <a:gd name="connsiteY7" fmla="*/ 1778368 h 4296646"/>
              <a:gd name="connsiteX8" fmla="*/ 1870484 w 3874934"/>
              <a:gd name="connsiteY8" fmla="*/ 2466857 h 4296646"/>
              <a:gd name="connsiteX9" fmla="*/ 880780 w 3874934"/>
              <a:gd name="connsiteY9" fmla="*/ 3112316 h 4296646"/>
              <a:gd name="connsiteX10" fmla="*/ 41683 w 3874934"/>
              <a:gd name="connsiteY10" fmla="*/ 2961709 h 4296646"/>
              <a:gd name="connsiteX11" fmla="*/ 267595 w 3874934"/>
              <a:gd name="connsiteY11" fmla="*/ 2197917 h 4296646"/>
              <a:gd name="connsiteX12" fmla="*/ 1472451 w 3874934"/>
              <a:gd name="connsiteY12" fmla="*/ 2413069 h 4296646"/>
              <a:gd name="connsiteX13" fmla="*/ 2225486 w 3874934"/>
              <a:gd name="connsiteY13" fmla="*/ 3714746 h 4296646"/>
              <a:gd name="connsiteX14" fmla="*/ 2763369 w 3874934"/>
              <a:gd name="connsiteY14" fmla="*/ 4295657 h 4296646"/>
              <a:gd name="connsiteX0" fmla="*/ 461232 w 3880148"/>
              <a:gd name="connsiteY0" fmla="*/ 57144 h 4296646"/>
              <a:gd name="connsiteX1" fmla="*/ 1483208 w 3880148"/>
              <a:gd name="connsiteY1" fmla="*/ 35629 h 4296646"/>
              <a:gd name="connsiteX2" fmla="*/ 2182455 w 3880148"/>
              <a:gd name="connsiteY2" fmla="*/ 487450 h 4296646"/>
              <a:gd name="connsiteX3" fmla="*/ 3537919 w 3880148"/>
              <a:gd name="connsiteY3" fmla="*/ 1251243 h 4296646"/>
              <a:gd name="connsiteX4" fmla="*/ 3849891 w 3880148"/>
              <a:gd name="connsiteY4" fmla="*/ 530481 h 4296646"/>
              <a:gd name="connsiteX5" fmla="*/ 2978521 w 3880148"/>
              <a:gd name="connsiteY5" fmla="*/ 229267 h 4296646"/>
              <a:gd name="connsiteX6" fmla="*/ 2386850 w 3880148"/>
              <a:gd name="connsiteY6" fmla="*/ 1778368 h 4296646"/>
              <a:gd name="connsiteX7" fmla="*/ 1870484 w 3880148"/>
              <a:gd name="connsiteY7" fmla="*/ 2466857 h 4296646"/>
              <a:gd name="connsiteX8" fmla="*/ 880780 w 3880148"/>
              <a:gd name="connsiteY8" fmla="*/ 3112316 h 4296646"/>
              <a:gd name="connsiteX9" fmla="*/ 41683 w 3880148"/>
              <a:gd name="connsiteY9" fmla="*/ 2961709 h 4296646"/>
              <a:gd name="connsiteX10" fmla="*/ 267595 w 3880148"/>
              <a:gd name="connsiteY10" fmla="*/ 2197917 h 4296646"/>
              <a:gd name="connsiteX11" fmla="*/ 1472451 w 3880148"/>
              <a:gd name="connsiteY11" fmla="*/ 2413069 h 4296646"/>
              <a:gd name="connsiteX12" fmla="*/ 2225486 w 3880148"/>
              <a:gd name="connsiteY12" fmla="*/ 3714746 h 4296646"/>
              <a:gd name="connsiteX13" fmla="*/ 2763369 w 3880148"/>
              <a:gd name="connsiteY13" fmla="*/ 4295657 h 4296646"/>
              <a:gd name="connsiteX0" fmla="*/ 461232 w 3850582"/>
              <a:gd name="connsiteY0" fmla="*/ 57144 h 4296646"/>
              <a:gd name="connsiteX1" fmla="*/ 1483208 w 3850582"/>
              <a:gd name="connsiteY1" fmla="*/ 35629 h 4296646"/>
              <a:gd name="connsiteX2" fmla="*/ 2182455 w 3850582"/>
              <a:gd name="connsiteY2" fmla="*/ 487450 h 4296646"/>
              <a:gd name="connsiteX3" fmla="*/ 3107613 w 3850582"/>
              <a:gd name="connsiteY3" fmla="*/ 1283516 h 4296646"/>
              <a:gd name="connsiteX4" fmla="*/ 3849891 w 3850582"/>
              <a:gd name="connsiteY4" fmla="*/ 530481 h 4296646"/>
              <a:gd name="connsiteX5" fmla="*/ 2978521 w 3850582"/>
              <a:gd name="connsiteY5" fmla="*/ 229267 h 4296646"/>
              <a:gd name="connsiteX6" fmla="*/ 2386850 w 3850582"/>
              <a:gd name="connsiteY6" fmla="*/ 1778368 h 4296646"/>
              <a:gd name="connsiteX7" fmla="*/ 1870484 w 3850582"/>
              <a:gd name="connsiteY7" fmla="*/ 2466857 h 4296646"/>
              <a:gd name="connsiteX8" fmla="*/ 880780 w 3850582"/>
              <a:gd name="connsiteY8" fmla="*/ 3112316 h 4296646"/>
              <a:gd name="connsiteX9" fmla="*/ 41683 w 3850582"/>
              <a:gd name="connsiteY9" fmla="*/ 2961709 h 4296646"/>
              <a:gd name="connsiteX10" fmla="*/ 267595 w 3850582"/>
              <a:gd name="connsiteY10" fmla="*/ 2197917 h 4296646"/>
              <a:gd name="connsiteX11" fmla="*/ 1472451 w 3850582"/>
              <a:gd name="connsiteY11" fmla="*/ 2413069 h 4296646"/>
              <a:gd name="connsiteX12" fmla="*/ 2225486 w 3850582"/>
              <a:gd name="connsiteY12" fmla="*/ 3714746 h 4296646"/>
              <a:gd name="connsiteX13" fmla="*/ 2763369 w 3850582"/>
              <a:gd name="connsiteY13" fmla="*/ 4295657 h 4296646"/>
              <a:gd name="connsiteX0" fmla="*/ 461232 w 3850786"/>
              <a:gd name="connsiteY0" fmla="*/ 116005 h 4355507"/>
              <a:gd name="connsiteX1" fmla="*/ 1483208 w 3850786"/>
              <a:gd name="connsiteY1" fmla="*/ 94490 h 4355507"/>
              <a:gd name="connsiteX2" fmla="*/ 3107613 w 3850786"/>
              <a:gd name="connsiteY2" fmla="*/ 1342377 h 4355507"/>
              <a:gd name="connsiteX3" fmla="*/ 3849891 w 3850786"/>
              <a:gd name="connsiteY3" fmla="*/ 589342 h 4355507"/>
              <a:gd name="connsiteX4" fmla="*/ 2978521 w 3850786"/>
              <a:gd name="connsiteY4" fmla="*/ 288128 h 4355507"/>
              <a:gd name="connsiteX5" fmla="*/ 2386850 w 3850786"/>
              <a:gd name="connsiteY5" fmla="*/ 1837229 h 4355507"/>
              <a:gd name="connsiteX6" fmla="*/ 1870484 w 3850786"/>
              <a:gd name="connsiteY6" fmla="*/ 2525718 h 4355507"/>
              <a:gd name="connsiteX7" fmla="*/ 880780 w 3850786"/>
              <a:gd name="connsiteY7" fmla="*/ 3171177 h 4355507"/>
              <a:gd name="connsiteX8" fmla="*/ 41683 w 3850786"/>
              <a:gd name="connsiteY8" fmla="*/ 3020570 h 4355507"/>
              <a:gd name="connsiteX9" fmla="*/ 267595 w 3850786"/>
              <a:gd name="connsiteY9" fmla="*/ 2256778 h 4355507"/>
              <a:gd name="connsiteX10" fmla="*/ 1472451 w 3850786"/>
              <a:gd name="connsiteY10" fmla="*/ 2471930 h 4355507"/>
              <a:gd name="connsiteX11" fmla="*/ 2225486 w 3850786"/>
              <a:gd name="connsiteY11" fmla="*/ 3773607 h 4355507"/>
              <a:gd name="connsiteX12" fmla="*/ 2763369 w 3850786"/>
              <a:gd name="connsiteY12" fmla="*/ 4354518 h 4355507"/>
              <a:gd name="connsiteX0" fmla="*/ 461232 w 4087154"/>
              <a:gd name="connsiteY0" fmla="*/ 116005 h 4355507"/>
              <a:gd name="connsiteX1" fmla="*/ 1483208 w 4087154"/>
              <a:gd name="connsiteY1" fmla="*/ 94490 h 4355507"/>
              <a:gd name="connsiteX2" fmla="*/ 3107613 w 4087154"/>
              <a:gd name="connsiteY2" fmla="*/ 1342377 h 4355507"/>
              <a:gd name="connsiteX3" fmla="*/ 4086560 w 4087154"/>
              <a:gd name="connsiteY3" fmla="*/ 750707 h 4355507"/>
              <a:gd name="connsiteX4" fmla="*/ 2978521 w 4087154"/>
              <a:gd name="connsiteY4" fmla="*/ 288128 h 4355507"/>
              <a:gd name="connsiteX5" fmla="*/ 2386850 w 4087154"/>
              <a:gd name="connsiteY5" fmla="*/ 1837229 h 4355507"/>
              <a:gd name="connsiteX6" fmla="*/ 1870484 w 4087154"/>
              <a:gd name="connsiteY6" fmla="*/ 2525718 h 4355507"/>
              <a:gd name="connsiteX7" fmla="*/ 880780 w 4087154"/>
              <a:gd name="connsiteY7" fmla="*/ 3171177 h 4355507"/>
              <a:gd name="connsiteX8" fmla="*/ 41683 w 4087154"/>
              <a:gd name="connsiteY8" fmla="*/ 3020570 h 4355507"/>
              <a:gd name="connsiteX9" fmla="*/ 267595 w 4087154"/>
              <a:gd name="connsiteY9" fmla="*/ 2256778 h 4355507"/>
              <a:gd name="connsiteX10" fmla="*/ 1472451 w 4087154"/>
              <a:gd name="connsiteY10" fmla="*/ 2471930 h 4355507"/>
              <a:gd name="connsiteX11" fmla="*/ 2225486 w 4087154"/>
              <a:gd name="connsiteY11" fmla="*/ 3773607 h 4355507"/>
              <a:gd name="connsiteX12" fmla="*/ 2763369 w 4087154"/>
              <a:gd name="connsiteY12" fmla="*/ 4354518 h 4355507"/>
              <a:gd name="connsiteX0" fmla="*/ 461232 w 4086651"/>
              <a:gd name="connsiteY0" fmla="*/ 116005 h 4355507"/>
              <a:gd name="connsiteX1" fmla="*/ 1483208 w 4086651"/>
              <a:gd name="connsiteY1" fmla="*/ 94490 h 4355507"/>
              <a:gd name="connsiteX2" fmla="*/ 3107613 w 4086651"/>
              <a:gd name="connsiteY2" fmla="*/ 1342377 h 4355507"/>
              <a:gd name="connsiteX3" fmla="*/ 4086560 w 4086651"/>
              <a:gd name="connsiteY3" fmla="*/ 750707 h 4355507"/>
              <a:gd name="connsiteX4" fmla="*/ 3161401 w 4086651"/>
              <a:gd name="connsiteY4" fmla="*/ 481765 h 4355507"/>
              <a:gd name="connsiteX5" fmla="*/ 2386850 w 4086651"/>
              <a:gd name="connsiteY5" fmla="*/ 1837229 h 4355507"/>
              <a:gd name="connsiteX6" fmla="*/ 1870484 w 4086651"/>
              <a:gd name="connsiteY6" fmla="*/ 2525718 h 4355507"/>
              <a:gd name="connsiteX7" fmla="*/ 880780 w 4086651"/>
              <a:gd name="connsiteY7" fmla="*/ 3171177 h 4355507"/>
              <a:gd name="connsiteX8" fmla="*/ 41683 w 4086651"/>
              <a:gd name="connsiteY8" fmla="*/ 3020570 h 4355507"/>
              <a:gd name="connsiteX9" fmla="*/ 267595 w 4086651"/>
              <a:gd name="connsiteY9" fmla="*/ 2256778 h 4355507"/>
              <a:gd name="connsiteX10" fmla="*/ 1472451 w 4086651"/>
              <a:gd name="connsiteY10" fmla="*/ 2471930 h 4355507"/>
              <a:gd name="connsiteX11" fmla="*/ 2225486 w 4086651"/>
              <a:gd name="connsiteY11" fmla="*/ 3773607 h 4355507"/>
              <a:gd name="connsiteX12" fmla="*/ 2763369 w 4086651"/>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8176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94812"/>
              <a:gd name="connsiteY0" fmla="*/ 116005 h 4355507"/>
              <a:gd name="connsiteX1" fmla="*/ 1483208 w 4094812"/>
              <a:gd name="connsiteY1" fmla="*/ 94490 h 4355507"/>
              <a:gd name="connsiteX2" fmla="*/ 3107613 w 4094812"/>
              <a:gd name="connsiteY2" fmla="*/ 1342377 h 4355507"/>
              <a:gd name="connsiteX3" fmla="*/ 4086560 w 4094812"/>
              <a:gd name="connsiteY3" fmla="*/ 750707 h 4355507"/>
              <a:gd name="connsiteX4" fmla="*/ 3161401 w 4094812"/>
              <a:gd name="connsiteY4" fmla="*/ 481765 h 4355507"/>
              <a:gd name="connsiteX5" fmla="*/ 2386850 w 4094812"/>
              <a:gd name="connsiteY5" fmla="*/ 1837229 h 4355507"/>
              <a:gd name="connsiteX6" fmla="*/ 1870484 w 4094812"/>
              <a:gd name="connsiteY6" fmla="*/ 2525718 h 4355507"/>
              <a:gd name="connsiteX7" fmla="*/ 880780 w 4094812"/>
              <a:gd name="connsiteY7" fmla="*/ 3171177 h 4355507"/>
              <a:gd name="connsiteX8" fmla="*/ 41683 w 4094812"/>
              <a:gd name="connsiteY8" fmla="*/ 3020570 h 4355507"/>
              <a:gd name="connsiteX9" fmla="*/ 267595 w 4094812"/>
              <a:gd name="connsiteY9" fmla="*/ 2256778 h 4355507"/>
              <a:gd name="connsiteX10" fmla="*/ 1472451 w 4094812"/>
              <a:gd name="connsiteY10" fmla="*/ 2471930 h 4355507"/>
              <a:gd name="connsiteX11" fmla="*/ 2225486 w 4094812"/>
              <a:gd name="connsiteY11" fmla="*/ 3773607 h 4355507"/>
              <a:gd name="connsiteX12" fmla="*/ 2763369 w 4094812"/>
              <a:gd name="connsiteY12" fmla="*/ 4354518 h 4355507"/>
              <a:gd name="connsiteX0" fmla="*/ 461232 w 4086699"/>
              <a:gd name="connsiteY0" fmla="*/ 116005 h 4355507"/>
              <a:gd name="connsiteX1" fmla="*/ 1483208 w 4086699"/>
              <a:gd name="connsiteY1" fmla="*/ 94490 h 4355507"/>
              <a:gd name="connsiteX2" fmla="*/ 3107613 w 4086699"/>
              <a:gd name="connsiteY2" fmla="*/ 1342377 h 4355507"/>
              <a:gd name="connsiteX3" fmla="*/ 4086560 w 4086699"/>
              <a:gd name="connsiteY3" fmla="*/ 750707 h 4355507"/>
              <a:gd name="connsiteX4" fmla="*/ 3161401 w 4086699"/>
              <a:gd name="connsiteY4" fmla="*/ 438735 h 4355507"/>
              <a:gd name="connsiteX5" fmla="*/ 2386850 w 4086699"/>
              <a:gd name="connsiteY5" fmla="*/ 1837229 h 4355507"/>
              <a:gd name="connsiteX6" fmla="*/ 1870484 w 4086699"/>
              <a:gd name="connsiteY6" fmla="*/ 2525718 h 4355507"/>
              <a:gd name="connsiteX7" fmla="*/ 880780 w 4086699"/>
              <a:gd name="connsiteY7" fmla="*/ 3171177 h 4355507"/>
              <a:gd name="connsiteX8" fmla="*/ 41683 w 4086699"/>
              <a:gd name="connsiteY8" fmla="*/ 3020570 h 4355507"/>
              <a:gd name="connsiteX9" fmla="*/ 267595 w 4086699"/>
              <a:gd name="connsiteY9" fmla="*/ 2256778 h 4355507"/>
              <a:gd name="connsiteX10" fmla="*/ 1472451 w 4086699"/>
              <a:gd name="connsiteY10" fmla="*/ 2471930 h 4355507"/>
              <a:gd name="connsiteX11" fmla="*/ 2225486 w 4086699"/>
              <a:gd name="connsiteY11" fmla="*/ 3773607 h 4355507"/>
              <a:gd name="connsiteX12" fmla="*/ 2763369 w 4086699"/>
              <a:gd name="connsiteY12" fmla="*/ 4354518 h 4355507"/>
              <a:gd name="connsiteX0" fmla="*/ 461232 w 4089039"/>
              <a:gd name="connsiteY0" fmla="*/ 120784 h 4360286"/>
              <a:gd name="connsiteX1" fmla="*/ 1483208 w 4089039"/>
              <a:gd name="connsiteY1" fmla="*/ 99269 h 4360286"/>
              <a:gd name="connsiteX2" fmla="*/ 3365796 w 4089039"/>
              <a:gd name="connsiteY2" fmla="*/ 1411702 h 4360286"/>
              <a:gd name="connsiteX3" fmla="*/ 4086560 w 4089039"/>
              <a:gd name="connsiteY3" fmla="*/ 755486 h 4360286"/>
              <a:gd name="connsiteX4" fmla="*/ 3161401 w 4089039"/>
              <a:gd name="connsiteY4" fmla="*/ 443514 h 4360286"/>
              <a:gd name="connsiteX5" fmla="*/ 2386850 w 4089039"/>
              <a:gd name="connsiteY5" fmla="*/ 1842008 h 4360286"/>
              <a:gd name="connsiteX6" fmla="*/ 1870484 w 4089039"/>
              <a:gd name="connsiteY6" fmla="*/ 2530497 h 4360286"/>
              <a:gd name="connsiteX7" fmla="*/ 880780 w 4089039"/>
              <a:gd name="connsiteY7" fmla="*/ 3175956 h 4360286"/>
              <a:gd name="connsiteX8" fmla="*/ 41683 w 4089039"/>
              <a:gd name="connsiteY8" fmla="*/ 3025349 h 4360286"/>
              <a:gd name="connsiteX9" fmla="*/ 267595 w 4089039"/>
              <a:gd name="connsiteY9" fmla="*/ 2261557 h 4360286"/>
              <a:gd name="connsiteX10" fmla="*/ 1472451 w 4089039"/>
              <a:gd name="connsiteY10" fmla="*/ 2476709 h 4360286"/>
              <a:gd name="connsiteX11" fmla="*/ 2225486 w 4089039"/>
              <a:gd name="connsiteY11" fmla="*/ 3778386 h 4360286"/>
              <a:gd name="connsiteX12" fmla="*/ 2763369 w 4089039"/>
              <a:gd name="connsiteY12" fmla="*/ 4359297 h 4360286"/>
              <a:gd name="connsiteX0" fmla="*/ 461232 w 4091118"/>
              <a:gd name="connsiteY0" fmla="*/ 120784 h 4360286"/>
              <a:gd name="connsiteX1" fmla="*/ 1483208 w 4091118"/>
              <a:gd name="connsiteY1" fmla="*/ 99269 h 4360286"/>
              <a:gd name="connsiteX2" fmla="*/ 3365796 w 4091118"/>
              <a:gd name="connsiteY2" fmla="*/ 1411702 h 4360286"/>
              <a:gd name="connsiteX3" fmla="*/ 4086560 w 4091118"/>
              <a:gd name="connsiteY3" fmla="*/ 755486 h 4360286"/>
              <a:gd name="connsiteX4" fmla="*/ 3161401 w 4091118"/>
              <a:gd name="connsiteY4" fmla="*/ 443514 h 4360286"/>
              <a:gd name="connsiteX5" fmla="*/ 2386850 w 4091118"/>
              <a:gd name="connsiteY5" fmla="*/ 1842008 h 4360286"/>
              <a:gd name="connsiteX6" fmla="*/ 1870484 w 4091118"/>
              <a:gd name="connsiteY6" fmla="*/ 2530497 h 4360286"/>
              <a:gd name="connsiteX7" fmla="*/ 880780 w 4091118"/>
              <a:gd name="connsiteY7" fmla="*/ 3175956 h 4360286"/>
              <a:gd name="connsiteX8" fmla="*/ 41683 w 4091118"/>
              <a:gd name="connsiteY8" fmla="*/ 3025349 h 4360286"/>
              <a:gd name="connsiteX9" fmla="*/ 267595 w 4091118"/>
              <a:gd name="connsiteY9" fmla="*/ 2261557 h 4360286"/>
              <a:gd name="connsiteX10" fmla="*/ 1472451 w 4091118"/>
              <a:gd name="connsiteY10" fmla="*/ 2476709 h 4360286"/>
              <a:gd name="connsiteX11" fmla="*/ 2225486 w 4091118"/>
              <a:gd name="connsiteY11" fmla="*/ 3778386 h 4360286"/>
              <a:gd name="connsiteX12" fmla="*/ 2763369 w 4091118"/>
              <a:gd name="connsiteY12" fmla="*/ 4359297 h 4360286"/>
              <a:gd name="connsiteX0" fmla="*/ 461232 w 4096455"/>
              <a:gd name="connsiteY0" fmla="*/ 120784 h 4360286"/>
              <a:gd name="connsiteX1" fmla="*/ 1483208 w 4096455"/>
              <a:gd name="connsiteY1" fmla="*/ 99269 h 4360286"/>
              <a:gd name="connsiteX2" fmla="*/ 3365796 w 4096455"/>
              <a:gd name="connsiteY2" fmla="*/ 1411702 h 4360286"/>
              <a:gd name="connsiteX3" fmla="*/ 4086560 w 4096455"/>
              <a:gd name="connsiteY3" fmla="*/ 755486 h 4360286"/>
              <a:gd name="connsiteX4" fmla="*/ 3161401 w 4096455"/>
              <a:gd name="connsiteY4" fmla="*/ 443514 h 4360286"/>
              <a:gd name="connsiteX5" fmla="*/ 2386850 w 4096455"/>
              <a:gd name="connsiteY5" fmla="*/ 1842008 h 4360286"/>
              <a:gd name="connsiteX6" fmla="*/ 1870484 w 4096455"/>
              <a:gd name="connsiteY6" fmla="*/ 2530497 h 4360286"/>
              <a:gd name="connsiteX7" fmla="*/ 880780 w 4096455"/>
              <a:gd name="connsiteY7" fmla="*/ 3175956 h 4360286"/>
              <a:gd name="connsiteX8" fmla="*/ 41683 w 4096455"/>
              <a:gd name="connsiteY8" fmla="*/ 3025349 h 4360286"/>
              <a:gd name="connsiteX9" fmla="*/ 267595 w 4096455"/>
              <a:gd name="connsiteY9" fmla="*/ 2261557 h 4360286"/>
              <a:gd name="connsiteX10" fmla="*/ 1472451 w 4096455"/>
              <a:gd name="connsiteY10" fmla="*/ 2476709 h 4360286"/>
              <a:gd name="connsiteX11" fmla="*/ 2225486 w 4096455"/>
              <a:gd name="connsiteY11" fmla="*/ 3778386 h 4360286"/>
              <a:gd name="connsiteX12" fmla="*/ 2763369 w 4096455"/>
              <a:gd name="connsiteY12" fmla="*/ 4359297 h 4360286"/>
              <a:gd name="connsiteX0" fmla="*/ 461232 w 4096455"/>
              <a:gd name="connsiteY0" fmla="*/ 109390 h 4348892"/>
              <a:gd name="connsiteX1" fmla="*/ 1483208 w 4096455"/>
              <a:gd name="connsiteY1" fmla="*/ 87875 h 4348892"/>
              <a:gd name="connsiteX2" fmla="*/ 3365796 w 4096455"/>
              <a:gd name="connsiteY2" fmla="*/ 1400308 h 4348892"/>
              <a:gd name="connsiteX3" fmla="*/ 4086560 w 4096455"/>
              <a:gd name="connsiteY3" fmla="*/ 744092 h 4348892"/>
              <a:gd name="connsiteX4" fmla="*/ 3161401 w 4096455"/>
              <a:gd name="connsiteY4" fmla="*/ 432120 h 4348892"/>
              <a:gd name="connsiteX5" fmla="*/ 2386850 w 4096455"/>
              <a:gd name="connsiteY5" fmla="*/ 1830614 h 4348892"/>
              <a:gd name="connsiteX6" fmla="*/ 1870484 w 4096455"/>
              <a:gd name="connsiteY6" fmla="*/ 2519103 h 4348892"/>
              <a:gd name="connsiteX7" fmla="*/ 880780 w 4096455"/>
              <a:gd name="connsiteY7" fmla="*/ 3164562 h 4348892"/>
              <a:gd name="connsiteX8" fmla="*/ 41683 w 4096455"/>
              <a:gd name="connsiteY8" fmla="*/ 3013955 h 4348892"/>
              <a:gd name="connsiteX9" fmla="*/ 267595 w 4096455"/>
              <a:gd name="connsiteY9" fmla="*/ 2250163 h 4348892"/>
              <a:gd name="connsiteX10" fmla="*/ 1472451 w 4096455"/>
              <a:gd name="connsiteY10" fmla="*/ 2465315 h 4348892"/>
              <a:gd name="connsiteX11" fmla="*/ 2225486 w 4096455"/>
              <a:gd name="connsiteY11" fmla="*/ 3766992 h 4348892"/>
              <a:gd name="connsiteX12" fmla="*/ 2763369 w 4096455"/>
              <a:gd name="connsiteY12" fmla="*/ 4347903 h 4348892"/>
              <a:gd name="connsiteX0" fmla="*/ 461232 w 4092648"/>
              <a:gd name="connsiteY0" fmla="*/ 40733 h 4280235"/>
              <a:gd name="connsiteX1" fmla="*/ 1418662 w 4092648"/>
              <a:gd name="connsiteY1" fmla="*/ 116037 h 4280235"/>
              <a:gd name="connsiteX2" fmla="*/ 3365796 w 4092648"/>
              <a:gd name="connsiteY2" fmla="*/ 1331651 h 4280235"/>
              <a:gd name="connsiteX3" fmla="*/ 4086560 w 4092648"/>
              <a:gd name="connsiteY3" fmla="*/ 675435 h 4280235"/>
              <a:gd name="connsiteX4" fmla="*/ 3161401 w 4092648"/>
              <a:gd name="connsiteY4" fmla="*/ 363463 h 4280235"/>
              <a:gd name="connsiteX5" fmla="*/ 2386850 w 4092648"/>
              <a:gd name="connsiteY5" fmla="*/ 1761957 h 4280235"/>
              <a:gd name="connsiteX6" fmla="*/ 1870484 w 4092648"/>
              <a:gd name="connsiteY6" fmla="*/ 2450446 h 4280235"/>
              <a:gd name="connsiteX7" fmla="*/ 880780 w 4092648"/>
              <a:gd name="connsiteY7" fmla="*/ 3095905 h 4280235"/>
              <a:gd name="connsiteX8" fmla="*/ 41683 w 4092648"/>
              <a:gd name="connsiteY8" fmla="*/ 2945298 h 4280235"/>
              <a:gd name="connsiteX9" fmla="*/ 267595 w 4092648"/>
              <a:gd name="connsiteY9" fmla="*/ 2181506 h 4280235"/>
              <a:gd name="connsiteX10" fmla="*/ 1472451 w 4092648"/>
              <a:gd name="connsiteY10" fmla="*/ 2396658 h 4280235"/>
              <a:gd name="connsiteX11" fmla="*/ 2225486 w 4092648"/>
              <a:gd name="connsiteY11" fmla="*/ 3698335 h 4280235"/>
              <a:gd name="connsiteX12" fmla="*/ 2763369 w 4092648"/>
              <a:gd name="connsiteY12" fmla="*/ 4279246 h 4280235"/>
              <a:gd name="connsiteX0" fmla="*/ 461232 w 4092648"/>
              <a:gd name="connsiteY0" fmla="*/ 6119 h 4245621"/>
              <a:gd name="connsiteX1" fmla="*/ 1418662 w 4092648"/>
              <a:gd name="connsiteY1" fmla="*/ 81423 h 4245621"/>
              <a:gd name="connsiteX2" fmla="*/ 3365796 w 4092648"/>
              <a:gd name="connsiteY2" fmla="*/ 1297037 h 4245621"/>
              <a:gd name="connsiteX3" fmla="*/ 4086560 w 4092648"/>
              <a:gd name="connsiteY3" fmla="*/ 640821 h 4245621"/>
              <a:gd name="connsiteX4" fmla="*/ 3161401 w 4092648"/>
              <a:gd name="connsiteY4" fmla="*/ 328849 h 4245621"/>
              <a:gd name="connsiteX5" fmla="*/ 2386850 w 4092648"/>
              <a:gd name="connsiteY5" fmla="*/ 1727343 h 4245621"/>
              <a:gd name="connsiteX6" fmla="*/ 1870484 w 4092648"/>
              <a:gd name="connsiteY6" fmla="*/ 2415832 h 4245621"/>
              <a:gd name="connsiteX7" fmla="*/ 880780 w 4092648"/>
              <a:gd name="connsiteY7" fmla="*/ 3061291 h 4245621"/>
              <a:gd name="connsiteX8" fmla="*/ 41683 w 4092648"/>
              <a:gd name="connsiteY8" fmla="*/ 2910684 h 4245621"/>
              <a:gd name="connsiteX9" fmla="*/ 267595 w 4092648"/>
              <a:gd name="connsiteY9" fmla="*/ 2146892 h 4245621"/>
              <a:gd name="connsiteX10" fmla="*/ 1472451 w 4092648"/>
              <a:gd name="connsiteY10" fmla="*/ 2362044 h 4245621"/>
              <a:gd name="connsiteX11" fmla="*/ 2225486 w 4092648"/>
              <a:gd name="connsiteY11" fmla="*/ 3663721 h 4245621"/>
              <a:gd name="connsiteX12" fmla="*/ 2763369 w 4092648"/>
              <a:gd name="connsiteY12" fmla="*/ 4244632 h 4245621"/>
              <a:gd name="connsiteX0" fmla="*/ 456865 w 4088281"/>
              <a:gd name="connsiteY0" fmla="*/ 6119 h 4245621"/>
              <a:gd name="connsiteX1" fmla="*/ 1414295 w 4088281"/>
              <a:gd name="connsiteY1" fmla="*/ 81423 h 4245621"/>
              <a:gd name="connsiteX2" fmla="*/ 3361429 w 4088281"/>
              <a:gd name="connsiteY2" fmla="*/ 1297037 h 4245621"/>
              <a:gd name="connsiteX3" fmla="*/ 4082193 w 4088281"/>
              <a:gd name="connsiteY3" fmla="*/ 640821 h 4245621"/>
              <a:gd name="connsiteX4" fmla="*/ 3157034 w 4088281"/>
              <a:gd name="connsiteY4" fmla="*/ 328849 h 4245621"/>
              <a:gd name="connsiteX5" fmla="*/ 2382483 w 4088281"/>
              <a:gd name="connsiteY5" fmla="*/ 1727343 h 4245621"/>
              <a:gd name="connsiteX6" fmla="*/ 1866117 w 4088281"/>
              <a:gd name="connsiteY6" fmla="*/ 2415832 h 4245621"/>
              <a:gd name="connsiteX7" fmla="*/ 876413 w 4088281"/>
              <a:gd name="connsiteY7" fmla="*/ 3061291 h 4245621"/>
              <a:gd name="connsiteX8" fmla="*/ 37316 w 4088281"/>
              <a:gd name="connsiteY8" fmla="*/ 2910684 h 4245621"/>
              <a:gd name="connsiteX9" fmla="*/ 263228 w 4088281"/>
              <a:gd name="connsiteY9" fmla="*/ 2146892 h 4245621"/>
              <a:gd name="connsiteX10" fmla="*/ 1295962 w 4088281"/>
              <a:gd name="connsiteY10" fmla="*/ 2189922 h 4245621"/>
              <a:gd name="connsiteX11" fmla="*/ 2221119 w 4088281"/>
              <a:gd name="connsiteY11" fmla="*/ 3663721 h 4245621"/>
              <a:gd name="connsiteX12" fmla="*/ 2759002 w 4088281"/>
              <a:gd name="connsiteY12" fmla="*/ 4244632 h 4245621"/>
              <a:gd name="connsiteX0" fmla="*/ 447863 w 4079279"/>
              <a:gd name="connsiteY0" fmla="*/ 6119 h 4245621"/>
              <a:gd name="connsiteX1" fmla="*/ 1405293 w 4079279"/>
              <a:gd name="connsiteY1" fmla="*/ 81423 h 4245621"/>
              <a:gd name="connsiteX2" fmla="*/ 3352427 w 4079279"/>
              <a:gd name="connsiteY2" fmla="*/ 1297037 h 4245621"/>
              <a:gd name="connsiteX3" fmla="*/ 4073191 w 4079279"/>
              <a:gd name="connsiteY3" fmla="*/ 640821 h 4245621"/>
              <a:gd name="connsiteX4" fmla="*/ 3148032 w 4079279"/>
              <a:gd name="connsiteY4" fmla="*/ 328849 h 4245621"/>
              <a:gd name="connsiteX5" fmla="*/ 2373481 w 4079279"/>
              <a:gd name="connsiteY5" fmla="*/ 1727343 h 4245621"/>
              <a:gd name="connsiteX6" fmla="*/ 1857115 w 4079279"/>
              <a:gd name="connsiteY6" fmla="*/ 2415832 h 4245621"/>
              <a:gd name="connsiteX7" fmla="*/ 867411 w 4079279"/>
              <a:gd name="connsiteY7" fmla="*/ 3061291 h 4245621"/>
              <a:gd name="connsiteX8" fmla="*/ 28314 w 4079279"/>
              <a:gd name="connsiteY8" fmla="*/ 2910684 h 4245621"/>
              <a:gd name="connsiteX9" fmla="*/ 254226 w 4079279"/>
              <a:gd name="connsiteY9" fmla="*/ 2146892 h 4245621"/>
              <a:gd name="connsiteX10" fmla="*/ 1286960 w 4079279"/>
              <a:gd name="connsiteY10" fmla="*/ 2189922 h 4245621"/>
              <a:gd name="connsiteX11" fmla="*/ 2212117 w 4079279"/>
              <a:gd name="connsiteY11" fmla="*/ 3663721 h 4245621"/>
              <a:gd name="connsiteX12" fmla="*/ 2750000 w 4079279"/>
              <a:gd name="connsiteY12" fmla="*/ 4244632 h 4245621"/>
              <a:gd name="connsiteX0" fmla="*/ 478158 w 4109574"/>
              <a:gd name="connsiteY0" fmla="*/ 6119 h 4245621"/>
              <a:gd name="connsiteX1" fmla="*/ 1435588 w 4109574"/>
              <a:gd name="connsiteY1" fmla="*/ 81423 h 4245621"/>
              <a:gd name="connsiteX2" fmla="*/ 3382722 w 4109574"/>
              <a:gd name="connsiteY2" fmla="*/ 1297037 h 4245621"/>
              <a:gd name="connsiteX3" fmla="*/ 4103486 w 4109574"/>
              <a:gd name="connsiteY3" fmla="*/ 640821 h 4245621"/>
              <a:gd name="connsiteX4" fmla="*/ 3178327 w 4109574"/>
              <a:gd name="connsiteY4" fmla="*/ 328849 h 4245621"/>
              <a:gd name="connsiteX5" fmla="*/ 2403776 w 4109574"/>
              <a:gd name="connsiteY5" fmla="*/ 1727343 h 4245621"/>
              <a:gd name="connsiteX6" fmla="*/ 1887410 w 4109574"/>
              <a:gd name="connsiteY6" fmla="*/ 2415832 h 4245621"/>
              <a:gd name="connsiteX7" fmla="*/ 897706 w 4109574"/>
              <a:gd name="connsiteY7" fmla="*/ 3061291 h 4245621"/>
              <a:gd name="connsiteX8" fmla="*/ 58609 w 4109574"/>
              <a:gd name="connsiteY8" fmla="*/ 2910684 h 4245621"/>
              <a:gd name="connsiteX9" fmla="*/ 209217 w 4109574"/>
              <a:gd name="connsiteY9" fmla="*/ 2179165 h 4245621"/>
              <a:gd name="connsiteX10" fmla="*/ 1317255 w 4109574"/>
              <a:gd name="connsiteY10" fmla="*/ 2189922 h 4245621"/>
              <a:gd name="connsiteX11" fmla="*/ 2242412 w 4109574"/>
              <a:gd name="connsiteY11" fmla="*/ 3663721 h 4245621"/>
              <a:gd name="connsiteX12" fmla="*/ 2780295 w 4109574"/>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68467 w 4099883"/>
              <a:gd name="connsiteY0" fmla="*/ 6119 h 4245621"/>
              <a:gd name="connsiteX1" fmla="*/ 1425897 w 4099883"/>
              <a:gd name="connsiteY1" fmla="*/ 81423 h 4245621"/>
              <a:gd name="connsiteX2" fmla="*/ 3373031 w 4099883"/>
              <a:gd name="connsiteY2" fmla="*/ 1297037 h 4245621"/>
              <a:gd name="connsiteX3" fmla="*/ 4093795 w 4099883"/>
              <a:gd name="connsiteY3" fmla="*/ 640821 h 4245621"/>
              <a:gd name="connsiteX4" fmla="*/ 3168636 w 4099883"/>
              <a:gd name="connsiteY4" fmla="*/ 328849 h 4245621"/>
              <a:gd name="connsiteX5" fmla="*/ 2394085 w 4099883"/>
              <a:gd name="connsiteY5" fmla="*/ 1727343 h 4245621"/>
              <a:gd name="connsiteX6" fmla="*/ 1877719 w 4099883"/>
              <a:gd name="connsiteY6" fmla="*/ 2415832 h 4245621"/>
              <a:gd name="connsiteX7" fmla="*/ 888015 w 4099883"/>
              <a:gd name="connsiteY7" fmla="*/ 3061291 h 4245621"/>
              <a:gd name="connsiteX8" fmla="*/ 48918 w 4099883"/>
              <a:gd name="connsiteY8" fmla="*/ 2910684 h 4245621"/>
              <a:gd name="connsiteX9" fmla="*/ 199526 w 4099883"/>
              <a:gd name="connsiteY9" fmla="*/ 2179165 h 4245621"/>
              <a:gd name="connsiteX10" fmla="*/ 1027865 w 4099883"/>
              <a:gd name="connsiteY10" fmla="*/ 2243710 h 4245621"/>
              <a:gd name="connsiteX11" fmla="*/ 2232721 w 4099883"/>
              <a:gd name="connsiteY11" fmla="*/ 3663721 h 4245621"/>
              <a:gd name="connsiteX12" fmla="*/ 2770604 w 4099883"/>
              <a:gd name="connsiteY12" fmla="*/ 4244632 h 4245621"/>
              <a:gd name="connsiteX0" fmla="*/ 482308 w 4113724"/>
              <a:gd name="connsiteY0" fmla="*/ 6119 h 4245621"/>
              <a:gd name="connsiteX1" fmla="*/ 1439738 w 4113724"/>
              <a:gd name="connsiteY1" fmla="*/ 81423 h 4245621"/>
              <a:gd name="connsiteX2" fmla="*/ 3386872 w 4113724"/>
              <a:gd name="connsiteY2" fmla="*/ 1297037 h 4245621"/>
              <a:gd name="connsiteX3" fmla="*/ 4107636 w 4113724"/>
              <a:gd name="connsiteY3" fmla="*/ 640821 h 4245621"/>
              <a:gd name="connsiteX4" fmla="*/ 3182477 w 4113724"/>
              <a:gd name="connsiteY4" fmla="*/ 328849 h 4245621"/>
              <a:gd name="connsiteX5" fmla="*/ 2407926 w 4113724"/>
              <a:gd name="connsiteY5" fmla="*/ 1727343 h 4245621"/>
              <a:gd name="connsiteX6" fmla="*/ 1891560 w 4113724"/>
              <a:gd name="connsiteY6" fmla="*/ 2415832 h 4245621"/>
              <a:gd name="connsiteX7" fmla="*/ 901856 w 4113724"/>
              <a:gd name="connsiteY7" fmla="*/ 3061291 h 4245621"/>
              <a:gd name="connsiteX8" fmla="*/ 62759 w 4113724"/>
              <a:gd name="connsiteY8" fmla="*/ 2910684 h 4245621"/>
              <a:gd name="connsiteX9" fmla="*/ 170336 w 4113724"/>
              <a:gd name="connsiteY9" fmla="*/ 2265227 h 4245621"/>
              <a:gd name="connsiteX10" fmla="*/ 1041706 w 4113724"/>
              <a:gd name="connsiteY10" fmla="*/ 2243710 h 4245621"/>
              <a:gd name="connsiteX11" fmla="*/ 2246562 w 4113724"/>
              <a:gd name="connsiteY11" fmla="*/ 3663721 h 4245621"/>
              <a:gd name="connsiteX12" fmla="*/ 2784445 w 4113724"/>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88262 w 4119678"/>
              <a:gd name="connsiteY0" fmla="*/ 6119 h 4245621"/>
              <a:gd name="connsiteX1" fmla="*/ 1445692 w 4119678"/>
              <a:gd name="connsiteY1" fmla="*/ 81423 h 4245621"/>
              <a:gd name="connsiteX2" fmla="*/ 3392826 w 4119678"/>
              <a:gd name="connsiteY2" fmla="*/ 1297037 h 4245621"/>
              <a:gd name="connsiteX3" fmla="*/ 4113590 w 4119678"/>
              <a:gd name="connsiteY3" fmla="*/ 640821 h 4245621"/>
              <a:gd name="connsiteX4" fmla="*/ 3188431 w 4119678"/>
              <a:gd name="connsiteY4" fmla="*/ 328849 h 4245621"/>
              <a:gd name="connsiteX5" fmla="*/ 2413880 w 4119678"/>
              <a:gd name="connsiteY5" fmla="*/ 1727343 h 4245621"/>
              <a:gd name="connsiteX6" fmla="*/ 1897514 w 4119678"/>
              <a:gd name="connsiteY6" fmla="*/ 2415832 h 4245621"/>
              <a:gd name="connsiteX7" fmla="*/ 907810 w 4119678"/>
              <a:gd name="connsiteY7" fmla="*/ 3061291 h 4245621"/>
              <a:gd name="connsiteX8" fmla="*/ 68713 w 4119678"/>
              <a:gd name="connsiteY8" fmla="*/ 2910684 h 4245621"/>
              <a:gd name="connsiteX9" fmla="*/ 176290 w 4119678"/>
              <a:gd name="connsiteY9" fmla="*/ 2265227 h 4245621"/>
              <a:gd name="connsiteX10" fmla="*/ 1187509 w 4119678"/>
              <a:gd name="connsiteY10" fmla="*/ 2286740 h 4245621"/>
              <a:gd name="connsiteX11" fmla="*/ 2252516 w 4119678"/>
              <a:gd name="connsiteY11" fmla="*/ 3663721 h 4245621"/>
              <a:gd name="connsiteX12" fmla="*/ 2790399 w 4119678"/>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25666"/>
              <a:gd name="connsiteY0" fmla="*/ 6119 h 4245621"/>
              <a:gd name="connsiteX1" fmla="*/ 1451680 w 4125666"/>
              <a:gd name="connsiteY1" fmla="*/ 81423 h 4245621"/>
              <a:gd name="connsiteX2" fmla="*/ 3398814 w 4125666"/>
              <a:gd name="connsiteY2" fmla="*/ 1297037 h 4245621"/>
              <a:gd name="connsiteX3" fmla="*/ 4119578 w 4125666"/>
              <a:gd name="connsiteY3" fmla="*/ 640821 h 4245621"/>
              <a:gd name="connsiteX4" fmla="*/ 3194419 w 4125666"/>
              <a:gd name="connsiteY4" fmla="*/ 328849 h 4245621"/>
              <a:gd name="connsiteX5" fmla="*/ 2419868 w 4125666"/>
              <a:gd name="connsiteY5" fmla="*/ 1727343 h 4245621"/>
              <a:gd name="connsiteX6" fmla="*/ 1903502 w 4125666"/>
              <a:gd name="connsiteY6" fmla="*/ 2415832 h 4245621"/>
              <a:gd name="connsiteX7" fmla="*/ 913798 w 4125666"/>
              <a:gd name="connsiteY7" fmla="*/ 3061291 h 4245621"/>
              <a:gd name="connsiteX8" fmla="*/ 74701 w 4125666"/>
              <a:gd name="connsiteY8" fmla="*/ 2910684 h 4245621"/>
              <a:gd name="connsiteX9" fmla="*/ 182278 w 4125666"/>
              <a:gd name="connsiteY9" fmla="*/ 2265227 h 4245621"/>
              <a:gd name="connsiteX10" fmla="*/ 1193497 w 4125666"/>
              <a:gd name="connsiteY10" fmla="*/ 2286740 h 4245621"/>
              <a:gd name="connsiteX11" fmla="*/ 2258504 w 4125666"/>
              <a:gd name="connsiteY11" fmla="*/ 3663721 h 4245621"/>
              <a:gd name="connsiteX12" fmla="*/ 2796387 w 4125666"/>
              <a:gd name="connsiteY12" fmla="*/ 4244632 h 4245621"/>
              <a:gd name="connsiteX0" fmla="*/ 494250 w 4130195"/>
              <a:gd name="connsiteY0" fmla="*/ 6119 h 4245621"/>
              <a:gd name="connsiteX1" fmla="*/ 1451680 w 4130195"/>
              <a:gd name="connsiteY1" fmla="*/ 81423 h 4245621"/>
              <a:gd name="connsiteX2" fmla="*/ 3398814 w 4130195"/>
              <a:gd name="connsiteY2" fmla="*/ 1297037 h 4245621"/>
              <a:gd name="connsiteX3" fmla="*/ 4119578 w 4130195"/>
              <a:gd name="connsiteY3" fmla="*/ 640821 h 4245621"/>
              <a:gd name="connsiteX4" fmla="*/ 3194419 w 4130195"/>
              <a:gd name="connsiteY4" fmla="*/ 328849 h 4245621"/>
              <a:gd name="connsiteX5" fmla="*/ 2419868 w 4130195"/>
              <a:gd name="connsiteY5" fmla="*/ 1727343 h 4245621"/>
              <a:gd name="connsiteX6" fmla="*/ 1903502 w 4130195"/>
              <a:gd name="connsiteY6" fmla="*/ 2415832 h 4245621"/>
              <a:gd name="connsiteX7" fmla="*/ 913798 w 4130195"/>
              <a:gd name="connsiteY7" fmla="*/ 3061291 h 4245621"/>
              <a:gd name="connsiteX8" fmla="*/ 74701 w 4130195"/>
              <a:gd name="connsiteY8" fmla="*/ 2910684 h 4245621"/>
              <a:gd name="connsiteX9" fmla="*/ 182278 w 4130195"/>
              <a:gd name="connsiteY9" fmla="*/ 2265227 h 4245621"/>
              <a:gd name="connsiteX10" fmla="*/ 1193497 w 4130195"/>
              <a:gd name="connsiteY10" fmla="*/ 2286740 h 4245621"/>
              <a:gd name="connsiteX11" fmla="*/ 2258504 w 4130195"/>
              <a:gd name="connsiteY11" fmla="*/ 3663721 h 4245621"/>
              <a:gd name="connsiteX12" fmla="*/ 2796387 w 4130195"/>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19868 w 4046222"/>
              <a:gd name="connsiteY5" fmla="*/ 1727343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03502 w 4046222"/>
              <a:gd name="connsiteY6" fmla="*/ 2415832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538202 w 4046222"/>
              <a:gd name="connsiteY5" fmla="*/ 1350825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6119 h 4245621"/>
              <a:gd name="connsiteX1" fmla="*/ 1451680 w 4046222"/>
              <a:gd name="connsiteY1" fmla="*/ 81423 h 4245621"/>
              <a:gd name="connsiteX2" fmla="*/ 3398814 w 4046222"/>
              <a:gd name="connsiteY2" fmla="*/ 1297037 h 4245621"/>
              <a:gd name="connsiteX3" fmla="*/ 4033517 w 4046222"/>
              <a:gd name="connsiteY3" fmla="*/ 630064 h 4245621"/>
              <a:gd name="connsiteX4" fmla="*/ 3194419 w 4046222"/>
              <a:gd name="connsiteY4" fmla="*/ 328849 h 4245621"/>
              <a:gd name="connsiteX5" fmla="*/ 2484414 w 4046222"/>
              <a:gd name="connsiteY5" fmla="*/ 1436886 h 4245621"/>
              <a:gd name="connsiteX6" fmla="*/ 1925017 w 4046222"/>
              <a:gd name="connsiteY6" fmla="*/ 2544924 h 4245621"/>
              <a:gd name="connsiteX7" fmla="*/ 913798 w 4046222"/>
              <a:gd name="connsiteY7" fmla="*/ 3061291 h 4245621"/>
              <a:gd name="connsiteX8" fmla="*/ 74701 w 4046222"/>
              <a:gd name="connsiteY8" fmla="*/ 2910684 h 4245621"/>
              <a:gd name="connsiteX9" fmla="*/ 182278 w 4046222"/>
              <a:gd name="connsiteY9" fmla="*/ 2265227 h 4245621"/>
              <a:gd name="connsiteX10" fmla="*/ 1193497 w 4046222"/>
              <a:gd name="connsiteY10" fmla="*/ 2286740 h 4245621"/>
              <a:gd name="connsiteX11" fmla="*/ 2258504 w 4046222"/>
              <a:gd name="connsiteY11" fmla="*/ 3663721 h 4245621"/>
              <a:gd name="connsiteX12" fmla="*/ 2796387 w 4046222"/>
              <a:gd name="connsiteY12" fmla="*/ 4244632 h 4245621"/>
              <a:gd name="connsiteX0" fmla="*/ 494250 w 4046222"/>
              <a:gd name="connsiteY0" fmla="*/ 23864 h 4263366"/>
              <a:gd name="connsiteX1" fmla="*/ 1451680 w 4046222"/>
              <a:gd name="connsiteY1" fmla="*/ 99168 h 4263366"/>
              <a:gd name="connsiteX2" fmla="*/ 3398814 w 4046222"/>
              <a:gd name="connsiteY2" fmla="*/ 1314782 h 4263366"/>
              <a:gd name="connsiteX3" fmla="*/ 4033517 w 4046222"/>
              <a:gd name="connsiteY3" fmla="*/ 647809 h 4263366"/>
              <a:gd name="connsiteX4" fmla="*/ 3194419 w 4046222"/>
              <a:gd name="connsiteY4" fmla="*/ 346594 h 4263366"/>
              <a:gd name="connsiteX5" fmla="*/ 2484414 w 4046222"/>
              <a:gd name="connsiteY5" fmla="*/ 1454631 h 4263366"/>
              <a:gd name="connsiteX6" fmla="*/ 1925017 w 4046222"/>
              <a:gd name="connsiteY6" fmla="*/ 2562669 h 4263366"/>
              <a:gd name="connsiteX7" fmla="*/ 913798 w 4046222"/>
              <a:gd name="connsiteY7" fmla="*/ 3079036 h 4263366"/>
              <a:gd name="connsiteX8" fmla="*/ 74701 w 4046222"/>
              <a:gd name="connsiteY8" fmla="*/ 2928429 h 4263366"/>
              <a:gd name="connsiteX9" fmla="*/ 182278 w 4046222"/>
              <a:gd name="connsiteY9" fmla="*/ 2282972 h 4263366"/>
              <a:gd name="connsiteX10" fmla="*/ 1193497 w 4046222"/>
              <a:gd name="connsiteY10" fmla="*/ 2304485 h 4263366"/>
              <a:gd name="connsiteX11" fmla="*/ 2258504 w 4046222"/>
              <a:gd name="connsiteY11" fmla="*/ 3681466 h 4263366"/>
              <a:gd name="connsiteX12" fmla="*/ 2796387 w 4046222"/>
              <a:gd name="connsiteY12" fmla="*/ 4262377 h 4263366"/>
              <a:gd name="connsiteX0" fmla="*/ 494250 w 4045337"/>
              <a:gd name="connsiteY0" fmla="*/ 17133 h 4256635"/>
              <a:gd name="connsiteX1" fmla="*/ 1623802 w 4045337"/>
              <a:gd name="connsiteY1" fmla="*/ 113952 h 4256635"/>
              <a:gd name="connsiteX2" fmla="*/ 3398814 w 4045337"/>
              <a:gd name="connsiteY2" fmla="*/ 1308051 h 4256635"/>
              <a:gd name="connsiteX3" fmla="*/ 4033517 w 4045337"/>
              <a:gd name="connsiteY3" fmla="*/ 641078 h 4256635"/>
              <a:gd name="connsiteX4" fmla="*/ 3194419 w 4045337"/>
              <a:gd name="connsiteY4" fmla="*/ 339863 h 4256635"/>
              <a:gd name="connsiteX5" fmla="*/ 2484414 w 4045337"/>
              <a:gd name="connsiteY5" fmla="*/ 1447900 h 4256635"/>
              <a:gd name="connsiteX6" fmla="*/ 1925017 w 4045337"/>
              <a:gd name="connsiteY6" fmla="*/ 2555938 h 4256635"/>
              <a:gd name="connsiteX7" fmla="*/ 913798 w 4045337"/>
              <a:gd name="connsiteY7" fmla="*/ 3072305 h 4256635"/>
              <a:gd name="connsiteX8" fmla="*/ 74701 w 4045337"/>
              <a:gd name="connsiteY8" fmla="*/ 2921698 h 4256635"/>
              <a:gd name="connsiteX9" fmla="*/ 182278 w 4045337"/>
              <a:gd name="connsiteY9" fmla="*/ 2276241 h 4256635"/>
              <a:gd name="connsiteX10" fmla="*/ 1193497 w 4045337"/>
              <a:gd name="connsiteY10" fmla="*/ 2297754 h 4256635"/>
              <a:gd name="connsiteX11" fmla="*/ 2258504 w 4045337"/>
              <a:gd name="connsiteY11" fmla="*/ 3674735 h 4256635"/>
              <a:gd name="connsiteX12" fmla="*/ 2796387 w 4045337"/>
              <a:gd name="connsiteY12" fmla="*/ 4255646 h 4256635"/>
              <a:gd name="connsiteX0" fmla="*/ 494250 w 4045337"/>
              <a:gd name="connsiteY0" fmla="*/ 28886 h 4268388"/>
              <a:gd name="connsiteX1" fmla="*/ 1623802 w 4045337"/>
              <a:gd name="connsiteY1" fmla="*/ 125705 h 4268388"/>
              <a:gd name="connsiteX2" fmla="*/ 3398814 w 4045337"/>
              <a:gd name="connsiteY2" fmla="*/ 1319804 h 4268388"/>
              <a:gd name="connsiteX3" fmla="*/ 4033517 w 4045337"/>
              <a:gd name="connsiteY3" fmla="*/ 652831 h 4268388"/>
              <a:gd name="connsiteX4" fmla="*/ 3194419 w 4045337"/>
              <a:gd name="connsiteY4" fmla="*/ 351616 h 4268388"/>
              <a:gd name="connsiteX5" fmla="*/ 2484414 w 4045337"/>
              <a:gd name="connsiteY5" fmla="*/ 1459653 h 4268388"/>
              <a:gd name="connsiteX6" fmla="*/ 1925017 w 4045337"/>
              <a:gd name="connsiteY6" fmla="*/ 2567691 h 4268388"/>
              <a:gd name="connsiteX7" fmla="*/ 913798 w 4045337"/>
              <a:gd name="connsiteY7" fmla="*/ 3084058 h 4268388"/>
              <a:gd name="connsiteX8" fmla="*/ 74701 w 4045337"/>
              <a:gd name="connsiteY8" fmla="*/ 2933451 h 4268388"/>
              <a:gd name="connsiteX9" fmla="*/ 182278 w 4045337"/>
              <a:gd name="connsiteY9" fmla="*/ 2287994 h 4268388"/>
              <a:gd name="connsiteX10" fmla="*/ 1193497 w 4045337"/>
              <a:gd name="connsiteY10" fmla="*/ 2309507 h 4268388"/>
              <a:gd name="connsiteX11" fmla="*/ 2258504 w 4045337"/>
              <a:gd name="connsiteY11" fmla="*/ 3686488 h 4268388"/>
              <a:gd name="connsiteX12" fmla="*/ 2796387 w 4045337"/>
              <a:gd name="connsiteY12" fmla="*/ 4267399 h 4268388"/>
              <a:gd name="connsiteX0" fmla="*/ 494250 w 4044984"/>
              <a:gd name="connsiteY0" fmla="*/ 10407 h 4249909"/>
              <a:gd name="connsiteX1" fmla="*/ 1699105 w 4044984"/>
              <a:gd name="connsiteY1" fmla="*/ 182530 h 4249909"/>
              <a:gd name="connsiteX2" fmla="*/ 3398814 w 4044984"/>
              <a:gd name="connsiteY2" fmla="*/ 1301325 h 4249909"/>
              <a:gd name="connsiteX3" fmla="*/ 4033517 w 4044984"/>
              <a:gd name="connsiteY3" fmla="*/ 634352 h 4249909"/>
              <a:gd name="connsiteX4" fmla="*/ 3194419 w 4044984"/>
              <a:gd name="connsiteY4" fmla="*/ 333137 h 4249909"/>
              <a:gd name="connsiteX5" fmla="*/ 2484414 w 4044984"/>
              <a:gd name="connsiteY5" fmla="*/ 1441174 h 4249909"/>
              <a:gd name="connsiteX6" fmla="*/ 1925017 w 4044984"/>
              <a:gd name="connsiteY6" fmla="*/ 2549212 h 4249909"/>
              <a:gd name="connsiteX7" fmla="*/ 913798 w 4044984"/>
              <a:gd name="connsiteY7" fmla="*/ 3065579 h 4249909"/>
              <a:gd name="connsiteX8" fmla="*/ 74701 w 4044984"/>
              <a:gd name="connsiteY8" fmla="*/ 2914972 h 4249909"/>
              <a:gd name="connsiteX9" fmla="*/ 182278 w 4044984"/>
              <a:gd name="connsiteY9" fmla="*/ 2269515 h 4249909"/>
              <a:gd name="connsiteX10" fmla="*/ 1193497 w 4044984"/>
              <a:gd name="connsiteY10" fmla="*/ 2291028 h 4249909"/>
              <a:gd name="connsiteX11" fmla="*/ 2258504 w 4044984"/>
              <a:gd name="connsiteY11" fmla="*/ 3668009 h 4249909"/>
              <a:gd name="connsiteX12" fmla="*/ 2796387 w 4044984"/>
              <a:gd name="connsiteY12" fmla="*/ 4248920 h 4249909"/>
              <a:gd name="connsiteX0" fmla="*/ 494250 w 4044984"/>
              <a:gd name="connsiteY0" fmla="*/ 10407 h 3708673"/>
              <a:gd name="connsiteX1" fmla="*/ 1699105 w 4044984"/>
              <a:gd name="connsiteY1" fmla="*/ 182530 h 3708673"/>
              <a:gd name="connsiteX2" fmla="*/ 3398814 w 4044984"/>
              <a:gd name="connsiteY2" fmla="*/ 1301325 h 3708673"/>
              <a:gd name="connsiteX3" fmla="*/ 4033517 w 4044984"/>
              <a:gd name="connsiteY3" fmla="*/ 634352 h 3708673"/>
              <a:gd name="connsiteX4" fmla="*/ 3194419 w 4044984"/>
              <a:gd name="connsiteY4" fmla="*/ 333137 h 3708673"/>
              <a:gd name="connsiteX5" fmla="*/ 2484414 w 4044984"/>
              <a:gd name="connsiteY5" fmla="*/ 1441174 h 3708673"/>
              <a:gd name="connsiteX6" fmla="*/ 1925017 w 4044984"/>
              <a:gd name="connsiteY6" fmla="*/ 2549212 h 3708673"/>
              <a:gd name="connsiteX7" fmla="*/ 913798 w 4044984"/>
              <a:gd name="connsiteY7" fmla="*/ 3065579 h 3708673"/>
              <a:gd name="connsiteX8" fmla="*/ 74701 w 4044984"/>
              <a:gd name="connsiteY8" fmla="*/ 2914972 h 3708673"/>
              <a:gd name="connsiteX9" fmla="*/ 182278 w 4044984"/>
              <a:gd name="connsiteY9" fmla="*/ 2269515 h 3708673"/>
              <a:gd name="connsiteX10" fmla="*/ 1193497 w 4044984"/>
              <a:gd name="connsiteY10" fmla="*/ 2291028 h 3708673"/>
              <a:gd name="connsiteX11" fmla="*/ 2258504 w 4044984"/>
              <a:gd name="connsiteY11" fmla="*/ 3668009 h 3708673"/>
              <a:gd name="connsiteX12" fmla="*/ 1653184 w 4044984"/>
              <a:gd name="connsiteY12" fmla="*/ 2763122 h 3708673"/>
              <a:gd name="connsiteX0" fmla="*/ 494250 w 4044984"/>
              <a:gd name="connsiteY0" fmla="*/ 10407 h 3708673"/>
              <a:gd name="connsiteX1" fmla="*/ 1699105 w 4044984"/>
              <a:gd name="connsiteY1" fmla="*/ 182530 h 3708673"/>
              <a:gd name="connsiteX2" fmla="*/ 3398814 w 4044984"/>
              <a:gd name="connsiteY2" fmla="*/ 1301325 h 3708673"/>
              <a:gd name="connsiteX3" fmla="*/ 4033517 w 4044984"/>
              <a:gd name="connsiteY3" fmla="*/ 634352 h 3708673"/>
              <a:gd name="connsiteX4" fmla="*/ 3194419 w 4044984"/>
              <a:gd name="connsiteY4" fmla="*/ 333137 h 3708673"/>
              <a:gd name="connsiteX5" fmla="*/ 2484414 w 4044984"/>
              <a:gd name="connsiteY5" fmla="*/ 1441174 h 3708673"/>
              <a:gd name="connsiteX6" fmla="*/ 1925017 w 4044984"/>
              <a:gd name="connsiteY6" fmla="*/ 2549212 h 3708673"/>
              <a:gd name="connsiteX7" fmla="*/ 913798 w 4044984"/>
              <a:gd name="connsiteY7" fmla="*/ 3065579 h 3708673"/>
              <a:gd name="connsiteX8" fmla="*/ 74701 w 4044984"/>
              <a:gd name="connsiteY8" fmla="*/ 2914972 h 3708673"/>
              <a:gd name="connsiteX9" fmla="*/ 182278 w 4044984"/>
              <a:gd name="connsiteY9" fmla="*/ 2269515 h 3708673"/>
              <a:gd name="connsiteX10" fmla="*/ 1193497 w 4044984"/>
              <a:gd name="connsiteY10" fmla="*/ 2291028 h 3708673"/>
              <a:gd name="connsiteX11" fmla="*/ 2258504 w 4044984"/>
              <a:gd name="connsiteY11" fmla="*/ 3668009 h 3708673"/>
              <a:gd name="connsiteX12" fmla="*/ 1653184 w 4044984"/>
              <a:gd name="connsiteY12" fmla="*/ 2763122 h 3708673"/>
              <a:gd name="connsiteX0" fmla="*/ 494250 w 4044984"/>
              <a:gd name="connsiteY0" fmla="*/ 10407 h 3668009"/>
              <a:gd name="connsiteX1" fmla="*/ 1699105 w 4044984"/>
              <a:gd name="connsiteY1" fmla="*/ 182530 h 3668009"/>
              <a:gd name="connsiteX2" fmla="*/ 3398814 w 4044984"/>
              <a:gd name="connsiteY2" fmla="*/ 1301325 h 3668009"/>
              <a:gd name="connsiteX3" fmla="*/ 4033517 w 4044984"/>
              <a:gd name="connsiteY3" fmla="*/ 634352 h 3668009"/>
              <a:gd name="connsiteX4" fmla="*/ 3194419 w 4044984"/>
              <a:gd name="connsiteY4" fmla="*/ 333137 h 3668009"/>
              <a:gd name="connsiteX5" fmla="*/ 2484414 w 4044984"/>
              <a:gd name="connsiteY5" fmla="*/ 1441174 h 3668009"/>
              <a:gd name="connsiteX6" fmla="*/ 1925017 w 4044984"/>
              <a:gd name="connsiteY6" fmla="*/ 2549212 h 3668009"/>
              <a:gd name="connsiteX7" fmla="*/ 913798 w 4044984"/>
              <a:gd name="connsiteY7" fmla="*/ 3065579 h 3668009"/>
              <a:gd name="connsiteX8" fmla="*/ 74701 w 4044984"/>
              <a:gd name="connsiteY8" fmla="*/ 2914972 h 3668009"/>
              <a:gd name="connsiteX9" fmla="*/ 182278 w 4044984"/>
              <a:gd name="connsiteY9" fmla="*/ 2269515 h 3668009"/>
              <a:gd name="connsiteX10" fmla="*/ 1193497 w 4044984"/>
              <a:gd name="connsiteY10" fmla="*/ 2291028 h 3668009"/>
              <a:gd name="connsiteX11" fmla="*/ 2258504 w 4044984"/>
              <a:gd name="connsiteY11" fmla="*/ 3668009 h 3668009"/>
              <a:gd name="connsiteX12" fmla="*/ 1653184 w 4044984"/>
              <a:gd name="connsiteY12" fmla="*/ 2763122 h 366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44984" h="3668009">
                <a:moveTo>
                  <a:pt x="494250" y="10407"/>
                </a:moveTo>
                <a:cubicBezTo>
                  <a:pt x="918280" y="-20073"/>
                  <a:pt x="1204254" y="10407"/>
                  <a:pt x="1699105" y="182530"/>
                </a:cubicBezTo>
                <a:cubicBezTo>
                  <a:pt x="2193956" y="354653"/>
                  <a:pt x="3009745" y="1226021"/>
                  <a:pt x="3398814" y="1301325"/>
                </a:cubicBezTo>
                <a:cubicBezTo>
                  <a:pt x="3787883" y="1376629"/>
                  <a:pt x="4110613" y="946323"/>
                  <a:pt x="4033517" y="634352"/>
                </a:cubicBezTo>
                <a:cubicBezTo>
                  <a:pt x="3956421" y="322381"/>
                  <a:pt x="3517149" y="177152"/>
                  <a:pt x="3194419" y="333137"/>
                </a:cubicBezTo>
                <a:cubicBezTo>
                  <a:pt x="2871689" y="489122"/>
                  <a:pt x="2631435" y="1061070"/>
                  <a:pt x="2484414" y="1441174"/>
                </a:cubicBezTo>
                <a:cubicBezTo>
                  <a:pt x="2337393" y="1821278"/>
                  <a:pt x="2186786" y="2278478"/>
                  <a:pt x="1925017" y="2549212"/>
                </a:cubicBezTo>
                <a:cubicBezTo>
                  <a:pt x="1663248" y="2819946"/>
                  <a:pt x="1222184" y="3004619"/>
                  <a:pt x="913798" y="3065579"/>
                </a:cubicBezTo>
                <a:cubicBezTo>
                  <a:pt x="605412" y="3126539"/>
                  <a:pt x="196621" y="3047649"/>
                  <a:pt x="74701" y="2914972"/>
                </a:cubicBezTo>
                <a:cubicBezTo>
                  <a:pt x="-47219" y="2782295"/>
                  <a:pt x="-25703" y="2427295"/>
                  <a:pt x="182278" y="2269515"/>
                </a:cubicBezTo>
                <a:cubicBezTo>
                  <a:pt x="390259" y="2111735"/>
                  <a:pt x="858217" y="2014915"/>
                  <a:pt x="1193497" y="2291028"/>
                </a:cubicBezTo>
                <a:cubicBezTo>
                  <a:pt x="1528777" y="2567141"/>
                  <a:pt x="1868262" y="3136815"/>
                  <a:pt x="2258504" y="3668009"/>
                </a:cubicBezTo>
                <a:cubicBezTo>
                  <a:pt x="2012351" y="3342741"/>
                  <a:pt x="1618221" y="2784637"/>
                  <a:pt x="1653184" y="2763122"/>
                </a:cubicBezTo>
              </a:path>
            </a:pathLst>
          </a:custGeom>
          <a:noFill/>
          <a:ln cap="rnd">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4B861E2A-3654-AD38-2C2B-EE7811816794}"/>
              </a:ext>
            </a:extLst>
          </p:cNvPr>
          <p:cNvGrpSpPr/>
          <p:nvPr/>
        </p:nvGrpSpPr>
        <p:grpSpPr>
          <a:xfrm>
            <a:off x="7952288" y="1464623"/>
            <a:ext cx="3127991" cy="2193500"/>
            <a:chOff x="7952288" y="1464623"/>
            <a:chExt cx="3127991" cy="2193500"/>
          </a:xfrm>
        </p:grpSpPr>
        <p:sp>
          <p:nvSpPr>
            <p:cNvPr id="19" name="TextBox 18">
              <a:extLst>
                <a:ext uri="{FF2B5EF4-FFF2-40B4-BE49-F238E27FC236}">
                  <a16:creationId xmlns:a16="http://schemas.microsoft.com/office/drawing/2014/main" id="{A9948D0E-7CC0-8A85-55B8-0888B342754A}"/>
                </a:ext>
              </a:extLst>
            </p:cNvPr>
            <p:cNvSpPr txBox="1"/>
            <p:nvPr/>
          </p:nvSpPr>
          <p:spPr>
            <a:xfrm>
              <a:off x="7952288" y="1464623"/>
              <a:ext cx="1239619"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02</a:t>
              </a:r>
            </a:p>
          </p:txBody>
        </p:sp>
        <p:sp>
          <p:nvSpPr>
            <p:cNvPr id="20" name="TextBox 19">
              <a:extLst>
                <a:ext uri="{FF2B5EF4-FFF2-40B4-BE49-F238E27FC236}">
                  <a16:creationId xmlns:a16="http://schemas.microsoft.com/office/drawing/2014/main" id="{5757894E-7A84-D1DD-DAEC-5E7ACEB211D1}"/>
                </a:ext>
              </a:extLst>
            </p:cNvPr>
            <p:cNvSpPr txBox="1"/>
            <p:nvPr/>
          </p:nvSpPr>
          <p:spPr>
            <a:xfrm>
              <a:off x="7984373" y="2862199"/>
              <a:ext cx="3095906" cy="79592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4153">
                      <a:lumMod val="75000"/>
                    </a:srgbClr>
                  </a:solidFill>
                  <a:effectLst/>
                  <a:uLnTx/>
                  <a:uFillTx/>
                  <a:latin typeface="Century Gothic" panose="020B0502020202020204" pitchFamily="34" charset="0"/>
                  <a:ea typeface="+mn-ea"/>
                  <a:cs typeface="+mn-cs"/>
                </a:rPr>
                <a:t>Understand what tasks need to change or be done differently due to </a:t>
              </a:r>
              <a:r>
                <a:rPr lang="en-US" sz="1200" dirty="0">
                  <a:solidFill>
                    <a:srgbClr val="2C4153">
                      <a:lumMod val="75000"/>
                    </a:srgbClr>
                  </a:solidFill>
                  <a:latin typeface="Century Gothic" panose="020B0502020202020204" pitchFamily="34" charset="0"/>
                </a:rPr>
                <a:t>remote work</a:t>
              </a:r>
              <a:endParaRPr kumimoji="0" lang="en-US" sz="1200" b="0" i="0" u="none" strike="noStrike" kern="1200" cap="none" spc="0" normalizeH="0" baseline="0" noProof="0" dirty="0">
                <a:ln>
                  <a:noFill/>
                </a:ln>
                <a:solidFill>
                  <a:srgbClr val="2C4153">
                    <a:lumMod val="75000"/>
                  </a:srgb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8AB7C6A1-B6AB-B6B4-C11C-BFA457C505D4}"/>
                </a:ext>
              </a:extLst>
            </p:cNvPr>
            <p:cNvSpPr txBox="1"/>
            <p:nvPr/>
          </p:nvSpPr>
          <p:spPr>
            <a:xfrm>
              <a:off x="7984372" y="2529317"/>
              <a:ext cx="1586935"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AUDIT TASKS</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grpSp>
      <p:grpSp>
        <p:nvGrpSpPr>
          <p:cNvPr id="9" name="Group 8">
            <a:extLst>
              <a:ext uri="{FF2B5EF4-FFF2-40B4-BE49-F238E27FC236}">
                <a16:creationId xmlns:a16="http://schemas.microsoft.com/office/drawing/2014/main" id="{5F0C0C35-7025-7350-DAC9-FB6997EFE65C}"/>
              </a:ext>
            </a:extLst>
          </p:cNvPr>
          <p:cNvGrpSpPr/>
          <p:nvPr/>
        </p:nvGrpSpPr>
        <p:grpSpPr>
          <a:xfrm>
            <a:off x="1786847" y="1338247"/>
            <a:ext cx="3117419" cy="1912732"/>
            <a:chOff x="1786847" y="1338247"/>
            <a:chExt cx="3117419" cy="1912732"/>
          </a:xfrm>
        </p:grpSpPr>
        <p:sp>
          <p:nvSpPr>
            <p:cNvPr id="4" name="TextBox 3">
              <a:extLst>
                <a:ext uri="{FF2B5EF4-FFF2-40B4-BE49-F238E27FC236}">
                  <a16:creationId xmlns:a16="http://schemas.microsoft.com/office/drawing/2014/main" id="{49D07ADF-6F06-1CA8-7F91-4CEC3C54FF7F}"/>
                </a:ext>
              </a:extLst>
            </p:cNvPr>
            <p:cNvSpPr txBox="1"/>
            <p:nvPr/>
          </p:nvSpPr>
          <p:spPr>
            <a:xfrm>
              <a:off x="1786847" y="1338247"/>
              <a:ext cx="1255117"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01</a:t>
              </a:r>
            </a:p>
          </p:txBody>
        </p:sp>
        <p:sp>
          <p:nvSpPr>
            <p:cNvPr id="5" name="TextBox 4">
              <a:extLst>
                <a:ext uri="{FF2B5EF4-FFF2-40B4-BE49-F238E27FC236}">
                  <a16:creationId xmlns:a16="http://schemas.microsoft.com/office/drawing/2014/main" id="{762A3D8F-1602-41C3-A587-340E5C5FE3B1}"/>
                </a:ext>
              </a:extLst>
            </p:cNvPr>
            <p:cNvSpPr txBox="1"/>
            <p:nvPr/>
          </p:nvSpPr>
          <p:spPr>
            <a:xfrm>
              <a:off x="1818931" y="2402941"/>
              <a:ext cx="2133962" cy="332399"/>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ASSESS VALIDITY</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24" name="TextBox 23">
              <a:extLst>
                <a:ext uri="{FF2B5EF4-FFF2-40B4-BE49-F238E27FC236}">
                  <a16:creationId xmlns:a16="http://schemas.microsoft.com/office/drawing/2014/main" id="{35C1B04B-5B55-2034-4E75-CD76741820D2}"/>
                </a:ext>
              </a:extLst>
            </p:cNvPr>
            <p:cNvSpPr txBox="1"/>
            <p:nvPr/>
          </p:nvSpPr>
          <p:spPr>
            <a:xfrm>
              <a:off x="1818930" y="2732054"/>
              <a:ext cx="3085336" cy="518925"/>
            </a:xfrm>
            <a:prstGeom prst="rect">
              <a:avLst/>
            </a:prstGeom>
            <a:solidFill>
              <a:srgbClr val="F6F8FA"/>
            </a:solid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Keep job descriptions up to date in the context of the new work environment</a:t>
              </a:r>
            </a:p>
          </p:txBody>
        </p:sp>
      </p:grpSp>
      <p:grpSp>
        <p:nvGrpSpPr>
          <p:cNvPr id="7" name="Group 6">
            <a:extLst>
              <a:ext uri="{FF2B5EF4-FFF2-40B4-BE49-F238E27FC236}">
                <a16:creationId xmlns:a16="http://schemas.microsoft.com/office/drawing/2014/main" id="{FBE74663-FCA9-5AFE-50B9-25BD68D6E95C}"/>
              </a:ext>
            </a:extLst>
          </p:cNvPr>
          <p:cNvGrpSpPr/>
          <p:nvPr/>
        </p:nvGrpSpPr>
        <p:grpSpPr>
          <a:xfrm>
            <a:off x="6096001" y="4283415"/>
            <a:ext cx="4644570" cy="1916501"/>
            <a:chOff x="6096001" y="4283415"/>
            <a:chExt cx="3413044" cy="1916501"/>
          </a:xfrm>
        </p:grpSpPr>
        <p:sp>
          <p:nvSpPr>
            <p:cNvPr id="22" name="TextBox 21">
              <a:extLst>
                <a:ext uri="{FF2B5EF4-FFF2-40B4-BE49-F238E27FC236}">
                  <a16:creationId xmlns:a16="http://schemas.microsoft.com/office/drawing/2014/main" id="{ABFED660-BF26-84EF-6771-33B0B1ECE85D}"/>
                </a:ext>
              </a:extLst>
            </p:cNvPr>
            <p:cNvSpPr txBox="1"/>
            <p:nvPr/>
          </p:nvSpPr>
          <p:spPr>
            <a:xfrm>
              <a:off x="6096001" y="4283415"/>
              <a:ext cx="1182986" cy="1329595"/>
            </a:xfrm>
            <a:prstGeom prst="rect">
              <a:avLst/>
            </a:prstGeom>
            <a:noFill/>
            <a:ln w="50800">
              <a:noFill/>
            </a:ln>
          </p:spPr>
          <p:txBody>
            <a:bodyPr wrap="square" lIns="0" tIns="0" rIns="0" bIns="0" anchor="b">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25400" cap="sq">
                    <a:noFill/>
                    <a:miter lim="800000"/>
                  </a:ln>
                  <a:solidFill>
                    <a:srgbClr val="2C4153"/>
                  </a:solidFill>
                  <a:effectLst/>
                  <a:uLnTx/>
                  <a:uFillTx/>
                  <a:latin typeface="Poppins"/>
                  <a:ea typeface="+mn-ea"/>
                  <a:cs typeface="Arial" panose="020B0604020202020204" pitchFamily="34" charset="0"/>
                </a:rPr>
                <a:t>03</a:t>
              </a:r>
            </a:p>
          </p:txBody>
        </p:sp>
        <p:sp>
          <p:nvSpPr>
            <p:cNvPr id="23" name="TextBox 22">
              <a:extLst>
                <a:ext uri="{FF2B5EF4-FFF2-40B4-BE49-F238E27FC236}">
                  <a16:creationId xmlns:a16="http://schemas.microsoft.com/office/drawing/2014/main" id="{B8E71418-7D3D-0753-E40A-08DF3702EDA9}"/>
                </a:ext>
              </a:extLst>
            </p:cNvPr>
            <p:cNvSpPr txBox="1"/>
            <p:nvPr/>
          </p:nvSpPr>
          <p:spPr>
            <a:xfrm>
              <a:off x="6128085" y="5364151"/>
              <a:ext cx="3380960" cy="313932"/>
            </a:xfrm>
            <a:prstGeom prst="rect">
              <a:avLst/>
            </a:prstGeom>
            <a:noFill/>
          </p:spPr>
          <p:txBody>
            <a:bodyPr wrap="squar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Arial" panose="020B0604020202020204" pitchFamily="34" charset="0"/>
                </a:rPr>
                <a:t>UPDATE COMPLIANCE INFORMATION</a:t>
              </a:r>
              <a:endParaRPr kumimoji="0" lang="en-US" sz="1800" b="1" i="0" u="none" strike="noStrike" kern="1200" cap="none" spc="0" normalizeH="0" baseline="0" noProof="0">
                <a:ln>
                  <a:noFill/>
                </a:ln>
                <a:solidFill>
                  <a:srgbClr val="38C0CC"/>
                </a:solidFill>
                <a:effectLst/>
                <a:uLnTx/>
                <a:uFillTx/>
                <a:latin typeface="Poppins"/>
                <a:ea typeface="+mn-ea"/>
                <a:cs typeface="+mn-cs"/>
              </a:endParaRPr>
            </a:p>
          </p:txBody>
        </p:sp>
        <p:sp>
          <p:nvSpPr>
            <p:cNvPr id="25" name="TextBox 24">
              <a:extLst>
                <a:ext uri="{FF2B5EF4-FFF2-40B4-BE49-F238E27FC236}">
                  <a16:creationId xmlns:a16="http://schemas.microsoft.com/office/drawing/2014/main" id="{D7171EC4-77A4-C522-8472-B097579BF082}"/>
                </a:ext>
              </a:extLst>
            </p:cNvPr>
            <p:cNvSpPr txBox="1"/>
            <p:nvPr/>
          </p:nvSpPr>
          <p:spPr>
            <a:xfrm>
              <a:off x="6128084" y="5680991"/>
              <a:ext cx="3310180" cy="518925"/>
            </a:xfrm>
            <a:prstGeom prst="rect">
              <a:avLst/>
            </a:prstGeom>
            <a:solidFill>
              <a:srgbClr val="F6F8FA"/>
            </a:solidFill>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4153">
                      <a:lumMod val="75000"/>
                    </a:srgbClr>
                  </a:solidFill>
                  <a:effectLst/>
                  <a:uLnTx/>
                  <a:uFillTx/>
                  <a:latin typeface="Century Gothic" panose="020B0502020202020204" pitchFamily="34" charset="0"/>
                  <a:ea typeface="+mn-ea"/>
                  <a:cs typeface="+mn-cs"/>
                </a:rPr>
                <a:t>Document changes to physical demands and working conditions for ADA compliance</a:t>
              </a:r>
            </a:p>
          </p:txBody>
        </p:sp>
      </p:grpSp>
    </p:spTree>
    <p:extLst>
      <p:ext uri="{BB962C8B-B14F-4D97-AF65-F5344CB8AC3E}">
        <p14:creationId xmlns:p14="http://schemas.microsoft.com/office/powerpoint/2010/main" val="2925401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2AA0-AB81-069B-AB0D-E33014C957FE}"/>
              </a:ext>
            </a:extLst>
          </p:cNvPr>
          <p:cNvSpPr>
            <a:spLocks noGrp="1"/>
          </p:cNvSpPr>
          <p:nvPr>
            <p:ph type="title"/>
          </p:nvPr>
        </p:nvSpPr>
        <p:spPr>
          <a:xfrm>
            <a:off x="655093" y="640614"/>
            <a:ext cx="8030393" cy="595405"/>
          </a:xfrm>
        </p:spPr>
        <p:txBody>
          <a:bodyPr/>
          <a:lstStyle/>
          <a:p>
            <a:r>
              <a:rPr lang="en-US"/>
              <a:t>Transparency: </a:t>
            </a:r>
            <a:r>
              <a:rPr lang="en-US" b="0"/>
              <a:t>By The Numbers</a:t>
            </a:r>
          </a:p>
        </p:txBody>
      </p:sp>
      <p:sp>
        <p:nvSpPr>
          <p:cNvPr id="3" name="Google Shape;78;g162086d5a5f_0_228">
            <a:extLst>
              <a:ext uri="{FF2B5EF4-FFF2-40B4-BE49-F238E27FC236}">
                <a16:creationId xmlns:a16="http://schemas.microsoft.com/office/drawing/2014/main" id="{17DD2F54-C808-C1DF-B0CF-F93C02933C2D}"/>
              </a:ext>
            </a:extLst>
          </p:cNvPr>
          <p:cNvSpPr/>
          <p:nvPr/>
        </p:nvSpPr>
        <p:spPr>
          <a:xfrm rot="10800000" flipH="1" flipV="1">
            <a:off x="1826108" y="3842246"/>
            <a:ext cx="2635339" cy="3015753"/>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ubik"/>
              <a:ea typeface="Rubik"/>
              <a:cs typeface="Rubik"/>
              <a:sym typeface="Rubik"/>
            </a:endParaRPr>
          </a:p>
        </p:txBody>
      </p:sp>
      <p:sp>
        <p:nvSpPr>
          <p:cNvPr id="4" name="Rectangle 3">
            <a:extLst>
              <a:ext uri="{FF2B5EF4-FFF2-40B4-BE49-F238E27FC236}">
                <a16:creationId xmlns:a16="http://schemas.microsoft.com/office/drawing/2014/main" id="{3E159D88-657C-53F7-69C2-6BDCE8F4FCA8}"/>
              </a:ext>
            </a:extLst>
          </p:cNvPr>
          <p:cNvSpPr/>
          <p:nvPr/>
        </p:nvSpPr>
        <p:spPr>
          <a:xfrm>
            <a:off x="8667556" y="0"/>
            <a:ext cx="2206632" cy="39713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FD617B62-1E71-90E9-B9CB-57518525141C}"/>
              </a:ext>
            </a:extLst>
          </p:cNvPr>
          <p:cNvSpPr/>
          <p:nvPr/>
        </p:nvSpPr>
        <p:spPr>
          <a:xfrm>
            <a:off x="3096284" y="3971364"/>
            <a:ext cx="2195037" cy="288663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Oval 5">
            <a:extLst>
              <a:ext uri="{FF2B5EF4-FFF2-40B4-BE49-F238E27FC236}">
                <a16:creationId xmlns:a16="http://schemas.microsoft.com/office/drawing/2014/main" id="{D34978EC-8A11-AF2F-6205-2D1143B56BC3}"/>
              </a:ext>
            </a:extLst>
          </p:cNvPr>
          <p:cNvSpPr/>
          <p:nvPr/>
        </p:nvSpPr>
        <p:spPr>
          <a:xfrm>
            <a:off x="6886003"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Oval 6">
            <a:extLst>
              <a:ext uri="{FF2B5EF4-FFF2-40B4-BE49-F238E27FC236}">
                <a16:creationId xmlns:a16="http://schemas.microsoft.com/office/drawing/2014/main" id="{8C376F52-A1DD-D96B-1067-864661F371D7}"/>
              </a:ext>
            </a:extLst>
          </p:cNvPr>
          <p:cNvSpPr/>
          <p:nvPr/>
        </p:nvSpPr>
        <p:spPr>
          <a:xfrm>
            <a:off x="1237272"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8" name="Chart 7">
            <a:extLst>
              <a:ext uri="{FF2B5EF4-FFF2-40B4-BE49-F238E27FC236}">
                <a16:creationId xmlns:a16="http://schemas.microsoft.com/office/drawing/2014/main" id="{4A60FB8A-315B-FE88-7823-7B1D2F09503C}"/>
              </a:ext>
            </a:extLst>
          </p:cNvPr>
          <p:cNvGraphicFramePr/>
          <p:nvPr/>
        </p:nvGraphicFramePr>
        <p:xfrm>
          <a:off x="548659" y="1669945"/>
          <a:ext cx="5090070" cy="467957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98B5DF5-A908-5AF6-885C-9431BB4A4DDA}"/>
              </a:ext>
            </a:extLst>
          </p:cNvPr>
          <p:cNvSpPr txBox="1"/>
          <p:nvPr/>
        </p:nvSpPr>
        <p:spPr>
          <a:xfrm>
            <a:off x="1672107" y="3226514"/>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700FA"/>
                </a:solidFill>
                <a:effectLst/>
                <a:uLnTx/>
                <a:uFillTx/>
                <a:latin typeface="Poppins"/>
                <a:ea typeface="+mn-ea"/>
                <a:cs typeface="+mn-cs"/>
              </a:rPr>
              <a:t>50%</a:t>
            </a:r>
            <a:r>
              <a:rPr kumimoji="0" lang="en-US" sz="4800" b="0" i="0" u="none" strike="noStrike" kern="1200" cap="none" spc="0" normalizeH="0" baseline="0" noProof="0">
                <a:ln>
                  <a:noFill/>
                </a:ln>
                <a:solidFill>
                  <a:srgbClr val="F700FA"/>
                </a:solidFill>
                <a:effectLst/>
                <a:uLnTx/>
                <a:uFillTx/>
                <a:latin typeface="Poppins"/>
                <a:ea typeface="+mn-ea"/>
                <a:cs typeface="+mn-cs"/>
              </a:rPr>
              <a:t> </a:t>
            </a:r>
          </a:p>
        </p:txBody>
      </p:sp>
      <p:sp>
        <p:nvSpPr>
          <p:cNvPr id="11" name="TextBox 10">
            <a:extLst>
              <a:ext uri="{FF2B5EF4-FFF2-40B4-BE49-F238E27FC236}">
                <a16:creationId xmlns:a16="http://schemas.microsoft.com/office/drawing/2014/main" id="{20B728FD-8017-E3E2-0F6C-B5B3C88C460D}"/>
              </a:ext>
            </a:extLst>
          </p:cNvPr>
          <p:cNvSpPr txBox="1"/>
          <p:nvPr/>
        </p:nvSpPr>
        <p:spPr>
          <a:xfrm>
            <a:off x="1777744" y="3914617"/>
            <a:ext cx="2614439" cy="1077218"/>
          </a:xfrm>
          <a:prstGeom prst="rect">
            <a:avLst/>
          </a:prstGeom>
          <a:noFill/>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a:ea typeface="+mn-ea"/>
                <a:cs typeface="+mn-cs"/>
              </a:rPr>
              <a:t>of candidates become frustrated with the lack of transparency in job postings and interviews</a:t>
            </a:r>
          </a:p>
        </p:txBody>
      </p:sp>
      <p:graphicFrame>
        <p:nvGraphicFramePr>
          <p:cNvPr id="12" name="Chart 11">
            <a:extLst>
              <a:ext uri="{FF2B5EF4-FFF2-40B4-BE49-F238E27FC236}">
                <a16:creationId xmlns:a16="http://schemas.microsoft.com/office/drawing/2014/main" id="{1363873D-ABDD-6C0E-AC69-F99CA3847B5A}"/>
              </a:ext>
            </a:extLst>
          </p:cNvPr>
          <p:cNvGraphicFramePr/>
          <p:nvPr/>
        </p:nvGraphicFramePr>
        <p:xfrm>
          <a:off x="6123362" y="1669945"/>
          <a:ext cx="5090070" cy="4679578"/>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ADD9EF5B-D0AB-6ADC-5E2E-7B90F54253C2}"/>
              </a:ext>
            </a:extLst>
          </p:cNvPr>
          <p:cNvSpPr txBox="1"/>
          <p:nvPr/>
        </p:nvSpPr>
        <p:spPr>
          <a:xfrm>
            <a:off x="7213816" y="3268188"/>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43BA97"/>
                </a:solidFill>
                <a:effectLst/>
                <a:uLnTx/>
                <a:uFillTx/>
                <a:latin typeface="Poppins"/>
                <a:ea typeface="+mn-ea"/>
                <a:cs typeface="+mn-cs"/>
              </a:rPr>
              <a:t>20</a:t>
            </a:r>
            <a:endParaRPr kumimoji="0" lang="en-US" sz="4800" b="0" i="0" u="none" strike="noStrike" kern="1200" cap="none" spc="0" normalizeH="0" baseline="0" noProof="0">
              <a:ln>
                <a:noFill/>
              </a:ln>
              <a:solidFill>
                <a:srgbClr val="43BA97"/>
              </a:solidFill>
              <a:effectLst/>
              <a:uLnTx/>
              <a:uFillTx/>
              <a:latin typeface="Poppins"/>
              <a:ea typeface="+mn-ea"/>
              <a:cs typeface="+mn-cs"/>
            </a:endParaRPr>
          </a:p>
        </p:txBody>
      </p:sp>
      <p:sp>
        <p:nvSpPr>
          <p:cNvPr id="15" name="TextBox 14">
            <a:extLst>
              <a:ext uri="{FF2B5EF4-FFF2-40B4-BE49-F238E27FC236}">
                <a16:creationId xmlns:a16="http://schemas.microsoft.com/office/drawing/2014/main" id="{B47680AD-D940-01BB-325F-61CBC9F4D8F8}"/>
              </a:ext>
            </a:extLst>
          </p:cNvPr>
          <p:cNvSpPr txBox="1"/>
          <p:nvPr/>
        </p:nvSpPr>
        <p:spPr>
          <a:xfrm>
            <a:off x="7273465" y="3863593"/>
            <a:ext cx="2708986"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states currently have some sort of pay transparency law</a:t>
            </a:r>
            <a:endPar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C1ACED47-9718-00B5-0F6A-5D8229DE75EF}"/>
              </a:ext>
            </a:extLst>
          </p:cNvPr>
          <p:cNvGrpSpPr/>
          <p:nvPr/>
        </p:nvGrpSpPr>
        <p:grpSpPr>
          <a:xfrm rot="21156752">
            <a:off x="6679373" y="5639541"/>
            <a:ext cx="2707579" cy="1345406"/>
            <a:chOff x="6669905" y="5433279"/>
            <a:chExt cx="2707579" cy="1345406"/>
          </a:xfrm>
        </p:grpSpPr>
        <p:sp>
          <p:nvSpPr>
            <p:cNvPr id="17" name="Freeform: Shape 16">
              <a:extLst>
                <a:ext uri="{FF2B5EF4-FFF2-40B4-BE49-F238E27FC236}">
                  <a16:creationId xmlns:a16="http://schemas.microsoft.com/office/drawing/2014/main" id="{638B6CB7-D553-A4AB-5DD8-950E03D8EB89}"/>
                </a:ext>
              </a:extLst>
            </p:cNvPr>
            <p:cNvSpPr/>
            <p:nvPr/>
          </p:nvSpPr>
          <p:spPr>
            <a:xfrm>
              <a:off x="8849606" y="5767130"/>
              <a:ext cx="527878" cy="416813"/>
            </a:xfrm>
            <a:custGeom>
              <a:avLst/>
              <a:gdLst>
                <a:gd name="connsiteX0" fmla="*/ 522101 w 527878"/>
                <a:gd name="connsiteY0" fmla="*/ 207386 h 416813"/>
                <a:gd name="connsiteX1" fmla="*/ 369701 w 527878"/>
                <a:gd name="connsiteY1" fmla="*/ 35936 h 416813"/>
                <a:gd name="connsiteX2" fmla="*/ -5774 w 527878"/>
                <a:gd name="connsiteY2" fmla="*/ -639 h 416813"/>
                <a:gd name="connsiteX3" fmla="*/ -5774 w 527878"/>
                <a:gd name="connsiteY3" fmla="*/ 416174 h 416813"/>
                <a:gd name="connsiteX4" fmla="*/ 369701 w 527878"/>
                <a:gd name="connsiteY4" fmla="*/ 379598 h 416813"/>
                <a:gd name="connsiteX5" fmla="*/ 522101 w 527878"/>
                <a:gd name="connsiteY5" fmla="*/ 207386 h 4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878" h="416813">
                  <a:moveTo>
                    <a:pt x="522101" y="207386"/>
                  </a:moveTo>
                  <a:cubicBezTo>
                    <a:pt x="522291" y="119814"/>
                    <a:pt x="456663" y="46052"/>
                    <a:pt x="369701" y="35936"/>
                  </a:cubicBezTo>
                  <a:cubicBezTo>
                    <a:pt x="275976" y="25744"/>
                    <a:pt x="-5774" y="-639"/>
                    <a:pt x="-5774" y="-639"/>
                  </a:cubicBezTo>
                  <a:lnTo>
                    <a:pt x="-5774" y="416174"/>
                  </a:lnTo>
                  <a:cubicBezTo>
                    <a:pt x="-5774" y="416174"/>
                    <a:pt x="275976" y="389790"/>
                    <a:pt x="369701" y="379598"/>
                  </a:cubicBezTo>
                  <a:cubicBezTo>
                    <a:pt x="456951" y="369445"/>
                    <a:pt x="522673" y="295255"/>
                    <a:pt x="522101" y="207386"/>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8" name="Freeform: Shape 17">
              <a:extLst>
                <a:ext uri="{FF2B5EF4-FFF2-40B4-BE49-F238E27FC236}">
                  <a16:creationId xmlns:a16="http://schemas.microsoft.com/office/drawing/2014/main" id="{440FFCE5-4F1F-E749-FAE9-B81A52142DBC}"/>
                </a:ext>
              </a:extLst>
            </p:cNvPr>
            <p:cNvSpPr/>
            <p:nvPr/>
          </p:nvSpPr>
          <p:spPr>
            <a:xfrm>
              <a:off x="8245433" y="5593013"/>
              <a:ext cx="885252" cy="764285"/>
            </a:xfrm>
            <a:custGeom>
              <a:avLst/>
              <a:gdLst>
                <a:gd name="connsiteX0" fmla="*/ 879479 w 885252"/>
                <a:gd name="connsiteY0" fmla="*/ 381503 h 764285"/>
                <a:gd name="connsiteX1" fmla="*/ 627355 w 885252"/>
                <a:gd name="connsiteY1" fmla="*/ 93658 h 764285"/>
                <a:gd name="connsiteX2" fmla="*/ -5774 w 885252"/>
                <a:gd name="connsiteY2" fmla="*/ -639 h 764285"/>
                <a:gd name="connsiteX3" fmla="*/ -5774 w 885252"/>
                <a:gd name="connsiteY3" fmla="*/ 763646 h 764285"/>
                <a:gd name="connsiteX4" fmla="*/ 627355 w 885252"/>
                <a:gd name="connsiteY4" fmla="*/ 669349 h 764285"/>
                <a:gd name="connsiteX5" fmla="*/ 879479 w 885252"/>
                <a:gd name="connsiteY5" fmla="*/ 381503 h 76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252" h="764285">
                  <a:moveTo>
                    <a:pt x="879479" y="381503"/>
                  </a:moveTo>
                  <a:cubicBezTo>
                    <a:pt x="879004" y="236095"/>
                    <a:pt x="771467" y="113280"/>
                    <a:pt x="627355" y="93658"/>
                  </a:cubicBezTo>
                  <a:cubicBezTo>
                    <a:pt x="468955" y="71370"/>
                    <a:pt x="-5774" y="-639"/>
                    <a:pt x="-5774" y="-639"/>
                  </a:cubicBezTo>
                  <a:lnTo>
                    <a:pt x="-5774" y="763646"/>
                  </a:lnTo>
                  <a:cubicBezTo>
                    <a:pt x="-5774" y="763646"/>
                    <a:pt x="468955" y="691637"/>
                    <a:pt x="627355" y="669349"/>
                  </a:cubicBezTo>
                  <a:cubicBezTo>
                    <a:pt x="771467" y="649728"/>
                    <a:pt x="879004" y="526912"/>
                    <a:pt x="879479" y="381503"/>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9" name="Freeform: Shape 18">
              <a:extLst>
                <a:ext uri="{FF2B5EF4-FFF2-40B4-BE49-F238E27FC236}">
                  <a16:creationId xmlns:a16="http://schemas.microsoft.com/office/drawing/2014/main" id="{022487D5-617B-D26B-8CB0-EDAA5195F8A5}"/>
                </a:ext>
              </a:extLst>
            </p:cNvPr>
            <p:cNvSpPr/>
            <p:nvPr/>
          </p:nvSpPr>
          <p:spPr>
            <a:xfrm>
              <a:off x="8237052" y="5584654"/>
              <a:ext cx="901768" cy="780931"/>
            </a:xfrm>
            <a:custGeom>
              <a:avLst/>
              <a:gdLst>
                <a:gd name="connsiteX0" fmla="*/ 2607 w 901768"/>
                <a:gd name="connsiteY0" fmla="*/ 780292 h 780931"/>
                <a:gd name="connsiteX1" fmla="*/ -5774 w 901768"/>
                <a:gd name="connsiteY1" fmla="*/ 772005 h 780931"/>
                <a:gd name="connsiteX2" fmla="*/ -5774 w 901768"/>
                <a:gd name="connsiteY2" fmla="*/ 7719 h 780931"/>
                <a:gd name="connsiteX3" fmla="*/ -2821 w 901768"/>
                <a:gd name="connsiteY3" fmla="*/ 1433 h 780931"/>
                <a:gd name="connsiteX4" fmla="*/ 3848 w 901768"/>
                <a:gd name="connsiteY4" fmla="*/ -567 h 780931"/>
                <a:gd name="connsiteX5" fmla="*/ 636973 w 901768"/>
                <a:gd name="connsiteY5" fmla="*/ 93730 h 780931"/>
                <a:gd name="connsiteX6" fmla="*/ 893292 w 901768"/>
                <a:gd name="connsiteY6" fmla="*/ 429696 h 780931"/>
                <a:gd name="connsiteX7" fmla="*/ 636973 w 901768"/>
                <a:gd name="connsiteY7" fmla="*/ 685995 h 780931"/>
                <a:gd name="connsiteX8" fmla="*/ 3848 w 901768"/>
                <a:gd name="connsiteY8" fmla="*/ 780197 h 780931"/>
                <a:gd name="connsiteX9" fmla="*/ 10992 w 901768"/>
                <a:gd name="connsiteY9" fmla="*/ 17435 h 780931"/>
                <a:gd name="connsiteX10" fmla="*/ 10992 w 901768"/>
                <a:gd name="connsiteY10" fmla="*/ 762290 h 780931"/>
                <a:gd name="connsiteX11" fmla="*/ 634591 w 901768"/>
                <a:gd name="connsiteY11" fmla="*/ 669421 h 780931"/>
                <a:gd name="connsiteX12" fmla="*/ 877288 w 901768"/>
                <a:gd name="connsiteY12" fmla="*/ 352877 h 780931"/>
                <a:gd name="connsiteX13" fmla="*/ 634591 w 901768"/>
                <a:gd name="connsiteY13" fmla="*/ 110208 h 780931"/>
                <a:gd name="connsiteX14" fmla="*/ 10992 w 901768"/>
                <a:gd name="connsiteY14" fmla="*/ 17435 h 78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1768" h="780931">
                  <a:moveTo>
                    <a:pt x="2607" y="780292"/>
                  </a:moveTo>
                  <a:cubicBezTo>
                    <a:pt x="-1965" y="780292"/>
                    <a:pt x="-5677" y="776596"/>
                    <a:pt x="-5774" y="772005"/>
                  </a:cubicBezTo>
                  <a:lnTo>
                    <a:pt x="-5774" y="7719"/>
                  </a:lnTo>
                  <a:cubicBezTo>
                    <a:pt x="-5774" y="5290"/>
                    <a:pt x="-4728" y="2976"/>
                    <a:pt x="-2821" y="1433"/>
                  </a:cubicBezTo>
                  <a:cubicBezTo>
                    <a:pt x="-1012" y="-158"/>
                    <a:pt x="1467" y="-882"/>
                    <a:pt x="3848" y="-567"/>
                  </a:cubicBezTo>
                  <a:cubicBezTo>
                    <a:pt x="8611" y="195"/>
                    <a:pt x="480099" y="71728"/>
                    <a:pt x="636973" y="93730"/>
                  </a:cubicBezTo>
                  <a:cubicBezTo>
                    <a:pt x="800516" y="115733"/>
                    <a:pt x="915295" y="266142"/>
                    <a:pt x="893292" y="429696"/>
                  </a:cubicBezTo>
                  <a:cubicBezTo>
                    <a:pt x="875288" y="563113"/>
                    <a:pt x="770420" y="668049"/>
                    <a:pt x="636973" y="685995"/>
                  </a:cubicBezTo>
                  <a:cubicBezTo>
                    <a:pt x="480289" y="707997"/>
                    <a:pt x="8323" y="779530"/>
                    <a:pt x="3848" y="780197"/>
                  </a:cubicBezTo>
                  <a:close/>
                  <a:moveTo>
                    <a:pt x="10992" y="17435"/>
                  </a:moveTo>
                  <a:lnTo>
                    <a:pt x="10992" y="762290"/>
                  </a:lnTo>
                  <a:cubicBezTo>
                    <a:pt x="79188" y="751908"/>
                    <a:pt x="490382" y="689710"/>
                    <a:pt x="634591" y="669421"/>
                  </a:cubicBezTo>
                  <a:cubicBezTo>
                    <a:pt x="788991" y="649019"/>
                    <a:pt x="897673" y="507306"/>
                    <a:pt x="877288" y="352877"/>
                  </a:cubicBezTo>
                  <a:cubicBezTo>
                    <a:pt x="860526" y="226423"/>
                    <a:pt x="761086" y="126915"/>
                    <a:pt x="634591" y="110208"/>
                  </a:cubicBezTo>
                  <a:cubicBezTo>
                    <a:pt x="490382" y="90015"/>
                    <a:pt x="79188" y="27817"/>
                    <a:pt x="10992" y="1743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0" name="Freeform: Shape 19">
              <a:extLst>
                <a:ext uri="{FF2B5EF4-FFF2-40B4-BE49-F238E27FC236}">
                  <a16:creationId xmlns:a16="http://schemas.microsoft.com/office/drawing/2014/main" id="{20233D21-934C-0655-2EB9-3F1E839FCB09}"/>
                </a:ext>
              </a:extLst>
            </p:cNvPr>
            <p:cNvSpPr/>
            <p:nvPr/>
          </p:nvSpPr>
          <p:spPr>
            <a:xfrm>
              <a:off x="8226765" y="5993769"/>
              <a:ext cx="922717" cy="784916"/>
            </a:xfrm>
            <a:custGeom>
              <a:avLst/>
              <a:gdLst>
                <a:gd name="connsiteX0" fmla="*/ 235876 w 922717"/>
                <a:gd name="connsiteY0" fmla="*/ 329268 h 784916"/>
                <a:gd name="connsiteX1" fmla="*/ 551345 w 922717"/>
                <a:gd name="connsiteY1" fmla="*/ 127433 h 784916"/>
                <a:gd name="connsiteX2" fmla="*/ 881958 w 922717"/>
                <a:gd name="connsiteY2" fmla="*/ 31135 h 784916"/>
                <a:gd name="connsiteX3" fmla="*/ 756226 w 922717"/>
                <a:gd name="connsiteY3" fmla="*/ 362415 h 784916"/>
                <a:gd name="connsiteX4" fmla="*/ 688597 w 922717"/>
                <a:gd name="connsiteY4" fmla="*/ 784277 h 784916"/>
                <a:gd name="connsiteX5" fmla="*/ -5774 w 922717"/>
                <a:gd name="connsiteY5" fmla="*/ 693789 h 784916"/>
                <a:gd name="connsiteX6" fmla="*/ 49092 w 922717"/>
                <a:gd name="connsiteY6" fmla="*/ 509576 h 784916"/>
                <a:gd name="connsiteX7" fmla="*/ 54138 w 922717"/>
                <a:gd name="connsiteY7" fmla="*/ 356605 h 7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17" h="784916">
                  <a:moveTo>
                    <a:pt x="235876" y="329268"/>
                  </a:moveTo>
                  <a:cubicBezTo>
                    <a:pt x="235876" y="329268"/>
                    <a:pt x="255973" y="88666"/>
                    <a:pt x="551345" y="127433"/>
                  </a:cubicBezTo>
                  <a:cubicBezTo>
                    <a:pt x="551345" y="127433"/>
                    <a:pt x="767467" y="-77545"/>
                    <a:pt x="881958" y="31135"/>
                  </a:cubicBezTo>
                  <a:cubicBezTo>
                    <a:pt x="1007118" y="149912"/>
                    <a:pt x="756226" y="362415"/>
                    <a:pt x="756226" y="362415"/>
                  </a:cubicBezTo>
                  <a:lnTo>
                    <a:pt x="688597" y="784277"/>
                  </a:lnTo>
                  <a:lnTo>
                    <a:pt x="-5774" y="693789"/>
                  </a:lnTo>
                  <a:lnTo>
                    <a:pt x="49092" y="509576"/>
                  </a:lnTo>
                  <a:cubicBezTo>
                    <a:pt x="13183" y="420898"/>
                    <a:pt x="54138" y="356605"/>
                    <a:pt x="54138" y="356605"/>
                  </a:cubicBezTo>
                  <a:close/>
                </a:path>
              </a:pathLst>
            </a:custGeom>
            <a:solidFill>
              <a:srgbClr val="FF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1" name="Freeform: Shape 20">
              <a:extLst>
                <a:ext uri="{FF2B5EF4-FFF2-40B4-BE49-F238E27FC236}">
                  <a16:creationId xmlns:a16="http://schemas.microsoft.com/office/drawing/2014/main" id="{A00BC753-5E2F-08BF-561E-47BC491C7FF3}"/>
                </a:ext>
              </a:extLst>
            </p:cNvPr>
            <p:cNvSpPr/>
            <p:nvPr/>
          </p:nvSpPr>
          <p:spPr>
            <a:xfrm>
              <a:off x="8218126" y="5985407"/>
              <a:ext cx="939974" cy="710855"/>
            </a:xfrm>
            <a:custGeom>
              <a:avLst/>
              <a:gdLst>
                <a:gd name="connsiteX0" fmla="*/ 2581 w 939974"/>
                <a:gd name="connsiteY0" fmla="*/ 710152 h 710855"/>
                <a:gd name="connsiteX1" fmla="*/ 200 w 939974"/>
                <a:gd name="connsiteY1" fmla="*/ 710152 h 710855"/>
                <a:gd name="connsiteX2" fmla="*/ -5423 w 939974"/>
                <a:gd name="connsiteY2" fmla="*/ 699769 h 710855"/>
                <a:gd name="connsiteX3" fmla="*/ 48588 w 939974"/>
                <a:gd name="connsiteY3" fmla="*/ 518794 h 710855"/>
                <a:gd name="connsiteX4" fmla="*/ 55443 w 939974"/>
                <a:gd name="connsiteY4" fmla="*/ 360966 h 710855"/>
                <a:gd name="connsiteX5" fmla="*/ 61252 w 939974"/>
                <a:gd name="connsiteY5" fmla="*/ 357251 h 710855"/>
                <a:gd name="connsiteX6" fmla="*/ 236706 w 939974"/>
                <a:gd name="connsiteY6" fmla="*/ 330771 h 710855"/>
                <a:gd name="connsiteX7" fmla="*/ 322431 w 939974"/>
                <a:gd name="connsiteY7" fmla="*/ 178371 h 710855"/>
                <a:gd name="connsiteX8" fmla="*/ 556933 w 939974"/>
                <a:gd name="connsiteY8" fmla="*/ 127317 h 710855"/>
                <a:gd name="connsiteX9" fmla="*/ 896024 w 939974"/>
                <a:gd name="connsiteY9" fmla="*/ 33686 h 710855"/>
                <a:gd name="connsiteX10" fmla="*/ 934124 w 939974"/>
                <a:gd name="connsiteY10" fmla="*/ 123507 h 710855"/>
                <a:gd name="connsiteX11" fmla="*/ 770488 w 939974"/>
                <a:gd name="connsiteY11" fmla="*/ 377348 h 710855"/>
                <a:gd name="connsiteX12" fmla="*/ 758772 w 939974"/>
                <a:gd name="connsiteY12" fmla="*/ 376396 h 710855"/>
                <a:gd name="connsiteX13" fmla="*/ 759721 w 939974"/>
                <a:gd name="connsiteY13" fmla="*/ 364680 h 710855"/>
                <a:gd name="connsiteX14" fmla="*/ 917363 w 939974"/>
                <a:gd name="connsiteY14" fmla="*/ 123031 h 710855"/>
                <a:gd name="connsiteX15" fmla="*/ 885072 w 939974"/>
                <a:gd name="connsiteY15" fmla="*/ 45878 h 710855"/>
                <a:gd name="connsiteX16" fmla="*/ 565984 w 939974"/>
                <a:gd name="connsiteY16" fmla="*/ 142176 h 710855"/>
                <a:gd name="connsiteX17" fmla="*/ 559124 w 939974"/>
                <a:gd name="connsiteY17" fmla="*/ 144367 h 710855"/>
                <a:gd name="connsiteX18" fmla="*/ 333384 w 939974"/>
                <a:gd name="connsiteY18" fmla="*/ 191325 h 710855"/>
                <a:gd name="connsiteX19" fmla="*/ 252994 w 939974"/>
                <a:gd name="connsiteY19" fmla="*/ 338582 h 710855"/>
                <a:gd name="connsiteX20" fmla="*/ 245943 w 939974"/>
                <a:gd name="connsiteY20" fmla="*/ 346201 h 710855"/>
                <a:gd name="connsiteX21" fmla="*/ 68303 w 939974"/>
                <a:gd name="connsiteY21" fmla="*/ 372967 h 710855"/>
                <a:gd name="connsiteX22" fmla="*/ 65638 w 939974"/>
                <a:gd name="connsiteY22" fmla="*/ 515080 h 710855"/>
                <a:gd name="connsiteX23" fmla="*/ 65638 w 939974"/>
                <a:gd name="connsiteY23" fmla="*/ 520604 h 710855"/>
                <a:gd name="connsiteX24" fmla="*/ 10771 w 939974"/>
                <a:gd name="connsiteY24" fmla="*/ 704818 h 710855"/>
                <a:gd name="connsiteX25" fmla="*/ 2581 w 939974"/>
                <a:gd name="connsiteY25" fmla="*/ 710152 h 7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9974" h="710855">
                  <a:moveTo>
                    <a:pt x="2581" y="710152"/>
                  </a:moveTo>
                  <a:cubicBezTo>
                    <a:pt x="1818" y="710237"/>
                    <a:pt x="963" y="710237"/>
                    <a:pt x="200" y="710152"/>
                  </a:cubicBezTo>
                  <a:cubicBezTo>
                    <a:pt x="-4181" y="708818"/>
                    <a:pt x="-6753" y="704189"/>
                    <a:pt x="-5423" y="699769"/>
                  </a:cubicBezTo>
                  <a:lnTo>
                    <a:pt x="48588" y="518794"/>
                  </a:lnTo>
                  <a:cubicBezTo>
                    <a:pt x="13441" y="428688"/>
                    <a:pt x="53732" y="363728"/>
                    <a:pt x="55443" y="360966"/>
                  </a:cubicBezTo>
                  <a:cubicBezTo>
                    <a:pt x="56778" y="358946"/>
                    <a:pt x="58871" y="357584"/>
                    <a:pt x="61252" y="357251"/>
                  </a:cubicBezTo>
                  <a:lnTo>
                    <a:pt x="236706" y="330771"/>
                  </a:lnTo>
                  <a:cubicBezTo>
                    <a:pt x="245752" y="271221"/>
                    <a:pt x="276234" y="217014"/>
                    <a:pt x="322431" y="178371"/>
                  </a:cubicBezTo>
                  <a:cubicBezTo>
                    <a:pt x="379581" y="132270"/>
                    <a:pt x="458446" y="115125"/>
                    <a:pt x="556933" y="127317"/>
                  </a:cubicBezTo>
                  <a:cubicBezTo>
                    <a:pt x="584560" y="101885"/>
                    <a:pt x="783152" y="-73375"/>
                    <a:pt x="896024" y="33686"/>
                  </a:cubicBezTo>
                  <a:cubicBezTo>
                    <a:pt x="921362" y="56518"/>
                    <a:pt x="935362" y="89408"/>
                    <a:pt x="934124" y="123507"/>
                  </a:cubicBezTo>
                  <a:cubicBezTo>
                    <a:pt x="930790" y="240379"/>
                    <a:pt x="777060" y="371824"/>
                    <a:pt x="770488" y="377348"/>
                  </a:cubicBezTo>
                  <a:cubicBezTo>
                    <a:pt x="766962" y="380320"/>
                    <a:pt x="761721" y="379892"/>
                    <a:pt x="758772" y="376396"/>
                  </a:cubicBezTo>
                  <a:cubicBezTo>
                    <a:pt x="755819" y="372900"/>
                    <a:pt x="756200" y="367652"/>
                    <a:pt x="759721" y="364680"/>
                  </a:cubicBezTo>
                  <a:cubicBezTo>
                    <a:pt x="761247" y="363347"/>
                    <a:pt x="914312" y="232473"/>
                    <a:pt x="917363" y="123031"/>
                  </a:cubicBezTo>
                  <a:cubicBezTo>
                    <a:pt x="918600" y="93799"/>
                    <a:pt x="906693" y="65548"/>
                    <a:pt x="885072" y="45878"/>
                  </a:cubicBezTo>
                  <a:cubicBezTo>
                    <a:pt x="777534" y="-56135"/>
                    <a:pt x="568082" y="140176"/>
                    <a:pt x="565984" y="142176"/>
                  </a:cubicBezTo>
                  <a:cubicBezTo>
                    <a:pt x="564175" y="143910"/>
                    <a:pt x="561603" y="144720"/>
                    <a:pt x="559124" y="144367"/>
                  </a:cubicBezTo>
                  <a:cubicBezTo>
                    <a:pt x="463874" y="131889"/>
                    <a:pt x="387674" y="147701"/>
                    <a:pt x="333384" y="191325"/>
                  </a:cubicBezTo>
                  <a:cubicBezTo>
                    <a:pt x="261277" y="249523"/>
                    <a:pt x="253087" y="337725"/>
                    <a:pt x="252994" y="338582"/>
                  </a:cubicBezTo>
                  <a:cubicBezTo>
                    <a:pt x="252705" y="342458"/>
                    <a:pt x="249752" y="345630"/>
                    <a:pt x="245943" y="346201"/>
                  </a:cubicBezTo>
                  <a:lnTo>
                    <a:pt x="68303" y="372967"/>
                  </a:lnTo>
                  <a:cubicBezTo>
                    <a:pt x="46779" y="417696"/>
                    <a:pt x="45825" y="469569"/>
                    <a:pt x="65638" y="515080"/>
                  </a:cubicBezTo>
                  <a:cubicBezTo>
                    <a:pt x="66205" y="516880"/>
                    <a:pt x="66205" y="518804"/>
                    <a:pt x="65638" y="520604"/>
                  </a:cubicBezTo>
                  <a:lnTo>
                    <a:pt x="10771" y="704818"/>
                  </a:lnTo>
                  <a:cubicBezTo>
                    <a:pt x="9437" y="708171"/>
                    <a:pt x="6200" y="710314"/>
                    <a:pt x="2581" y="71015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2" name="Freeform: Shape 21">
              <a:extLst>
                <a:ext uri="{FF2B5EF4-FFF2-40B4-BE49-F238E27FC236}">
                  <a16:creationId xmlns:a16="http://schemas.microsoft.com/office/drawing/2014/main" id="{BF9E25F4-398F-A37B-B991-F31A34AEC9CF}"/>
                </a:ext>
              </a:extLst>
            </p:cNvPr>
            <p:cNvSpPr/>
            <p:nvPr/>
          </p:nvSpPr>
          <p:spPr>
            <a:xfrm>
              <a:off x="9165148" y="6344310"/>
              <a:ext cx="121536" cy="121539"/>
            </a:xfrm>
            <a:custGeom>
              <a:avLst/>
              <a:gdLst>
                <a:gd name="connsiteX0" fmla="*/ 54994 w 121536"/>
                <a:gd name="connsiteY0" fmla="*/ 120900 h 121539"/>
                <a:gd name="connsiteX1" fmla="*/ -5774 w 121536"/>
                <a:gd name="connsiteY1" fmla="*/ 60130 h 121539"/>
                <a:gd name="connsiteX2" fmla="*/ 54994 w 121536"/>
                <a:gd name="connsiteY2" fmla="*/ -639 h 121539"/>
                <a:gd name="connsiteX3" fmla="*/ 115763 w 121536"/>
                <a:gd name="connsiteY3" fmla="*/ 60130 h 121539"/>
                <a:gd name="connsiteX4" fmla="*/ 115763 w 121536"/>
                <a:gd name="connsiteY4" fmla="*/ 60225 h 121539"/>
                <a:gd name="connsiteX5" fmla="*/ 54994 w 121536"/>
                <a:gd name="connsiteY5" fmla="*/ 120900 h 121539"/>
                <a:gd name="connsiteX6" fmla="*/ 54994 w 121536"/>
                <a:gd name="connsiteY6" fmla="*/ 16125 h 121539"/>
                <a:gd name="connsiteX7" fmla="*/ 10988 w 121536"/>
                <a:gd name="connsiteY7" fmla="*/ 60130 h 121539"/>
                <a:gd name="connsiteX8" fmla="*/ 54994 w 121536"/>
                <a:gd name="connsiteY8" fmla="*/ 104136 h 121539"/>
                <a:gd name="connsiteX9" fmla="*/ 99001 w 121536"/>
                <a:gd name="connsiteY9" fmla="*/ 60130 h 121539"/>
                <a:gd name="connsiteX10" fmla="*/ 54994 w 121536"/>
                <a:gd name="connsiteY10" fmla="*/ 16220 h 1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36" h="121539">
                  <a:moveTo>
                    <a:pt x="54994" y="120900"/>
                  </a:moveTo>
                  <a:cubicBezTo>
                    <a:pt x="21466" y="120900"/>
                    <a:pt x="-5774" y="93697"/>
                    <a:pt x="-5774" y="60130"/>
                  </a:cubicBezTo>
                  <a:cubicBezTo>
                    <a:pt x="-5774" y="26564"/>
                    <a:pt x="21466" y="-639"/>
                    <a:pt x="54994" y="-639"/>
                  </a:cubicBezTo>
                  <a:cubicBezTo>
                    <a:pt x="88522" y="-639"/>
                    <a:pt x="115763" y="26564"/>
                    <a:pt x="115763" y="60130"/>
                  </a:cubicBezTo>
                  <a:cubicBezTo>
                    <a:pt x="115763" y="60159"/>
                    <a:pt x="115763" y="60197"/>
                    <a:pt x="115763" y="60225"/>
                  </a:cubicBezTo>
                  <a:cubicBezTo>
                    <a:pt x="115670" y="93754"/>
                    <a:pt x="88522" y="120900"/>
                    <a:pt x="54994" y="120900"/>
                  </a:cubicBezTo>
                  <a:close/>
                  <a:moveTo>
                    <a:pt x="54994" y="16125"/>
                  </a:moveTo>
                  <a:cubicBezTo>
                    <a:pt x="30703" y="16125"/>
                    <a:pt x="10988" y="35822"/>
                    <a:pt x="10988" y="60130"/>
                  </a:cubicBezTo>
                  <a:cubicBezTo>
                    <a:pt x="10988" y="84438"/>
                    <a:pt x="30703" y="104136"/>
                    <a:pt x="54994" y="104136"/>
                  </a:cubicBezTo>
                  <a:cubicBezTo>
                    <a:pt x="79281" y="104136"/>
                    <a:pt x="99001" y="84438"/>
                    <a:pt x="99001" y="60130"/>
                  </a:cubicBezTo>
                  <a:cubicBezTo>
                    <a:pt x="98903" y="35861"/>
                    <a:pt x="79281" y="16220"/>
                    <a:pt x="54994" y="16220"/>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3" name="Freeform: Shape 22">
              <a:extLst>
                <a:ext uri="{FF2B5EF4-FFF2-40B4-BE49-F238E27FC236}">
                  <a16:creationId xmlns:a16="http://schemas.microsoft.com/office/drawing/2014/main" id="{0CCAB525-EFC7-ED22-AD33-A10B6BA4EAE1}"/>
                </a:ext>
              </a:extLst>
            </p:cNvPr>
            <p:cNvSpPr/>
            <p:nvPr/>
          </p:nvSpPr>
          <p:spPr>
            <a:xfrm>
              <a:off x="6669905" y="5811517"/>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4" name="Freeform: Shape 23">
              <a:extLst>
                <a:ext uri="{FF2B5EF4-FFF2-40B4-BE49-F238E27FC236}">
                  <a16:creationId xmlns:a16="http://schemas.microsoft.com/office/drawing/2014/main" id="{9F1713ED-285F-D0B4-20AB-5F3EFD10025D}"/>
                </a:ext>
              </a:extLst>
            </p:cNvPr>
            <p:cNvSpPr/>
            <p:nvPr/>
          </p:nvSpPr>
          <p:spPr>
            <a:xfrm>
              <a:off x="8450528" y="6315573"/>
              <a:ext cx="26287" cy="50013"/>
            </a:xfrm>
            <a:custGeom>
              <a:avLst/>
              <a:gdLst>
                <a:gd name="connsiteX0" fmla="*/ 2588 w 26287"/>
                <a:gd name="connsiteY0" fmla="*/ 49374 h 50013"/>
                <a:gd name="connsiteX1" fmla="*/ 397 w 26287"/>
                <a:gd name="connsiteY1" fmla="*/ 49374 h 50013"/>
                <a:gd name="connsiteX2" fmla="*/ -5509 w 26287"/>
                <a:gd name="connsiteY2" fmla="*/ 39182 h 50013"/>
                <a:gd name="connsiteX3" fmla="*/ 4016 w 26287"/>
                <a:gd name="connsiteY3" fmla="*/ 5559 h 50013"/>
                <a:gd name="connsiteX4" fmla="*/ 14304 w 26287"/>
                <a:gd name="connsiteY4" fmla="*/ -347 h 50013"/>
                <a:gd name="connsiteX5" fmla="*/ 20210 w 26287"/>
                <a:gd name="connsiteY5" fmla="*/ 9941 h 50013"/>
                <a:gd name="connsiteX6" fmla="*/ 10685 w 26287"/>
                <a:gd name="connsiteY6" fmla="*/ 43564 h 50013"/>
                <a:gd name="connsiteX7" fmla="*/ 2588 w 26287"/>
                <a:gd name="connsiteY7" fmla="*/ 49374 h 5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87" h="50013">
                  <a:moveTo>
                    <a:pt x="2588" y="49374"/>
                  </a:moveTo>
                  <a:lnTo>
                    <a:pt x="397" y="49374"/>
                  </a:lnTo>
                  <a:cubicBezTo>
                    <a:pt x="-3984" y="48164"/>
                    <a:pt x="-6653" y="43621"/>
                    <a:pt x="-5509" y="39182"/>
                  </a:cubicBezTo>
                  <a:lnTo>
                    <a:pt x="4016" y="5559"/>
                  </a:lnTo>
                  <a:cubicBezTo>
                    <a:pt x="5253" y="1092"/>
                    <a:pt x="9825" y="-1556"/>
                    <a:pt x="14304" y="-347"/>
                  </a:cubicBezTo>
                  <a:cubicBezTo>
                    <a:pt x="18782" y="863"/>
                    <a:pt x="21447" y="5473"/>
                    <a:pt x="20210" y="9941"/>
                  </a:cubicBezTo>
                  <a:lnTo>
                    <a:pt x="10685" y="43564"/>
                  </a:lnTo>
                  <a:cubicBezTo>
                    <a:pt x="9541" y="47069"/>
                    <a:pt x="6304" y="49421"/>
                    <a:pt x="2588" y="4937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5" name="Freeform: Shape 24">
              <a:extLst>
                <a:ext uri="{FF2B5EF4-FFF2-40B4-BE49-F238E27FC236}">
                  <a16:creationId xmlns:a16="http://schemas.microsoft.com/office/drawing/2014/main" id="{565F606D-5379-A094-523D-C64C4B9BE506}"/>
                </a:ext>
              </a:extLst>
            </p:cNvPr>
            <p:cNvSpPr/>
            <p:nvPr/>
          </p:nvSpPr>
          <p:spPr>
            <a:xfrm>
              <a:off x="8245722" y="5547232"/>
              <a:ext cx="804828" cy="243471"/>
            </a:xfrm>
            <a:custGeom>
              <a:avLst/>
              <a:gdLst>
                <a:gd name="connsiteX0" fmla="*/ 785754 w 804828"/>
                <a:gd name="connsiteY0" fmla="*/ 95815 h 243471"/>
                <a:gd name="connsiteX1" fmla="*/ 593822 w 804828"/>
                <a:gd name="connsiteY1" fmla="*/ 55905 h 243471"/>
                <a:gd name="connsiteX2" fmla="*/ 409038 w 804828"/>
                <a:gd name="connsiteY2" fmla="*/ 47047 h 243471"/>
                <a:gd name="connsiteX3" fmla="*/ 204729 w 804828"/>
                <a:gd name="connsiteY3" fmla="*/ 45142 h 243471"/>
                <a:gd name="connsiteX4" fmla="*/ 89476 w 804828"/>
                <a:gd name="connsiteY4" fmla="*/ 1803 h 243471"/>
                <a:gd name="connsiteX5" fmla="*/ -5774 w 804828"/>
                <a:gd name="connsiteY5" fmla="*/ 45142 h 243471"/>
                <a:gd name="connsiteX6" fmla="*/ 44423 w 804828"/>
                <a:gd name="connsiteY6" fmla="*/ 77813 h 243471"/>
                <a:gd name="connsiteX7" fmla="*/ 196823 w 804828"/>
                <a:gd name="connsiteY7" fmla="*/ 213925 h 243471"/>
                <a:gd name="connsiteX8" fmla="*/ 247210 w 804828"/>
                <a:gd name="connsiteY8" fmla="*/ 142583 h 243471"/>
                <a:gd name="connsiteX9" fmla="*/ 398466 w 804828"/>
                <a:gd name="connsiteY9" fmla="*/ 241167 h 243471"/>
                <a:gd name="connsiteX10" fmla="*/ 470760 w 804828"/>
                <a:gd name="connsiteY10" fmla="*/ 174492 h 243471"/>
                <a:gd name="connsiteX11" fmla="*/ 586678 w 804828"/>
                <a:gd name="connsiteY11" fmla="*/ 231642 h 243471"/>
                <a:gd name="connsiteX12" fmla="*/ 652023 w 804828"/>
                <a:gd name="connsiteY12" fmla="*/ 172301 h 243471"/>
                <a:gd name="connsiteX13" fmla="*/ 757272 w 804828"/>
                <a:gd name="connsiteY13" fmla="*/ 212401 h 243471"/>
                <a:gd name="connsiteX14" fmla="*/ 785754 w 804828"/>
                <a:gd name="connsiteY14" fmla="*/ 95815 h 24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4828" h="243471">
                  <a:moveTo>
                    <a:pt x="785754" y="95815"/>
                  </a:moveTo>
                  <a:cubicBezTo>
                    <a:pt x="735078" y="2184"/>
                    <a:pt x="633354" y="5137"/>
                    <a:pt x="593822" y="55905"/>
                  </a:cubicBezTo>
                  <a:cubicBezTo>
                    <a:pt x="593822" y="55905"/>
                    <a:pt x="513622" y="-33439"/>
                    <a:pt x="409038" y="47047"/>
                  </a:cubicBezTo>
                  <a:cubicBezTo>
                    <a:pt x="409038" y="47047"/>
                    <a:pt x="304263" y="-58966"/>
                    <a:pt x="204729" y="45142"/>
                  </a:cubicBezTo>
                  <a:cubicBezTo>
                    <a:pt x="204729" y="45142"/>
                    <a:pt x="152909" y="-7245"/>
                    <a:pt x="89476" y="1803"/>
                  </a:cubicBezTo>
                  <a:cubicBezTo>
                    <a:pt x="18703" y="11995"/>
                    <a:pt x="-5774" y="45142"/>
                    <a:pt x="-5774" y="45142"/>
                  </a:cubicBezTo>
                  <a:lnTo>
                    <a:pt x="44423" y="77813"/>
                  </a:lnTo>
                  <a:cubicBezTo>
                    <a:pt x="44423" y="77813"/>
                    <a:pt x="90239" y="228403"/>
                    <a:pt x="196823" y="213925"/>
                  </a:cubicBezTo>
                  <a:cubicBezTo>
                    <a:pt x="260735" y="205162"/>
                    <a:pt x="247210" y="142583"/>
                    <a:pt x="247210" y="142583"/>
                  </a:cubicBezTo>
                  <a:cubicBezTo>
                    <a:pt x="247210" y="142583"/>
                    <a:pt x="284259" y="257931"/>
                    <a:pt x="398466" y="241167"/>
                  </a:cubicBezTo>
                  <a:cubicBezTo>
                    <a:pt x="467043" y="231642"/>
                    <a:pt x="470760" y="174492"/>
                    <a:pt x="470760" y="174492"/>
                  </a:cubicBezTo>
                  <a:cubicBezTo>
                    <a:pt x="470760" y="174492"/>
                    <a:pt x="510287" y="242405"/>
                    <a:pt x="586678" y="231642"/>
                  </a:cubicBezTo>
                  <a:cubicBezTo>
                    <a:pt x="657167" y="221545"/>
                    <a:pt x="652023" y="172301"/>
                    <a:pt x="652023" y="172301"/>
                  </a:cubicBezTo>
                  <a:cubicBezTo>
                    <a:pt x="652023" y="172301"/>
                    <a:pt x="693741" y="222402"/>
                    <a:pt x="757272" y="212401"/>
                  </a:cubicBezTo>
                  <a:cubicBezTo>
                    <a:pt x="813376" y="203829"/>
                    <a:pt x="802042" y="125819"/>
                    <a:pt x="785754" y="95815"/>
                  </a:cubicBezTo>
                  <a:close/>
                </a:path>
              </a:pathLst>
            </a:custGeom>
            <a:solidFill>
              <a:srgbClr val="FF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6" name="Freeform: Shape 25">
              <a:extLst>
                <a:ext uri="{FF2B5EF4-FFF2-40B4-BE49-F238E27FC236}">
                  <a16:creationId xmlns:a16="http://schemas.microsoft.com/office/drawing/2014/main" id="{8415E5D2-6F8F-0ECC-88F0-B127E529D545}"/>
                </a:ext>
              </a:extLst>
            </p:cNvPr>
            <p:cNvSpPr/>
            <p:nvPr/>
          </p:nvSpPr>
          <p:spPr>
            <a:xfrm>
              <a:off x="8286777" y="5616983"/>
              <a:ext cx="747370" cy="182055"/>
            </a:xfrm>
            <a:custGeom>
              <a:avLst/>
              <a:gdLst>
                <a:gd name="connsiteX0" fmla="*/ 334933 w 747370"/>
                <a:gd name="connsiteY0" fmla="*/ 181416 h 182055"/>
                <a:gd name="connsiteX1" fmla="*/ 212727 w 747370"/>
                <a:gd name="connsiteY1" fmla="*/ 106645 h 182055"/>
                <a:gd name="connsiteX2" fmla="*/ 203676 w 747370"/>
                <a:gd name="connsiteY2" fmla="*/ 126457 h 182055"/>
                <a:gd name="connsiteX3" fmla="*/ 156051 w 747370"/>
                <a:gd name="connsiteY3" fmla="*/ 152460 h 182055"/>
                <a:gd name="connsiteX4" fmla="*/ -5302 w 747370"/>
                <a:gd name="connsiteY4" fmla="*/ 10538 h 182055"/>
                <a:gd name="connsiteX5" fmla="*/ -158 w 747370"/>
                <a:gd name="connsiteY5" fmla="*/ -159 h 182055"/>
                <a:gd name="connsiteX6" fmla="*/ 10511 w 747370"/>
                <a:gd name="connsiteY6" fmla="*/ 4956 h 182055"/>
                <a:gd name="connsiteX7" fmla="*/ 10702 w 747370"/>
                <a:gd name="connsiteY7" fmla="*/ 5584 h 182055"/>
                <a:gd name="connsiteX8" fmla="*/ 153577 w 747370"/>
                <a:gd name="connsiteY8" fmla="*/ 135887 h 182055"/>
                <a:gd name="connsiteX9" fmla="*/ 189486 w 747370"/>
                <a:gd name="connsiteY9" fmla="*/ 116837 h 182055"/>
                <a:gd name="connsiteX10" fmla="*/ 197011 w 747370"/>
                <a:gd name="connsiteY10" fmla="*/ 74546 h 182055"/>
                <a:gd name="connsiteX11" fmla="*/ 204058 w 747370"/>
                <a:gd name="connsiteY11" fmla="*/ 65021 h 182055"/>
                <a:gd name="connsiteX12" fmla="*/ 213108 w 747370"/>
                <a:gd name="connsiteY12" fmla="*/ 70260 h 182055"/>
                <a:gd name="connsiteX13" fmla="*/ 355220 w 747370"/>
                <a:gd name="connsiteY13" fmla="*/ 163128 h 182055"/>
                <a:gd name="connsiteX14" fmla="*/ 420277 w 747370"/>
                <a:gd name="connsiteY14" fmla="*/ 104645 h 182055"/>
                <a:gd name="connsiteX15" fmla="*/ 429230 w 747370"/>
                <a:gd name="connsiteY15" fmla="*/ 96853 h 182055"/>
                <a:gd name="connsiteX16" fmla="*/ 435895 w 747370"/>
                <a:gd name="connsiteY16" fmla="*/ 101025 h 182055"/>
                <a:gd name="connsiteX17" fmla="*/ 543432 w 747370"/>
                <a:gd name="connsiteY17" fmla="*/ 153984 h 182055"/>
                <a:gd name="connsiteX18" fmla="*/ 601536 w 747370"/>
                <a:gd name="connsiteY18" fmla="*/ 103787 h 182055"/>
                <a:gd name="connsiteX19" fmla="*/ 606680 w 747370"/>
                <a:gd name="connsiteY19" fmla="*/ 95215 h 182055"/>
                <a:gd name="connsiteX20" fmla="*/ 616205 w 747370"/>
                <a:gd name="connsiteY20" fmla="*/ 97596 h 182055"/>
                <a:gd name="connsiteX21" fmla="*/ 713743 w 747370"/>
                <a:gd name="connsiteY21" fmla="*/ 134743 h 182055"/>
                <a:gd name="connsiteX22" fmla="*/ 728979 w 747370"/>
                <a:gd name="connsiteY22" fmla="*/ 129505 h 182055"/>
                <a:gd name="connsiteX23" fmla="*/ 740411 w 747370"/>
                <a:gd name="connsiteY23" fmla="*/ 132362 h 182055"/>
                <a:gd name="connsiteX24" fmla="*/ 737555 w 747370"/>
                <a:gd name="connsiteY24" fmla="*/ 143792 h 182055"/>
                <a:gd name="connsiteX25" fmla="*/ 716408 w 747370"/>
                <a:gd name="connsiteY25" fmla="*/ 151317 h 182055"/>
                <a:gd name="connsiteX26" fmla="*/ 615823 w 747370"/>
                <a:gd name="connsiteY26" fmla="*/ 120551 h 182055"/>
                <a:gd name="connsiteX27" fmla="*/ 545623 w 747370"/>
                <a:gd name="connsiteY27" fmla="*/ 170558 h 182055"/>
                <a:gd name="connsiteX28" fmla="*/ 432276 w 747370"/>
                <a:gd name="connsiteY28" fmla="*/ 124266 h 182055"/>
                <a:gd name="connsiteX29" fmla="*/ 357504 w 747370"/>
                <a:gd name="connsiteY29" fmla="*/ 179702 h 182055"/>
                <a:gd name="connsiteX30" fmla="*/ 334933 w 747370"/>
                <a:gd name="connsiteY30" fmla="*/ 181416 h 18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7370" h="182055">
                  <a:moveTo>
                    <a:pt x="334933" y="181416"/>
                  </a:moveTo>
                  <a:cubicBezTo>
                    <a:pt x="269305" y="181416"/>
                    <a:pt x="231488" y="137887"/>
                    <a:pt x="212727" y="106645"/>
                  </a:cubicBezTo>
                  <a:cubicBezTo>
                    <a:pt x="210918" y="113731"/>
                    <a:pt x="207867" y="120447"/>
                    <a:pt x="203676" y="126457"/>
                  </a:cubicBezTo>
                  <a:cubicBezTo>
                    <a:pt x="192342" y="141592"/>
                    <a:pt x="174911" y="151070"/>
                    <a:pt x="156051" y="152460"/>
                  </a:cubicBezTo>
                  <a:cubicBezTo>
                    <a:pt x="43942" y="167700"/>
                    <a:pt x="-3395" y="16919"/>
                    <a:pt x="-5302" y="10538"/>
                  </a:cubicBezTo>
                  <a:cubicBezTo>
                    <a:pt x="-6827" y="6175"/>
                    <a:pt x="-4539" y="1384"/>
                    <a:pt x="-158" y="-159"/>
                  </a:cubicBezTo>
                  <a:cubicBezTo>
                    <a:pt x="4223" y="-1702"/>
                    <a:pt x="8986" y="593"/>
                    <a:pt x="10511" y="4956"/>
                  </a:cubicBezTo>
                  <a:cubicBezTo>
                    <a:pt x="10604" y="5166"/>
                    <a:pt x="10604" y="5375"/>
                    <a:pt x="10702" y="5584"/>
                  </a:cubicBezTo>
                  <a:cubicBezTo>
                    <a:pt x="10702" y="7109"/>
                    <a:pt x="55755" y="149222"/>
                    <a:pt x="153577" y="135887"/>
                  </a:cubicBezTo>
                  <a:cubicBezTo>
                    <a:pt x="167674" y="134934"/>
                    <a:pt x="180817" y="128000"/>
                    <a:pt x="189486" y="116837"/>
                  </a:cubicBezTo>
                  <a:cubicBezTo>
                    <a:pt x="197105" y="104130"/>
                    <a:pt x="199769" y="89090"/>
                    <a:pt x="197011" y="74546"/>
                  </a:cubicBezTo>
                  <a:cubicBezTo>
                    <a:pt x="196342" y="69964"/>
                    <a:pt x="199486" y="65706"/>
                    <a:pt x="204058" y="65021"/>
                  </a:cubicBezTo>
                  <a:cubicBezTo>
                    <a:pt x="207964" y="64449"/>
                    <a:pt x="211676" y="66621"/>
                    <a:pt x="213108" y="70260"/>
                  </a:cubicBezTo>
                  <a:cubicBezTo>
                    <a:pt x="214536" y="74736"/>
                    <a:pt x="249492" y="178654"/>
                    <a:pt x="355220" y="163128"/>
                  </a:cubicBezTo>
                  <a:cubicBezTo>
                    <a:pt x="415896" y="154270"/>
                    <a:pt x="420179" y="106645"/>
                    <a:pt x="420277" y="104645"/>
                  </a:cubicBezTo>
                  <a:cubicBezTo>
                    <a:pt x="420561" y="100025"/>
                    <a:pt x="424560" y="96539"/>
                    <a:pt x="429230" y="96853"/>
                  </a:cubicBezTo>
                  <a:cubicBezTo>
                    <a:pt x="431993" y="97044"/>
                    <a:pt x="434467" y="98606"/>
                    <a:pt x="435895" y="101025"/>
                  </a:cubicBezTo>
                  <a:cubicBezTo>
                    <a:pt x="437327" y="103597"/>
                    <a:pt x="473995" y="163890"/>
                    <a:pt x="543432" y="153984"/>
                  </a:cubicBezTo>
                  <a:cubicBezTo>
                    <a:pt x="605154" y="145221"/>
                    <a:pt x="601726" y="105502"/>
                    <a:pt x="601536" y="103787"/>
                  </a:cubicBezTo>
                  <a:cubicBezTo>
                    <a:pt x="601154" y="100111"/>
                    <a:pt x="603252" y="96625"/>
                    <a:pt x="606680" y="95215"/>
                  </a:cubicBezTo>
                  <a:cubicBezTo>
                    <a:pt x="610014" y="93844"/>
                    <a:pt x="613921" y="94805"/>
                    <a:pt x="616205" y="97596"/>
                  </a:cubicBezTo>
                  <a:cubicBezTo>
                    <a:pt x="616205" y="97596"/>
                    <a:pt x="655923" y="143983"/>
                    <a:pt x="713743" y="134743"/>
                  </a:cubicBezTo>
                  <a:cubicBezTo>
                    <a:pt x="719073" y="134000"/>
                    <a:pt x="724314" y="132220"/>
                    <a:pt x="728979" y="129505"/>
                  </a:cubicBezTo>
                  <a:cubicBezTo>
                    <a:pt x="732886" y="127133"/>
                    <a:pt x="738030" y="128419"/>
                    <a:pt x="740411" y="132362"/>
                  </a:cubicBezTo>
                  <a:cubicBezTo>
                    <a:pt x="742792" y="136306"/>
                    <a:pt x="741457" y="141421"/>
                    <a:pt x="737555" y="143792"/>
                  </a:cubicBezTo>
                  <a:cubicBezTo>
                    <a:pt x="731077" y="147650"/>
                    <a:pt x="723835" y="150203"/>
                    <a:pt x="716408" y="151317"/>
                  </a:cubicBezTo>
                  <a:cubicBezTo>
                    <a:pt x="680024" y="156346"/>
                    <a:pt x="643161" y="145097"/>
                    <a:pt x="615823" y="120551"/>
                  </a:cubicBezTo>
                  <a:cubicBezTo>
                    <a:pt x="610679" y="138268"/>
                    <a:pt x="594583" y="163509"/>
                    <a:pt x="545623" y="170558"/>
                  </a:cubicBezTo>
                  <a:cubicBezTo>
                    <a:pt x="502379" y="175939"/>
                    <a:pt x="459423" y="158404"/>
                    <a:pt x="432276" y="124266"/>
                  </a:cubicBezTo>
                  <a:cubicBezTo>
                    <a:pt x="424942" y="143316"/>
                    <a:pt x="405892" y="172653"/>
                    <a:pt x="357504" y="179702"/>
                  </a:cubicBezTo>
                  <a:cubicBezTo>
                    <a:pt x="350077" y="180835"/>
                    <a:pt x="342458" y="181407"/>
                    <a:pt x="334933" y="18141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7" name="Freeform: Shape 26">
              <a:extLst>
                <a:ext uri="{FF2B5EF4-FFF2-40B4-BE49-F238E27FC236}">
                  <a16:creationId xmlns:a16="http://schemas.microsoft.com/office/drawing/2014/main" id="{A230F12F-26F9-4D5A-1EE2-7ECDE76A0AF9}"/>
                </a:ext>
              </a:extLst>
            </p:cNvPr>
            <p:cNvSpPr/>
            <p:nvPr/>
          </p:nvSpPr>
          <p:spPr>
            <a:xfrm>
              <a:off x="7564684" y="5446329"/>
              <a:ext cx="937259" cy="1057275"/>
            </a:xfrm>
            <a:custGeom>
              <a:avLst/>
              <a:gdLst>
                <a:gd name="connsiteX0" fmla="*/ 931485 w 937259"/>
                <a:gd name="connsiteY0" fmla="*/ 528188 h 1057275"/>
                <a:gd name="connsiteX1" fmla="*/ 565056 w 937259"/>
                <a:gd name="connsiteY1" fmla="*/ 102040 h 1057275"/>
                <a:gd name="connsiteX2" fmla="*/ -5774 w 937259"/>
                <a:gd name="connsiteY2" fmla="*/ -639 h 1057275"/>
                <a:gd name="connsiteX3" fmla="*/ -5774 w 937259"/>
                <a:gd name="connsiteY3" fmla="*/ 1056636 h 1057275"/>
                <a:gd name="connsiteX4" fmla="*/ 565056 w 937259"/>
                <a:gd name="connsiteY4" fmla="*/ 953956 h 1057275"/>
                <a:gd name="connsiteX5" fmla="*/ 931485 w 937259"/>
                <a:gd name="connsiteY5" fmla="*/ 528188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259" h="1057275">
                  <a:moveTo>
                    <a:pt x="931485" y="528188"/>
                  </a:moveTo>
                  <a:cubicBezTo>
                    <a:pt x="931485" y="312066"/>
                    <a:pt x="771941" y="136235"/>
                    <a:pt x="565056" y="102040"/>
                  </a:cubicBezTo>
                  <a:cubicBezTo>
                    <a:pt x="422181" y="78418"/>
                    <a:pt x="-5774" y="-639"/>
                    <a:pt x="-5774" y="-639"/>
                  </a:cubicBezTo>
                  <a:lnTo>
                    <a:pt x="-5774" y="1056636"/>
                  </a:lnTo>
                  <a:cubicBezTo>
                    <a:pt x="-5774" y="1056636"/>
                    <a:pt x="421990" y="977482"/>
                    <a:pt x="565056" y="953956"/>
                  </a:cubicBezTo>
                  <a:cubicBezTo>
                    <a:pt x="771941" y="920142"/>
                    <a:pt x="931485" y="744406"/>
                    <a:pt x="931485" y="528188"/>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8" name="Freeform: Shape 27">
              <a:extLst>
                <a:ext uri="{FF2B5EF4-FFF2-40B4-BE49-F238E27FC236}">
                  <a16:creationId xmlns:a16="http://schemas.microsoft.com/office/drawing/2014/main" id="{D8188F62-FC1E-C791-C72C-CFCB9A1572E3}"/>
                </a:ext>
              </a:extLst>
            </p:cNvPr>
            <p:cNvSpPr/>
            <p:nvPr/>
          </p:nvSpPr>
          <p:spPr>
            <a:xfrm>
              <a:off x="7556303" y="5438362"/>
              <a:ext cx="954020" cy="1074194"/>
            </a:xfrm>
            <a:custGeom>
              <a:avLst/>
              <a:gdLst>
                <a:gd name="connsiteX0" fmla="*/ 2607 w 954020"/>
                <a:gd name="connsiteY0" fmla="*/ 1073365 h 1074194"/>
                <a:gd name="connsiteX1" fmla="*/ -2728 w 954020"/>
                <a:gd name="connsiteY1" fmla="*/ 1071364 h 1074194"/>
                <a:gd name="connsiteX2" fmla="*/ -5774 w 954020"/>
                <a:gd name="connsiteY2" fmla="*/ 1064982 h 1074194"/>
                <a:gd name="connsiteX3" fmla="*/ -5774 w 954020"/>
                <a:gd name="connsiteY3" fmla="*/ 7707 h 1074194"/>
                <a:gd name="connsiteX4" fmla="*/ -2728 w 954020"/>
                <a:gd name="connsiteY4" fmla="*/ 1326 h 1074194"/>
                <a:gd name="connsiteX5" fmla="*/ 4128 w 954020"/>
                <a:gd name="connsiteY5" fmla="*/ -484 h 1074194"/>
                <a:gd name="connsiteX6" fmla="*/ 574772 w 954020"/>
                <a:gd name="connsiteY6" fmla="*/ 102195 h 1074194"/>
                <a:gd name="connsiteX7" fmla="*/ 948247 w 954020"/>
                <a:gd name="connsiteY7" fmla="*/ 536536 h 1074194"/>
                <a:gd name="connsiteX8" fmla="*/ 574772 w 954020"/>
                <a:gd name="connsiteY8" fmla="*/ 970875 h 1074194"/>
                <a:gd name="connsiteX9" fmla="*/ 4128 w 954020"/>
                <a:gd name="connsiteY9" fmla="*/ 1073555 h 1074194"/>
                <a:gd name="connsiteX10" fmla="*/ 10988 w 954020"/>
                <a:gd name="connsiteY10" fmla="*/ 17328 h 1074194"/>
                <a:gd name="connsiteX11" fmla="*/ 10988 w 954020"/>
                <a:gd name="connsiteY11" fmla="*/ 1054886 h 1074194"/>
                <a:gd name="connsiteX12" fmla="*/ 572009 w 954020"/>
                <a:gd name="connsiteY12" fmla="*/ 954016 h 1074194"/>
                <a:gd name="connsiteX13" fmla="*/ 931485 w 954020"/>
                <a:gd name="connsiteY13" fmla="*/ 536154 h 1074194"/>
                <a:gd name="connsiteX14" fmla="*/ 572009 w 954020"/>
                <a:gd name="connsiteY14" fmla="*/ 118293 h 1074194"/>
                <a:gd name="connsiteX15" fmla="*/ 10988 w 954020"/>
                <a:gd name="connsiteY15" fmla="*/ 17328 h 10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020" h="1074194">
                  <a:moveTo>
                    <a:pt x="2607" y="1073365"/>
                  </a:moveTo>
                  <a:cubicBezTo>
                    <a:pt x="607" y="1073365"/>
                    <a:pt x="-1202" y="1072659"/>
                    <a:pt x="-2728" y="1071364"/>
                  </a:cubicBezTo>
                  <a:cubicBezTo>
                    <a:pt x="-4635" y="1069812"/>
                    <a:pt x="-5774" y="1067459"/>
                    <a:pt x="-5774" y="1064982"/>
                  </a:cubicBezTo>
                  <a:lnTo>
                    <a:pt x="-5774" y="7707"/>
                  </a:lnTo>
                  <a:cubicBezTo>
                    <a:pt x="-5774" y="5231"/>
                    <a:pt x="-4635" y="2878"/>
                    <a:pt x="-2728" y="1326"/>
                  </a:cubicBezTo>
                  <a:cubicBezTo>
                    <a:pt x="-826" y="-303"/>
                    <a:pt x="1653" y="-970"/>
                    <a:pt x="4128" y="-484"/>
                  </a:cubicBezTo>
                  <a:cubicBezTo>
                    <a:pt x="8416" y="278"/>
                    <a:pt x="433422" y="78859"/>
                    <a:pt x="574772" y="102195"/>
                  </a:cubicBezTo>
                  <a:cubicBezTo>
                    <a:pt x="789084" y="135447"/>
                    <a:pt x="947484" y="319623"/>
                    <a:pt x="948247" y="536536"/>
                  </a:cubicBezTo>
                  <a:cubicBezTo>
                    <a:pt x="948247" y="752563"/>
                    <a:pt x="791182" y="935157"/>
                    <a:pt x="574772" y="970875"/>
                  </a:cubicBezTo>
                  <a:cubicBezTo>
                    <a:pt x="433422" y="994212"/>
                    <a:pt x="8416" y="1072793"/>
                    <a:pt x="4128" y="1073555"/>
                  </a:cubicBezTo>
                  <a:close/>
                  <a:moveTo>
                    <a:pt x="10988" y="17328"/>
                  </a:moveTo>
                  <a:lnTo>
                    <a:pt x="10988" y="1054886"/>
                  </a:lnTo>
                  <a:cubicBezTo>
                    <a:pt x="75946" y="1042884"/>
                    <a:pt x="442659" y="975352"/>
                    <a:pt x="572009" y="954016"/>
                  </a:cubicBezTo>
                  <a:cubicBezTo>
                    <a:pt x="780322" y="919631"/>
                    <a:pt x="931485" y="743894"/>
                    <a:pt x="931485" y="536154"/>
                  </a:cubicBezTo>
                  <a:cubicBezTo>
                    <a:pt x="930722" y="327423"/>
                    <a:pt x="778322" y="150239"/>
                    <a:pt x="572009" y="118293"/>
                  </a:cubicBezTo>
                  <a:cubicBezTo>
                    <a:pt x="442659" y="96957"/>
                    <a:pt x="75946" y="29329"/>
                    <a:pt x="10988" y="1732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9" name="Freeform: Shape 28">
              <a:extLst>
                <a:ext uri="{FF2B5EF4-FFF2-40B4-BE49-F238E27FC236}">
                  <a16:creationId xmlns:a16="http://schemas.microsoft.com/office/drawing/2014/main" id="{643D82CD-1B6F-FBD0-8B38-D52CCC9C062A}"/>
                </a:ext>
              </a:extLst>
            </p:cNvPr>
            <p:cNvSpPr/>
            <p:nvPr/>
          </p:nvSpPr>
          <p:spPr>
            <a:xfrm>
              <a:off x="6960417" y="5441661"/>
              <a:ext cx="1066990" cy="1066990"/>
            </a:xfrm>
            <a:custGeom>
              <a:avLst/>
              <a:gdLst>
                <a:gd name="connsiteX0" fmla="*/ 1066991 w 1066990"/>
                <a:gd name="connsiteY0" fmla="*/ 533495 h 1066990"/>
                <a:gd name="connsiteX1" fmla="*/ 533495 w 1066990"/>
                <a:gd name="connsiteY1" fmla="*/ 1066991 h 1066990"/>
                <a:gd name="connsiteX2" fmla="*/ 0 w 1066990"/>
                <a:gd name="connsiteY2" fmla="*/ 533495 h 1066990"/>
                <a:gd name="connsiteX3" fmla="*/ 533495 w 1066990"/>
                <a:gd name="connsiteY3" fmla="*/ 0 h 1066990"/>
                <a:gd name="connsiteX4" fmla="*/ 1066991 w 1066990"/>
                <a:gd name="connsiteY4" fmla="*/ 533495 h 1066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990" h="1066990">
                  <a:moveTo>
                    <a:pt x="1066991" y="533495"/>
                  </a:moveTo>
                  <a:cubicBezTo>
                    <a:pt x="1066991" y="828137"/>
                    <a:pt x="828137" y="1066991"/>
                    <a:pt x="533495" y="1066991"/>
                  </a:cubicBezTo>
                  <a:cubicBezTo>
                    <a:pt x="238854" y="1066991"/>
                    <a:pt x="0" y="828137"/>
                    <a:pt x="0" y="533495"/>
                  </a:cubicBezTo>
                  <a:cubicBezTo>
                    <a:pt x="0" y="238854"/>
                    <a:pt x="238854" y="0"/>
                    <a:pt x="533495" y="0"/>
                  </a:cubicBezTo>
                  <a:cubicBezTo>
                    <a:pt x="828137" y="0"/>
                    <a:pt x="1066991" y="238854"/>
                    <a:pt x="1066991" y="533495"/>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417A1FF3-73BB-70C3-B627-2E70FED57D47}"/>
                </a:ext>
              </a:extLst>
            </p:cNvPr>
            <p:cNvSpPr/>
            <p:nvPr/>
          </p:nvSpPr>
          <p:spPr>
            <a:xfrm>
              <a:off x="6952033" y="5433279"/>
              <a:ext cx="1083757" cy="1083754"/>
            </a:xfrm>
            <a:custGeom>
              <a:avLst/>
              <a:gdLst>
                <a:gd name="connsiteX0" fmla="*/ 536104 w 1083757"/>
                <a:gd name="connsiteY0" fmla="*/ 1083115 h 1083754"/>
                <a:gd name="connsiteX1" fmla="*/ -5774 w 1083757"/>
                <a:gd name="connsiteY1" fmla="*/ 541238 h 1083754"/>
                <a:gd name="connsiteX2" fmla="*/ 536104 w 1083757"/>
                <a:gd name="connsiteY2" fmla="*/ -639 h 1083754"/>
                <a:gd name="connsiteX3" fmla="*/ 1077983 w 1083757"/>
                <a:gd name="connsiteY3" fmla="*/ 541238 h 1083754"/>
                <a:gd name="connsiteX4" fmla="*/ 536104 w 1083757"/>
                <a:gd name="connsiteY4" fmla="*/ 1083115 h 1083754"/>
                <a:gd name="connsiteX5" fmla="*/ 536104 w 1083757"/>
                <a:gd name="connsiteY5" fmla="*/ 16315 h 1083754"/>
                <a:gd name="connsiteX6" fmla="*/ 10992 w 1083757"/>
                <a:gd name="connsiteY6" fmla="*/ 541429 h 1083754"/>
                <a:gd name="connsiteX7" fmla="*/ 536104 w 1083757"/>
                <a:gd name="connsiteY7" fmla="*/ 1066542 h 1083754"/>
                <a:gd name="connsiteX8" fmla="*/ 1061217 w 1083757"/>
                <a:gd name="connsiteY8" fmla="*/ 541429 h 1083754"/>
                <a:gd name="connsiteX9" fmla="*/ 536104 w 1083757"/>
                <a:gd name="connsiteY9" fmla="*/ 16125 h 108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3757" h="1083754">
                  <a:moveTo>
                    <a:pt x="536104" y="1083115"/>
                  </a:moveTo>
                  <a:cubicBezTo>
                    <a:pt x="236830" y="1083115"/>
                    <a:pt x="-5774" y="840504"/>
                    <a:pt x="-5774" y="541238"/>
                  </a:cubicBezTo>
                  <a:cubicBezTo>
                    <a:pt x="-5774" y="241963"/>
                    <a:pt x="236830" y="-639"/>
                    <a:pt x="536104" y="-639"/>
                  </a:cubicBezTo>
                  <a:cubicBezTo>
                    <a:pt x="835379" y="-639"/>
                    <a:pt x="1077983" y="241963"/>
                    <a:pt x="1077983" y="541238"/>
                  </a:cubicBezTo>
                  <a:cubicBezTo>
                    <a:pt x="1077411" y="840266"/>
                    <a:pt x="835095" y="1082535"/>
                    <a:pt x="536104" y="1083115"/>
                  </a:cubicBezTo>
                  <a:close/>
                  <a:moveTo>
                    <a:pt x="536104" y="16315"/>
                  </a:moveTo>
                  <a:cubicBezTo>
                    <a:pt x="246071" y="16315"/>
                    <a:pt x="10992" y="251421"/>
                    <a:pt x="10992" y="541429"/>
                  </a:cubicBezTo>
                  <a:cubicBezTo>
                    <a:pt x="10992" y="831437"/>
                    <a:pt x="246071" y="1066542"/>
                    <a:pt x="536104" y="1066542"/>
                  </a:cubicBezTo>
                  <a:cubicBezTo>
                    <a:pt x="826143" y="1066542"/>
                    <a:pt x="1061217" y="831437"/>
                    <a:pt x="1061217" y="541429"/>
                  </a:cubicBezTo>
                  <a:cubicBezTo>
                    <a:pt x="1061026" y="251468"/>
                    <a:pt x="826045" y="16439"/>
                    <a:pt x="536104" y="161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1" name="Freeform: Shape 30">
              <a:extLst>
                <a:ext uri="{FF2B5EF4-FFF2-40B4-BE49-F238E27FC236}">
                  <a16:creationId xmlns:a16="http://schemas.microsoft.com/office/drawing/2014/main" id="{6D615F55-ADA3-193F-CB95-0A9B8E92A802}"/>
                </a:ext>
              </a:extLst>
            </p:cNvPr>
            <p:cNvSpPr/>
            <p:nvPr/>
          </p:nvSpPr>
          <p:spPr>
            <a:xfrm>
              <a:off x="7095577" y="5576821"/>
              <a:ext cx="796671" cy="796671"/>
            </a:xfrm>
            <a:custGeom>
              <a:avLst/>
              <a:gdLst>
                <a:gd name="connsiteX0" fmla="*/ 796671 w 796671"/>
                <a:gd name="connsiteY0" fmla="*/ 398336 h 796671"/>
                <a:gd name="connsiteX1" fmla="*/ 398336 w 796671"/>
                <a:gd name="connsiteY1" fmla="*/ 796671 h 796671"/>
                <a:gd name="connsiteX2" fmla="*/ 0 w 796671"/>
                <a:gd name="connsiteY2" fmla="*/ 398336 h 796671"/>
                <a:gd name="connsiteX3" fmla="*/ 398336 w 796671"/>
                <a:gd name="connsiteY3" fmla="*/ 0 h 796671"/>
                <a:gd name="connsiteX4" fmla="*/ 796671 w 796671"/>
                <a:gd name="connsiteY4" fmla="*/ 398336 h 796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671" h="796671">
                  <a:moveTo>
                    <a:pt x="796671" y="398336"/>
                  </a:moveTo>
                  <a:cubicBezTo>
                    <a:pt x="796671" y="618330"/>
                    <a:pt x="618330" y="796671"/>
                    <a:pt x="398336" y="796671"/>
                  </a:cubicBezTo>
                  <a:cubicBezTo>
                    <a:pt x="178341" y="796671"/>
                    <a:pt x="0" y="618330"/>
                    <a:pt x="0" y="398336"/>
                  </a:cubicBezTo>
                  <a:cubicBezTo>
                    <a:pt x="0" y="178341"/>
                    <a:pt x="178341" y="0"/>
                    <a:pt x="398336" y="0"/>
                  </a:cubicBezTo>
                  <a:cubicBezTo>
                    <a:pt x="618330" y="0"/>
                    <a:pt x="796671" y="178341"/>
                    <a:pt x="796671" y="39833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2" name="Freeform: Shape 31">
              <a:extLst>
                <a:ext uri="{FF2B5EF4-FFF2-40B4-BE49-F238E27FC236}">
                  <a16:creationId xmlns:a16="http://schemas.microsoft.com/office/drawing/2014/main" id="{058C2521-826F-3DD5-E9CE-C559B418E653}"/>
                </a:ext>
              </a:extLst>
            </p:cNvPr>
            <p:cNvSpPr/>
            <p:nvPr/>
          </p:nvSpPr>
          <p:spPr>
            <a:xfrm rot="18900000">
              <a:off x="7203369" y="5684614"/>
              <a:ext cx="581025" cy="581025"/>
            </a:xfrm>
            <a:custGeom>
              <a:avLst/>
              <a:gdLst>
                <a:gd name="connsiteX0" fmla="*/ 575250 w 581025"/>
                <a:gd name="connsiteY0" fmla="*/ 289873 h 581025"/>
                <a:gd name="connsiteX1" fmla="*/ 284738 w 581025"/>
                <a:gd name="connsiteY1" fmla="*/ 580386 h 581025"/>
                <a:gd name="connsiteX2" fmla="*/ -5775 w 581025"/>
                <a:gd name="connsiteY2" fmla="*/ 289873 h 581025"/>
                <a:gd name="connsiteX3" fmla="*/ 284738 w 581025"/>
                <a:gd name="connsiteY3" fmla="*/ -640 h 581025"/>
                <a:gd name="connsiteX4" fmla="*/ 575250 w 581025"/>
                <a:gd name="connsiteY4" fmla="*/ 289873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5" h="581025">
                  <a:moveTo>
                    <a:pt x="575250" y="289873"/>
                  </a:moveTo>
                  <a:cubicBezTo>
                    <a:pt x="575250" y="450319"/>
                    <a:pt x="445184" y="580386"/>
                    <a:pt x="284738" y="580386"/>
                  </a:cubicBezTo>
                  <a:cubicBezTo>
                    <a:pt x="124292" y="580386"/>
                    <a:pt x="-5775" y="450319"/>
                    <a:pt x="-5775" y="289873"/>
                  </a:cubicBezTo>
                  <a:cubicBezTo>
                    <a:pt x="-5775" y="129428"/>
                    <a:pt x="124292" y="-640"/>
                    <a:pt x="284738" y="-640"/>
                  </a:cubicBezTo>
                  <a:cubicBezTo>
                    <a:pt x="445184" y="-640"/>
                    <a:pt x="575250" y="129428"/>
                    <a:pt x="575250" y="289873"/>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3" name="Freeform: Shape 32">
              <a:extLst>
                <a:ext uri="{FF2B5EF4-FFF2-40B4-BE49-F238E27FC236}">
                  <a16:creationId xmlns:a16="http://schemas.microsoft.com/office/drawing/2014/main" id="{E5519543-092D-74BC-FC33-289167538A33}"/>
                </a:ext>
              </a:extLst>
            </p:cNvPr>
            <p:cNvSpPr/>
            <p:nvPr/>
          </p:nvSpPr>
          <p:spPr>
            <a:xfrm>
              <a:off x="7464672" y="5684643"/>
              <a:ext cx="312036" cy="290513"/>
            </a:xfrm>
            <a:custGeom>
              <a:avLst/>
              <a:gdLst>
                <a:gd name="connsiteX0" fmla="*/ 23466 w 312036"/>
                <a:gd name="connsiteY0" fmla="*/ 289874 h 290513"/>
                <a:gd name="connsiteX1" fmla="*/ 306263 w 312036"/>
                <a:gd name="connsiteY1" fmla="*/ 223675 h 290513"/>
                <a:gd name="connsiteX2" fmla="*/ 23466 w 312036"/>
                <a:gd name="connsiteY2" fmla="*/ -639 h 290513"/>
                <a:gd name="connsiteX3" fmla="*/ -5774 w 312036"/>
                <a:gd name="connsiteY3" fmla="*/ 885 h 290513"/>
              </a:gdLst>
              <a:ahLst/>
              <a:cxnLst>
                <a:cxn ang="0">
                  <a:pos x="connsiteX0" y="connsiteY0"/>
                </a:cxn>
                <a:cxn ang="0">
                  <a:pos x="connsiteX1" y="connsiteY1"/>
                </a:cxn>
                <a:cxn ang="0">
                  <a:pos x="connsiteX2" y="connsiteY2"/>
                </a:cxn>
                <a:cxn ang="0">
                  <a:pos x="connsiteX3" y="connsiteY3"/>
                </a:cxn>
              </a:cxnLst>
              <a:rect l="l" t="t" r="r" b="b"/>
              <a:pathLst>
                <a:path w="312036" h="290513">
                  <a:moveTo>
                    <a:pt x="23466" y="289874"/>
                  </a:moveTo>
                  <a:lnTo>
                    <a:pt x="306263" y="223675"/>
                  </a:lnTo>
                  <a:cubicBezTo>
                    <a:pt x="275595" y="92287"/>
                    <a:pt x="158434" y="-639"/>
                    <a:pt x="23466" y="-639"/>
                  </a:cubicBezTo>
                  <a:cubicBezTo>
                    <a:pt x="13657" y="-658"/>
                    <a:pt x="3942" y="-153"/>
                    <a:pt x="-5774" y="885"/>
                  </a:cubicBezTo>
                  <a:close/>
                </a:path>
              </a:pathLst>
            </a:custGeom>
            <a:solidFill>
              <a:schemeClr val="accent4">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4" name="Freeform: Shape 33">
              <a:extLst>
                <a:ext uri="{FF2B5EF4-FFF2-40B4-BE49-F238E27FC236}">
                  <a16:creationId xmlns:a16="http://schemas.microsoft.com/office/drawing/2014/main" id="{AC588C8B-7110-2E9E-F7A8-F290DD0372FA}"/>
                </a:ext>
              </a:extLst>
            </p:cNvPr>
            <p:cNvSpPr/>
            <p:nvPr/>
          </p:nvSpPr>
          <p:spPr>
            <a:xfrm>
              <a:off x="8836984" y="5595358"/>
              <a:ext cx="74278" cy="133576"/>
            </a:xfrm>
            <a:custGeom>
              <a:avLst/>
              <a:gdLst>
                <a:gd name="connsiteX0" fmla="*/ 60281 w 74278"/>
                <a:gd name="connsiteY0" fmla="*/ 132937 h 133576"/>
                <a:gd name="connsiteX1" fmla="*/ 52091 w 74278"/>
                <a:gd name="connsiteY1" fmla="*/ 126460 h 133576"/>
                <a:gd name="connsiteX2" fmla="*/ -3343 w 74278"/>
                <a:gd name="connsiteY2" fmla="*/ 13684 h 133576"/>
                <a:gd name="connsiteX3" fmla="*/ -3343 w 74278"/>
                <a:gd name="connsiteY3" fmla="*/ 1873 h 133576"/>
                <a:gd name="connsiteX4" fmla="*/ 8275 w 74278"/>
                <a:gd name="connsiteY4" fmla="*/ 1645 h 133576"/>
                <a:gd name="connsiteX5" fmla="*/ 8466 w 74278"/>
                <a:gd name="connsiteY5" fmla="*/ 1873 h 133576"/>
                <a:gd name="connsiteX6" fmla="*/ 68378 w 74278"/>
                <a:gd name="connsiteY6" fmla="*/ 122650 h 133576"/>
                <a:gd name="connsiteX7" fmla="*/ 62090 w 74278"/>
                <a:gd name="connsiteY7" fmla="*/ 132175 h 133576"/>
                <a:gd name="connsiteX8" fmla="*/ 60281 w 74278"/>
                <a:gd name="connsiteY8" fmla="*/ 132937 h 13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 h="133576">
                  <a:moveTo>
                    <a:pt x="60281" y="132937"/>
                  </a:moveTo>
                  <a:cubicBezTo>
                    <a:pt x="56379" y="132880"/>
                    <a:pt x="53044" y="130222"/>
                    <a:pt x="52091" y="126460"/>
                  </a:cubicBezTo>
                  <a:cubicBezTo>
                    <a:pt x="43519" y="84760"/>
                    <a:pt x="24469" y="45936"/>
                    <a:pt x="-3343" y="13684"/>
                  </a:cubicBezTo>
                  <a:cubicBezTo>
                    <a:pt x="-6585" y="10417"/>
                    <a:pt x="-6585" y="5140"/>
                    <a:pt x="-3343" y="1873"/>
                  </a:cubicBezTo>
                  <a:cubicBezTo>
                    <a:pt x="-204" y="-1384"/>
                    <a:pt x="4940" y="-1489"/>
                    <a:pt x="8275" y="1645"/>
                  </a:cubicBezTo>
                  <a:cubicBezTo>
                    <a:pt x="8275" y="1721"/>
                    <a:pt x="8373" y="1797"/>
                    <a:pt x="8466" y="1873"/>
                  </a:cubicBezTo>
                  <a:cubicBezTo>
                    <a:pt x="10182" y="3588"/>
                    <a:pt x="50282" y="44355"/>
                    <a:pt x="68378" y="122650"/>
                  </a:cubicBezTo>
                  <a:cubicBezTo>
                    <a:pt x="69141" y="126993"/>
                    <a:pt x="66378" y="131175"/>
                    <a:pt x="62090" y="132175"/>
                  </a:cubicBezTo>
                  <a:cubicBezTo>
                    <a:pt x="61518" y="132527"/>
                    <a:pt x="60951" y="132785"/>
                    <a:pt x="60281" y="132937"/>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5" name="Freeform: Shape 34">
              <a:extLst>
                <a:ext uri="{FF2B5EF4-FFF2-40B4-BE49-F238E27FC236}">
                  <a16:creationId xmlns:a16="http://schemas.microsoft.com/office/drawing/2014/main" id="{CE34BAD3-D6A9-E2B9-AC15-90EADB021869}"/>
                </a:ext>
              </a:extLst>
            </p:cNvPr>
            <p:cNvSpPr/>
            <p:nvPr/>
          </p:nvSpPr>
          <p:spPr>
            <a:xfrm>
              <a:off x="8651770" y="5586200"/>
              <a:ext cx="78297" cy="145021"/>
            </a:xfrm>
            <a:custGeom>
              <a:avLst/>
              <a:gdLst>
                <a:gd name="connsiteX0" fmla="*/ 64237 w 78297"/>
                <a:gd name="connsiteY0" fmla="*/ 144382 h 145021"/>
                <a:gd name="connsiteX1" fmla="*/ 56047 w 78297"/>
                <a:gd name="connsiteY1" fmla="*/ 137619 h 145021"/>
                <a:gd name="connsiteX2" fmla="*/ -3201 w 78297"/>
                <a:gd name="connsiteY2" fmla="*/ 13794 h 145021"/>
                <a:gd name="connsiteX3" fmla="*/ -3484 w 78297"/>
                <a:gd name="connsiteY3" fmla="*/ 1945 h 145021"/>
                <a:gd name="connsiteX4" fmla="*/ 8422 w 78297"/>
                <a:gd name="connsiteY4" fmla="*/ 1688 h 145021"/>
                <a:gd name="connsiteX5" fmla="*/ 9180 w 78297"/>
                <a:gd name="connsiteY5" fmla="*/ 2554 h 145021"/>
                <a:gd name="connsiteX6" fmla="*/ 72427 w 78297"/>
                <a:gd name="connsiteY6" fmla="*/ 134476 h 145021"/>
                <a:gd name="connsiteX7" fmla="*/ 65855 w 78297"/>
                <a:gd name="connsiteY7" fmla="*/ 144001 h 1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97" h="145021">
                  <a:moveTo>
                    <a:pt x="64237" y="144382"/>
                  </a:moveTo>
                  <a:cubicBezTo>
                    <a:pt x="60237" y="144363"/>
                    <a:pt x="56805" y="141534"/>
                    <a:pt x="56047" y="137619"/>
                  </a:cubicBezTo>
                  <a:cubicBezTo>
                    <a:pt x="46522" y="92194"/>
                    <a:pt x="26230" y="49723"/>
                    <a:pt x="-3201" y="13794"/>
                  </a:cubicBezTo>
                  <a:cubicBezTo>
                    <a:pt x="-6535" y="10594"/>
                    <a:pt x="-6628" y="5288"/>
                    <a:pt x="-3484" y="1945"/>
                  </a:cubicBezTo>
                  <a:cubicBezTo>
                    <a:pt x="-247" y="-1398"/>
                    <a:pt x="5087" y="-1513"/>
                    <a:pt x="8422" y="1688"/>
                  </a:cubicBezTo>
                  <a:cubicBezTo>
                    <a:pt x="8705" y="1955"/>
                    <a:pt x="8896" y="2250"/>
                    <a:pt x="9180" y="2554"/>
                  </a:cubicBezTo>
                  <a:cubicBezTo>
                    <a:pt x="40806" y="40664"/>
                    <a:pt x="62521" y="85974"/>
                    <a:pt x="72427" y="134476"/>
                  </a:cubicBezTo>
                  <a:cubicBezTo>
                    <a:pt x="73092" y="138896"/>
                    <a:pt x="70237" y="143087"/>
                    <a:pt x="65855" y="14400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6" name="Freeform: Shape 35">
              <a:extLst>
                <a:ext uri="{FF2B5EF4-FFF2-40B4-BE49-F238E27FC236}">
                  <a16:creationId xmlns:a16="http://schemas.microsoft.com/office/drawing/2014/main" id="{CFA2B73D-1FA7-0513-254E-136251591A58}"/>
                </a:ext>
              </a:extLst>
            </p:cNvPr>
            <p:cNvSpPr/>
            <p:nvPr/>
          </p:nvSpPr>
          <p:spPr>
            <a:xfrm>
              <a:off x="8447863" y="5584673"/>
              <a:ext cx="59320" cy="118068"/>
            </a:xfrm>
            <a:custGeom>
              <a:avLst/>
              <a:gdLst>
                <a:gd name="connsiteX0" fmla="*/ 45260 w 59320"/>
                <a:gd name="connsiteY0" fmla="*/ 117429 h 118068"/>
                <a:gd name="connsiteX1" fmla="*/ 37065 w 59320"/>
                <a:gd name="connsiteY1" fmla="*/ 110666 h 118068"/>
                <a:gd name="connsiteX2" fmla="*/ -3798 w 59320"/>
                <a:gd name="connsiteY2" fmla="*/ 13130 h 118068"/>
                <a:gd name="connsiteX3" fmla="*/ -2844 w 59320"/>
                <a:gd name="connsiteY3" fmla="*/ 1319 h 118068"/>
                <a:gd name="connsiteX4" fmla="*/ 8969 w 59320"/>
                <a:gd name="connsiteY4" fmla="*/ 2272 h 118068"/>
                <a:gd name="connsiteX5" fmla="*/ 53450 w 59320"/>
                <a:gd name="connsiteY5" fmla="*/ 107047 h 118068"/>
                <a:gd name="connsiteX6" fmla="*/ 46878 w 59320"/>
                <a:gd name="connsiteY6" fmla="*/ 116572 h 11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0" h="118068">
                  <a:moveTo>
                    <a:pt x="45260" y="117429"/>
                  </a:moveTo>
                  <a:cubicBezTo>
                    <a:pt x="41256" y="117410"/>
                    <a:pt x="37828" y="114581"/>
                    <a:pt x="37065" y="110666"/>
                  </a:cubicBezTo>
                  <a:cubicBezTo>
                    <a:pt x="31163" y="75424"/>
                    <a:pt x="17159" y="42038"/>
                    <a:pt x="-3798" y="13130"/>
                  </a:cubicBezTo>
                  <a:cubicBezTo>
                    <a:pt x="-6746" y="9606"/>
                    <a:pt x="-6369" y="4320"/>
                    <a:pt x="-2844" y="1319"/>
                  </a:cubicBezTo>
                  <a:cubicBezTo>
                    <a:pt x="681" y="-1624"/>
                    <a:pt x="5918" y="-1205"/>
                    <a:pt x="8969" y="2272"/>
                  </a:cubicBezTo>
                  <a:cubicBezTo>
                    <a:pt x="10206" y="3796"/>
                    <a:pt x="40116" y="39800"/>
                    <a:pt x="53450" y="107047"/>
                  </a:cubicBezTo>
                  <a:cubicBezTo>
                    <a:pt x="54115" y="111466"/>
                    <a:pt x="51260" y="115657"/>
                    <a:pt x="46878" y="11657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grpSp>
      <p:sp>
        <p:nvSpPr>
          <p:cNvPr id="9" name="TextBox 8">
            <a:extLst>
              <a:ext uri="{FF2B5EF4-FFF2-40B4-BE49-F238E27FC236}">
                <a16:creationId xmlns:a16="http://schemas.microsoft.com/office/drawing/2014/main" id="{DFD7058B-0E20-E944-F17F-EF964F548DE7}"/>
              </a:ext>
            </a:extLst>
          </p:cNvPr>
          <p:cNvSpPr txBox="1"/>
          <p:nvPr/>
        </p:nvSpPr>
        <p:spPr>
          <a:xfrm>
            <a:off x="10874188" y="5875295"/>
            <a:ext cx="106792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5">
                  <a:extLst>
                    <a:ext uri="{A12FA001-AC4F-418D-AE19-62706E023703}">
                      <ahyp:hlinkClr xmlns:ahyp="http://schemas.microsoft.com/office/drawing/2018/hyperlinkcolor" val="tx"/>
                    </a:ext>
                  </a:extLst>
                </a:hlinkClick>
              </a:rPr>
              <a:t>Lever</a:t>
            </a:r>
            <a:r>
              <a:rPr kumimoji="0" lang="en-US" sz="1050" b="0" i="0" u="none" strike="noStrike" kern="1200" cap="none" spc="0" normalizeH="0" baseline="0" noProof="0">
                <a:ln>
                  <a:noFill/>
                </a:ln>
                <a:solidFill>
                  <a:prstClr val="black"/>
                </a:solidFill>
                <a:effectLst/>
                <a:uLnTx/>
                <a:uFillTx/>
                <a:latin typeface="Century Gothic"/>
                <a:ea typeface="+mn-ea"/>
                <a:cs typeface="+mn-cs"/>
              </a:rPr>
              <a:t> | </a:t>
            </a: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6">
                  <a:extLst>
                    <a:ext uri="{A12FA001-AC4F-418D-AE19-62706E023703}">
                      <ahyp:hlinkClr xmlns:ahyp="http://schemas.microsoft.com/office/drawing/2018/hyperlinkcolor" val="tx"/>
                    </a:ext>
                  </a:extLst>
                </a:hlinkClick>
              </a:rPr>
              <a:t>Zippa</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44305549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0ACA537-2033-5A32-6E6F-8930AF29259D}"/>
              </a:ext>
            </a:extLst>
          </p:cNvPr>
          <p:cNvSpPr>
            <a:spLocks noGrp="1"/>
          </p:cNvSpPr>
          <p:nvPr>
            <p:ph idx="1"/>
          </p:nvPr>
        </p:nvSpPr>
        <p:spPr>
          <a:xfrm>
            <a:off x="322050" y="2563701"/>
            <a:ext cx="5339373" cy="3289064"/>
          </a:xfrm>
        </p:spPr>
        <p:txBody>
          <a:bodyPr>
            <a:normAutofit/>
          </a:bodyPr>
          <a:lstStyle/>
          <a:p>
            <a:pPr>
              <a:lnSpc>
                <a:spcPct val="150000"/>
              </a:lnSpc>
              <a:spcBef>
                <a:spcPts val="0"/>
              </a:spcBef>
            </a:pPr>
            <a:r>
              <a:rPr lang="en-US" sz="2000"/>
              <a:t>What is pay transparency</a:t>
            </a:r>
          </a:p>
          <a:p>
            <a:pPr>
              <a:lnSpc>
                <a:spcPct val="150000"/>
              </a:lnSpc>
              <a:spcBef>
                <a:spcPts val="0"/>
              </a:spcBef>
            </a:pPr>
            <a:r>
              <a:rPr lang="en-US" sz="2000"/>
              <a:t>Why is it important</a:t>
            </a:r>
          </a:p>
          <a:p>
            <a:pPr>
              <a:lnSpc>
                <a:spcPct val="150000"/>
              </a:lnSpc>
              <a:spcBef>
                <a:spcPts val="0"/>
              </a:spcBef>
            </a:pPr>
            <a:r>
              <a:rPr lang="en-US" sz="2000"/>
              <a:t>What’s the relation between PT/PE</a:t>
            </a:r>
          </a:p>
          <a:p>
            <a:pPr>
              <a:lnSpc>
                <a:spcPct val="150000"/>
              </a:lnSpc>
              <a:spcBef>
                <a:spcPts val="0"/>
              </a:spcBef>
            </a:pPr>
            <a:r>
              <a:rPr lang="en-US" sz="2000"/>
              <a:t>Creates issues for:</a:t>
            </a:r>
          </a:p>
          <a:p>
            <a:pPr lvl="1">
              <a:lnSpc>
                <a:spcPct val="150000"/>
              </a:lnSpc>
              <a:spcBef>
                <a:spcPts val="0"/>
              </a:spcBef>
            </a:pPr>
            <a:r>
              <a:rPr lang="en-US" sz="1600"/>
              <a:t>Companies with PE issues</a:t>
            </a:r>
          </a:p>
          <a:p>
            <a:pPr lvl="1">
              <a:lnSpc>
                <a:spcPct val="150000"/>
              </a:lnSpc>
              <a:spcBef>
                <a:spcPts val="0"/>
              </a:spcBef>
            </a:pPr>
            <a:r>
              <a:rPr lang="en-US" sz="1600"/>
              <a:t>Companies posting a job in multiple locales</a:t>
            </a:r>
          </a:p>
          <a:p>
            <a:pPr>
              <a:lnSpc>
                <a:spcPct val="150000"/>
              </a:lnSpc>
              <a:spcBef>
                <a:spcPts val="0"/>
              </a:spcBef>
            </a:pPr>
            <a:endParaRPr lang="en-US" sz="2000"/>
          </a:p>
          <a:p>
            <a:endParaRPr lang="en-US"/>
          </a:p>
        </p:txBody>
      </p:sp>
      <p:sp>
        <p:nvSpPr>
          <p:cNvPr id="2" name="Title 1">
            <a:extLst>
              <a:ext uri="{FF2B5EF4-FFF2-40B4-BE49-F238E27FC236}">
                <a16:creationId xmlns:a16="http://schemas.microsoft.com/office/drawing/2014/main" id="{31959702-8A6A-6012-EBD3-BBD4C93361D8}"/>
              </a:ext>
            </a:extLst>
          </p:cNvPr>
          <p:cNvSpPr>
            <a:spLocks noGrp="1"/>
          </p:cNvSpPr>
          <p:nvPr>
            <p:ph type="title"/>
          </p:nvPr>
        </p:nvSpPr>
        <p:spPr>
          <a:xfrm>
            <a:off x="322050" y="1030835"/>
            <a:ext cx="5196247" cy="1190889"/>
          </a:xfrm>
        </p:spPr>
        <p:txBody>
          <a:bodyPr/>
          <a:lstStyle/>
          <a:p>
            <a:r>
              <a:rPr lang="en-US" sz="4000"/>
              <a:t>Pay Transparency</a:t>
            </a:r>
            <a:br>
              <a:rPr lang="en-US" sz="4000"/>
            </a:br>
            <a:r>
              <a:rPr lang="en-US" sz="4000" b="0"/>
              <a:t>vs Pay Equity</a:t>
            </a:r>
          </a:p>
        </p:txBody>
      </p:sp>
      <p:sp>
        <p:nvSpPr>
          <p:cNvPr id="3" name="Title 1">
            <a:extLst>
              <a:ext uri="{FF2B5EF4-FFF2-40B4-BE49-F238E27FC236}">
                <a16:creationId xmlns:a16="http://schemas.microsoft.com/office/drawing/2014/main" id="{B7614471-09D5-6D8D-3372-12538F5E8D3F}"/>
              </a:ext>
            </a:extLst>
          </p:cNvPr>
          <p:cNvSpPr txBox="1">
            <a:spLocks/>
          </p:cNvSpPr>
          <p:nvPr/>
        </p:nvSpPr>
        <p:spPr>
          <a:xfrm>
            <a:off x="6673702" y="1030835"/>
            <a:ext cx="5196247" cy="191524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Poppins"/>
              <a:ea typeface="+mj-ea"/>
              <a:cs typeface="+mj-cs"/>
            </a:endParaRPr>
          </a:p>
        </p:txBody>
      </p:sp>
      <p:pic>
        <p:nvPicPr>
          <p:cNvPr id="9" name="Picture 8">
            <a:extLst>
              <a:ext uri="{FF2B5EF4-FFF2-40B4-BE49-F238E27FC236}">
                <a16:creationId xmlns:a16="http://schemas.microsoft.com/office/drawing/2014/main" id="{3902D887-FB80-1601-FF99-57BEDD1B1D45}"/>
              </a:ext>
            </a:extLst>
          </p:cNvPr>
          <p:cNvPicPr>
            <a:picLocks noChangeAspect="1"/>
          </p:cNvPicPr>
          <p:nvPr/>
        </p:nvPicPr>
        <p:blipFill>
          <a:blip r:embed="rId3"/>
          <a:stretch>
            <a:fillRect/>
          </a:stretch>
        </p:blipFill>
        <p:spPr>
          <a:xfrm>
            <a:off x="6230957" y="1988458"/>
            <a:ext cx="5069458" cy="2492419"/>
          </a:xfrm>
          <a:prstGeom prst="rect">
            <a:avLst/>
          </a:prstGeom>
          <a:effectLst>
            <a:softEdge rad="368300"/>
          </a:effectLst>
        </p:spPr>
      </p:pic>
      <p:sp>
        <p:nvSpPr>
          <p:cNvPr id="11" name="Oval 10">
            <a:extLst>
              <a:ext uri="{FF2B5EF4-FFF2-40B4-BE49-F238E27FC236}">
                <a16:creationId xmlns:a16="http://schemas.microsoft.com/office/drawing/2014/main" id="{42527053-C867-B4A1-E2A4-CA5470356733}"/>
              </a:ext>
            </a:extLst>
          </p:cNvPr>
          <p:cNvSpPr/>
          <p:nvPr/>
        </p:nvSpPr>
        <p:spPr>
          <a:xfrm>
            <a:off x="6096000" y="2473377"/>
            <a:ext cx="1608944" cy="614597"/>
          </a:xfrm>
          <a:custGeom>
            <a:avLst/>
            <a:gdLst>
              <a:gd name="connsiteX0" fmla="*/ 0 w 1608944"/>
              <a:gd name="connsiteY0" fmla="*/ 307299 h 614597"/>
              <a:gd name="connsiteX1" fmla="*/ 804472 w 1608944"/>
              <a:gd name="connsiteY1" fmla="*/ 0 h 614597"/>
              <a:gd name="connsiteX2" fmla="*/ 1608944 w 1608944"/>
              <a:gd name="connsiteY2" fmla="*/ 307299 h 614597"/>
              <a:gd name="connsiteX3" fmla="*/ 804472 w 1608944"/>
              <a:gd name="connsiteY3" fmla="*/ 614598 h 614597"/>
              <a:gd name="connsiteX4" fmla="*/ 0 w 1608944"/>
              <a:gd name="connsiteY4" fmla="*/ 307299 h 61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944" h="614597" extrusionOk="0">
                <a:moveTo>
                  <a:pt x="0" y="307299"/>
                </a:moveTo>
                <a:cubicBezTo>
                  <a:pt x="-44592" y="110076"/>
                  <a:pt x="339695" y="7686"/>
                  <a:pt x="804472" y="0"/>
                </a:cubicBezTo>
                <a:cubicBezTo>
                  <a:pt x="1275160" y="5556"/>
                  <a:pt x="1599814" y="137872"/>
                  <a:pt x="1608944" y="307299"/>
                </a:cubicBezTo>
                <a:cubicBezTo>
                  <a:pt x="1568297" y="516710"/>
                  <a:pt x="1243818" y="641968"/>
                  <a:pt x="804472" y="614598"/>
                </a:cubicBezTo>
                <a:cubicBezTo>
                  <a:pt x="335291" y="600984"/>
                  <a:pt x="24098" y="488530"/>
                  <a:pt x="0" y="307299"/>
                </a:cubicBezTo>
                <a:close/>
              </a:path>
            </a:pathLst>
          </a:custGeom>
          <a:noFill/>
          <a:ln w="69850">
            <a:solidFill>
              <a:srgbClr val="C00000"/>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813764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2AA0-AB81-069B-AB0D-E33014C957FE}"/>
              </a:ext>
            </a:extLst>
          </p:cNvPr>
          <p:cNvSpPr>
            <a:spLocks noGrp="1"/>
          </p:cNvSpPr>
          <p:nvPr>
            <p:ph type="title"/>
          </p:nvPr>
        </p:nvSpPr>
        <p:spPr>
          <a:xfrm>
            <a:off x="655093" y="640614"/>
            <a:ext cx="8030393" cy="595405"/>
          </a:xfrm>
        </p:spPr>
        <p:txBody>
          <a:bodyPr/>
          <a:lstStyle/>
          <a:p>
            <a:r>
              <a:rPr lang="en-US"/>
              <a:t>Career Growth: </a:t>
            </a:r>
            <a:r>
              <a:rPr lang="en-US" b="0"/>
              <a:t>By The Numbers</a:t>
            </a:r>
          </a:p>
        </p:txBody>
      </p:sp>
      <p:sp>
        <p:nvSpPr>
          <p:cNvPr id="3" name="Google Shape;78;g162086d5a5f_0_228">
            <a:extLst>
              <a:ext uri="{FF2B5EF4-FFF2-40B4-BE49-F238E27FC236}">
                <a16:creationId xmlns:a16="http://schemas.microsoft.com/office/drawing/2014/main" id="{17DD2F54-C808-C1DF-B0CF-F93C02933C2D}"/>
              </a:ext>
            </a:extLst>
          </p:cNvPr>
          <p:cNvSpPr/>
          <p:nvPr/>
        </p:nvSpPr>
        <p:spPr>
          <a:xfrm rot="10800000" flipH="1" flipV="1">
            <a:off x="1826108" y="3842246"/>
            <a:ext cx="2635339" cy="3015753"/>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ubik"/>
              <a:ea typeface="Rubik"/>
              <a:cs typeface="Rubik"/>
              <a:sym typeface="Rubik"/>
            </a:endParaRPr>
          </a:p>
        </p:txBody>
      </p:sp>
      <p:sp>
        <p:nvSpPr>
          <p:cNvPr id="4" name="Rectangle 3">
            <a:extLst>
              <a:ext uri="{FF2B5EF4-FFF2-40B4-BE49-F238E27FC236}">
                <a16:creationId xmlns:a16="http://schemas.microsoft.com/office/drawing/2014/main" id="{3E159D88-657C-53F7-69C2-6BDCE8F4FCA8}"/>
              </a:ext>
            </a:extLst>
          </p:cNvPr>
          <p:cNvSpPr/>
          <p:nvPr/>
        </p:nvSpPr>
        <p:spPr>
          <a:xfrm>
            <a:off x="8667556" y="0"/>
            <a:ext cx="2206632" cy="3971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FD617B62-1E71-90E9-B9CB-57518525141C}"/>
              </a:ext>
            </a:extLst>
          </p:cNvPr>
          <p:cNvSpPr/>
          <p:nvPr/>
        </p:nvSpPr>
        <p:spPr>
          <a:xfrm>
            <a:off x="996232" y="3971364"/>
            <a:ext cx="4295090" cy="288663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Oval 5">
            <a:extLst>
              <a:ext uri="{FF2B5EF4-FFF2-40B4-BE49-F238E27FC236}">
                <a16:creationId xmlns:a16="http://schemas.microsoft.com/office/drawing/2014/main" id="{D34978EC-8A11-AF2F-6205-2D1143B56BC3}"/>
              </a:ext>
            </a:extLst>
          </p:cNvPr>
          <p:cNvSpPr/>
          <p:nvPr/>
        </p:nvSpPr>
        <p:spPr>
          <a:xfrm>
            <a:off x="6886003"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Oval 6">
            <a:extLst>
              <a:ext uri="{FF2B5EF4-FFF2-40B4-BE49-F238E27FC236}">
                <a16:creationId xmlns:a16="http://schemas.microsoft.com/office/drawing/2014/main" id="{8C376F52-A1DD-D96B-1067-864661F371D7}"/>
              </a:ext>
            </a:extLst>
          </p:cNvPr>
          <p:cNvSpPr/>
          <p:nvPr/>
        </p:nvSpPr>
        <p:spPr>
          <a:xfrm>
            <a:off x="1237272"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8" name="Chart 7">
            <a:extLst>
              <a:ext uri="{FF2B5EF4-FFF2-40B4-BE49-F238E27FC236}">
                <a16:creationId xmlns:a16="http://schemas.microsoft.com/office/drawing/2014/main" id="{4A60FB8A-315B-FE88-7823-7B1D2F09503C}"/>
              </a:ext>
            </a:extLst>
          </p:cNvPr>
          <p:cNvGraphicFramePr/>
          <p:nvPr/>
        </p:nvGraphicFramePr>
        <p:xfrm>
          <a:off x="548659" y="1669945"/>
          <a:ext cx="5090070" cy="467957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98B5DF5-A908-5AF6-885C-9431BB4A4DDA}"/>
              </a:ext>
            </a:extLst>
          </p:cNvPr>
          <p:cNvSpPr txBox="1"/>
          <p:nvPr/>
        </p:nvSpPr>
        <p:spPr>
          <a:xfrm>
            <a:off x="1672107" y="2962909"/>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2C4153"/>
                </a:solidFill>
                <a:effectLst/>
                <a:uLnTx/>
                <a:uFillTx/>
                <a:latin typeface="Poppins"/>
                <a:ea typeface="+mn-ea"/>
                <a:cs typeface="+mn-cs"/>
              </a:rPr>
              <a:t>33%</a:t>
            </a:r>
            <a:r>
              <a:rPr kumimoji="0" lang="en-US" sz="4800" b="0" i="0" u="none" strike="noStrike" kern="1200" cap="none" spc="0" normalizeH="0" baseline="0" noProof="0">
                <a:ln>
                  <a:noFill/>
                </a:ln>
                <a:solidFill>
                  <a:srgbClr val="2C4153"/>
                </a:solidFill>
                <a:effectLst/>
                <a:uLnTx/>
                <a:uFillTx/>
                <a:latin typeface="Poppins"/>
                <a:ea typeface="+mn-ea"/>
                <a:cs typeface="+mn-cs"/>
              </a:rPr>
              <a:t> </a:t>
            </a:r>
          </a:p>
        </p:txBody>
      </p:sp>
      <p:sp>
        <p:nvSpPr>
          <p:cNvPr id="11" name="TextBox 10">
            <a:extLst>
              <a:ext uri="{FF2B5EF4-FFF2-40B4-BE49-F238E27FC236}">
                <a16:creationId xmlns:a16="http://schemas.microsoft.com/office/drawing/2014/main" id="{20B728FD-8017-E3E2-0F6C-B5B3C88C460D}"/>
              </a:ext>
            </a:extLst>
          </p:cNvPr>
          <p:cNvSpPr txBox="1"/>
          <p:nvPr/>
        </p:nvSpPr>
        <p:spPr>
          <a:xfrm>
            <a:off x="1734002" y="3641278"/>
            <a:ext cx="2614439"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of candidates view career growth as a motivational factor when choosing an employer</a:t>
            </a:r>
          </a:p>
        </p:txBody>
      </p:sp>
      <p:graphicFrame>
        <p:nvGraphicFramePr>
          <p:cNvPr id="12" name="Chart 11">
            <a:extLst>
              <a:ext uri="{FF2B5EF4-FFF2-40B4-BE49-F238E27FC236}">
                <a16:creationId xmlns:a16="http://schemas.microsoft.com/office/drawing/2014/main" id="{1363873D-ABDD-6C0E-AC69-F99CA3847B5A}"/>
              </a:ext>
            </a:extLst>
          </p:cNvPr>
          <p:cNvGraphicFramePr/>
          <p:nvPr/>
        </p:nvGraphicFramePr>
        <p:xfrm>
          <a:off x="6123362" y="1669945"/>
          <a:ext cx="5090070" cy="4679578"/>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ADD9EF5B-D0AB-6ADC-5E2E-7B90F54253C2}"/>
              </a:ext>
            </a:extLst>
          </p:cNvPr>
          <p:cNvSpPr txBox="1"/>
          <p:nvPr/>
        </p:nvSpPr>
        <p:spPr>
          <a:xfrm>
            <a:off x="7213816" y="2897000"/>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12D7D7"/>
                </a:solidFill>
                <a:effectLst/>
                <a:uLnTx/>
                <a:uFillTx/>
                <a:latin typeface="Poppins"/>
                <a:ea typeface="+mn-ea"/>
                <a:cs typeface="+mn-cs"/>
              </a:rPr>
              <a:t>47%</a:t>
            </a:r>
            <a:endParaRPr kumimoji="0" lang="en-US" sz="4800" b="0" i="0" u="none" strike="noStrike" kern="1200" cap="none" spc="0" normalizeH="0" baseline="0" noProof="0">
              <a:ln>
                <a:noFill/>
              </a:ln>
              <a:solidFill>
                <a:srgbClr val="12D7D7"/>
              </a:solidFill>
              <a:effectLst/>
              <a:uLnTx/>
              <a:uFillTx/>
              <a:latin typeface="Poppins"/>
              <a:ea typeface="+mn-ea"/>
              <a:cs typeface="+mn-cs"/>
            </a:endParaRPr>
          </a:p>
        </p:txBody>
      </p:sp>
      <p:sp>
        <p:nvSpPr>
          <p:cNvPr id="15" name="TextBox 14">
            <a:extLst>
              <a:ext uri="{FF2B5EF4-FFF2-40B4-BE49-F238E27FC236}">
                <a16:creationId xmlns:a16="http://schemas.microsoft.com/office/drawing/2014/main" id="{B47680AD-D940-01BB-325F-61CBC9F4D8F8}"/>
              </a:ext>
            </a:extLst>
          </p:cNvPr>
          <p:cNvSpPr txBox="1"/>
          <p:nvPr/>
        </p:nvSpPr>
        <p:spPr>
          <a:xfrm>
            <a:off x="7282845" y="3575954"/>
            <a:ext cx="2708986" cy="156966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of U.S. employees rate career advancement opportunities as very important to their job satisfaction and job engagement rates.</a:t>
            </a:r>
            <a:endParaRPr kumimoji="0" lang="en-US" sz="1600" b="1"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C1ACED47-9718-00B5-0F6A-5D8229DE75EF}"/>
              </a:ext>
            </a:extLst>
          </p:cNvPr>
          <p:cNvGrpSpPr/>
          <p:nvPr/>
        </p:nvGrpSpPr>
        <p:grpSpPr>
          <a:xfrm rot="21156752">
            <a:off x="6679373" y="5639541"/>
            <a:ext cx="2707579" cy="1345406"/>
            <a:chOff x="6669905" y="5433279"/>
            <a:chExt cx="2707579" cy="1345406"/>
          </a:xfrm>
        </p:grpSpPr>
        <p:sp>
          <p:nvSpPr>
            <p:cNvPr id="17" name="Freeform: Shape 16">
              <a:extLst>
                <a:ext uri="{FF2B5EF4-FFF2-40B4-BE49-F238E27FC236}">
                  <a16:creationId xmlns:a16="http://schemas.microsoft.com/office/drawing/2014/main" id="{638B6CB7-D553-A4AB-5DD8-950E03D8EB89}"/>
                </a:ext>
              </a:extLst>
            </p:cNvPr>
            <p:cNvSpPr/>
            <p:nvPr/>
          </p:nvSpPr>
          <p:spPr>
            <a:xfrm>
              <a:off x="8849606" y="5767130"/>
              <a:ext cx="527878" cy="416813"/>
            </a:xfrm>
            <a:custGeom>
              <a:avLst/>
              <a:gdLst>
                <a:gd name="connsiteX0" fmla="*/ 522101 w 527878"/>
                <a:gd name="connsiteY0" fmla="*/ 207386 h 416813"/>
                <a:gd name="connsiteX1" fmla="*/ 369701 w 527878"/>
                <a:gd name="connsiteY1" fmla="*/ 35936 h 416813"/>
                <a:gd name="connsiteX2" fmla="*/ -5774 w 527878"/>
                <a:gd name="connsiteY2" fmla="*/ -639 h 416813"/>
                <a:gd name="connsiteX3" fmla="*/ -5774 w 527878"/>
                <a:gd name="connsiteY3" fmla="*/ 416174 h 416813"/>
                <a:gd name="connsiteX4" fmla="*/ 369701 w 527878"/>
                <a:gd name="connsiteY4" fmla="*/ 379598 h 416813"/>
                <a:gd name="connsiteX5" fmla="*/ 522101 w 527878"/>
                <a:gd name="connsiteY5" fmla="*/ 207386 h 4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878" h="416813">
                  <a:moveTo>
                    <a:pt x="522101" y="207386"/>
                  </a:moveTo>
                  <a:cubicBezTo>
                    <a:pt x="522291" y="119814"/>
                    <a:pt x="456663" y="46052"/>
                    <a:pt x="369701" y="35936"/>
                  </a:cubicBezTo>
                  <a:cubicBezTo>
                    <a:pt x="275976" y="25744"/>
                    <a:pt x="-5774" y="-639"/>
                    <a:pt x="-5774" y="-639"/>
                  </a:cubicBezTo>
                  <a:lnTo>
                    <a:pt x="-5774" y="416174"/>
                  </a:lnTo>
                  <a:cubicBezTo>
                    <a:pt x="-5774" y="416174"/>
                    <a:pt x="275976" y="389790"/>
                    <a:pt x="369701" y="379598"/>
                  </a:cubicBezTo>
                  <a:cubicBezTo>
                    <a:pt x="456951" y="369445"/>
                    <a:pt x="522673" y="295255"/>
                    <a:pt x="522101" y="207386"/>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8" name="Freeform: Shape 17">
              <a:extLst>
                <a:ext uri="{FF2B5EF4-FFF2-40B4-BE49-F238E27FC236}">
                  <a16:creationId xmlns:a16="http://schemas.microsoft.com/office/drawing/2014/main" id="{440FFCE5-4F1F-E749-FAE9-B81A52142DBC}"/>
                </a:ext>
              </a:extLst>
            </p:cNvPr>
            <p:cNvSpPr/>
            <p:nvPr/>
          </p:nvSpPr>
          <p:spPr>
            <a:xfrm>
              <a:off x="8245433" y="5593013"/>
              <a:ext cx="885252" cy="764285"/>
            </a:xfrm>
            <a:custGeom>
              <a:avLst/>
              <a:gdLst>
                <a:gd name="connsiteX0" fmla="*/ 879479 w 885252"/>
                <a:gd name="connsiteY0" fmla="*/ 381503 h 764285"/>
                <a:gd name="connsiteX1" fmla="*/ 627355 w 885252"/>
                <a:gd name="connsiteY1" fmla="*/ 93658 h 764285"/>
                <a:gd name="connsiteX2" fmla="*/ -5774 w 885252"/>
                <a:gd name="connsiteY2" fmla="*/ -639 h 764285"/>
                <a:gd name="connsiteX3" fmla="*/ -5774 w 885252"/>
                <a:gd name="connsiteY3" fmla="*/ 763646 h 764285"/>
                <a:gd name="connsiteX4" fmla="*/ 627355 w 885252"/>
                <a:gd name="connsiteY4" fmla="*/ 669349 h 764285"/>
                <a:gd name="connsiteX5" fmla="*/ 879479 w 885252"/>
                <a:gd name="connsiteY5" fmla="*/ 381503 h 76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252" h="764285">
                  <a:moveTo>
                    <a:pt x="879479" y="381503"/>
                  </a:moveTo>
                  <a:cubicBezTo>
                    <a:pt x="879004" y="236095"/>
                    <a:pt x="771467" y="113280"/>
                    <a:pt x="627355" y="93658"/>
                  </a:cubicBezTo>
                  <a:cubicBezTo>
                    <a:pt x="468955" y="71370"/>
                    <a:pt x="-5774" y="-639"/>
                    <a:pt x="-5774" y="-639"/>
                  </a:cubicBezTo>
                  <a:lnTo>
                    <a:pt x="-5774" y="763646"/>
                  </a:lnTo>
                  <a:cubicBezTo>
                    <a:pt x="-5774" y="763646"/>
                    <a:pt x="468955" y="691637"/>
                    <a:pt x="627355" y="669349"/>
                  </a:cubicBezTo>
                  <a:cubicBezTo>
                    <a:pt x="771467" y="649728"/>
                    <a:pt x="879004" y="526912"/>
                    <a:pt x="879479" y="381503"/>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9" name="Freeform: Shape 18">
              <a:extLst>
                <a:ext uri="{FF2B5EF4-FFF2-40B4-BE49-F238E27FC236}">
                  <a16:creationId xmlns:a16="http://schemas.microsoft.com/office/drawing/2014/main" id="{022487D5-617B-D26B-8CB0-EDAA5195F8A5}"/>
                </a:ext>
              </a:extLst>
            </p:cNvPr>
            <p:cNvSpPr/>
            <p:nvPr/>
          </p:nvSpPr>
          <p:spPr>
            <a:xfrm>
              <a:off x="8237052" y="5584654"/>
              <a:ext cx="901768" cy="780931"/>
            </a:xfrm>
            <a:custGeom>
              <a:avLst/>
              <a:gdLst>
                <a:gd name="connsiteX0" fmla="*/ 2607 w 901768"/>
                <a:gd name="connsiteY0" fmla="*/ 780292 h 780931"/>
                <a:gd name="connsiteX1" fmla="*/ -5774 w 901768"/>
                <a:gd name="connsiteY1" fmla="*/ 772005 h 780931"/>
                <a:gd name="connsiteX2" fmla="*/ -5774 w 901768"/>
                <a:gd name="connsiteY2" fmla="*/ 7719 h 780931"/>
                <a:gd name="connsiteX3" fmla="*/ -2821 w 901768"/>
                <a:gd name="connsiteY3" fmla="*/ 1433 h 780931"/>
                <a:gd name="connsiteX4" fmla="*/ 3848 w 901768"/>
                <a:gd name="connsiteY4" fmla="*/ -567 h 780931"/>
                <a:gd name="connsiteX5" fmla="*/ 636973 w 901768"/>
                <a:gd name="connsiteY5" fmla="*/ 93730 h 780931"/>
                <a:gd name="connsiteX6" fmla="*/ 893292 w 901768"/>
                <a:gd name="connsiteY6" fmla="*/ 429696 h 780931"/>
                <a:gd name="connsiteX7" fmla="*/ 636973 w 901768"/>
                <a:gd name="connsiteY7" fmla="*/ 685995 h 780931"/>
                <a:gd name="connsiteX8" fmla="*/ 3848 w 901768"/>
                <a:gd name="connsiteY8" fmla="*/ 780197 h 780931"/>
                <a:gd name="connsiteX9" fmla="*/ 10992 w 901768"/>
                <a:gd name="connsiteY9" fmla="*/ 17435 h 780931"/>
                <a:gd name="connsiteX10" fmla="*/ 10992 w 901768"/>
                <a:gd name="connsiteY10" fmla="*/ 762290 h 780931"/>
                <a:gd name="connsiteX11" fmla="*/ 634591 w 901768"/>
                <a:gd name="connsiteY11" fmla="*/ 669421 h 780931"/>
                <a:gd name="connsiteX12" fmla="*/ 877288 w 901768"/>
                <a:gd name="connsiteY12" fmla="*/ 352877 h 780931"/>
                <a:gd name="connsiteX13" fmla="*/ 634591 w 901768"/>
                <a:gd name="connsiteY13" fmla="*/ 110208 h 780931"/>
                <a:gd name="connsiteX14" fmla="*/ 10992 w 901768"/>
                <a:gd name="connsiteY14" fmla="*/ 17435 h 78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1768" h="780931">
                  <a:moveTo>
                    <a:pt x="2607" y="780292"/>
                  </a:moveTo>
                  <a:cubicBezTo>
                    <a:pt x="-1965" y="780292"/>
                    <a:pt x="-5677" y="776596"/>
                    <a:pt x="-5774" y="772005"/>
                  </a:cubicBezTo>
                  <a:lnTo>
                    <a:pt x="-5774" y="7719"/>
                  </a:lnTo>
                  <a:cubicBezTo>
                    <a:pt x="-5774" y="5290"/>
                    <a:pt x="-4728" y="2976"/>
                    <a:pt x="-2821" y="1433"/>
                  </a:cubicBezTo>
                  <a:cubicBezTo>
                    <a:pt x="-1012" y="-158"/>
                    <a:pt x="1467" y="-882"/>
                    <a:pt x="3848" y="-567"/>
                  </a:cubicBezTo>
                  <a:cubicBezTo>
                    <a:pt x="8611" y="195"/>
                    <a:pt x="480099" y="71728"/>
                    <a:pt x="636973" y="93730"/>
                  </a:cubicBezTo>
                  <a:cubicBezTo>
                    <a:pt x="800516" y="115733"/>
                    <a:pt x="915295" y="266142"/>
                    <a:pt x="893292" y="429696"/>
                  </a:cubicBezTo>
                  <a:cubicBezTo>
                    <a:pt x="875288" y="563113"/>
                    <a:pt x="770420" y="668049"/>
                    <a:pt x="636973" y="685995"/>
                  </a:cubicBezTo>
                  <a:cubicBezTo>
                    <a:pt x="480289" y="707997"/>
                    <a:pt x="8323" y="779530"/>
                    <a:pt x="3848" y="780197"/>
                  </a:cubicBezTo>
                  <a:close/>
                  <a:moveTo>
                    <a:pt x="10992" y="17435"/>
                  </a:moveTo>
                  <a:lnTo>
                    <a:pt x="10992" y="762290"/>
                  </a:lnTo>
                  <a:cubicBezTo>
                    <a:pt x="79188" y="751908"/>
                    <a:pt x="490382" y="689710"/>
                    <a:pt x="634591" y="669421"/>
                  </a:cubicBezTo>
                  <a:cubicBezTo>
                    <a:pt x="788991" y="649019"/>
                    <a:pt x="897673" y="507306"/>
                    <a:pt x="877288" y="352877"/>
                  </a:cubicBezTo>
                  <a:cubicBezTo>
                    <a:pt x="860526" y="226423"/>
                    <a:pt x="761086" y="126915"/>
                    <a:pt x="634591" y="110208"/>
                  </a:cubicBezTo>
                  <a:cubicBezTo>
                    <a:pt x="490382" y="90015"/>
                    <a:pt x="79188" y="27817"/>
                    <a:pt x="10992" y="1743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0" name="Freeform: Shape 19">
              <a:extLst>
                <a:ext uri="{FF2B5EF4-FFF2-40B4-BE49-F238E27FC236}">
                  <a16:creationId xmlns:a16="http://schemas.microsoft.com/office/drawing/2014/main" id="{20233D21-934C-0655-2EB9-3F1E839FCB09}"/>
                </a:ext>
              </a:extLst>
            </p:cNvPr>
            <p:cNvSpPr/>
            <p:nvPr/>
          </p:nvSpPr>
          <p:spPr>
            <a:xfrm>
              <a:off x="8226765" y="5993769"/>
              <a:ext cx="922717" cy="784916"/>
            </a:xfrm>
            <a:custGeom>
              <a:avLst/>
              <a:gdLst>
                <a:gd name="connsiteX0" fmla="*/ 235876 w 922717"/>
                <a:gd name="connsiteY0" fmla="*/ 329268 h 784916"/>
                <a:gd name="connsiteX1" fmla="*/ 551345 w 922717"/>
                <a:gd name="connsiteY1" fmla="*/ 127433 h 784916"/>
                <a:gd name="connsiteX2" fmla="*/ 881958 w 922717"/>
                <a:gd name="connsiteY2" fmla="*/ 31135 h 784916"/>
                <a:gd name="connsiteX3" fmla="*/ 756226 w 922717"/>
                <a:gd name="connsiteY3" fmla="*/ 362415 h 784916"/>
                <a:gd name="connsiteX4" fmla="*/ 688597 w 922717"/>
                <a:gd name="connsiteY4" fmla="*/ 784277 h 784916"/>
                <a:gd name="connsiteX5" fmla="*/ -5774 w 922717"/>
                <a:gd name="connsiteY5" fmla="*/ 693789 h 784916"/>
                <a:gd name="connsiteX6" fmla="*/ 49092 w 922717"/>
                <a:gd name="connsiteY6" fmla="*/ 509576 h 784916"/>
                <a:gd name="connsiteX7" fmla="*/ 54138 w 922717"/>
                <a:gd name="connsiteY7" fmla="*/ 356605 h 7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17" h="784916">
                  <a:moveTo>
                    <a:pt x="235876" y="329268"/>
                  </a:moveTo>
                  <a:cubicBezTo>
                    <a:pt x="235876" y="329268"/>
                    <a:pt x="255973" y="88666"/>
                    <a:pt x="551345" y="127433"/>
                  </a:cubicBezTo>
                  <a:cubicBezTo>
                    <a:pt x="551345" y="127433"/>
                    <a:pt x="767467" y="-77545"/>
                    <a:pt x="881958" y="31135"/>
                  </a:cubicBezTo>
                  <a:cubicBezTo>
                    <a:pt x="1007118" y="149912"/>
                    <a:pt x="756226" y="362415"/>
                    <a:pt x="756226" y="362415"/>
                  </a:cubicBezTo>
                  <a:lnTo>
                    <a:pt x="688597" y="784277"/>
                  </a:lnTo>
                  <a:lnTo>
                    <a:pt x="-5774" y="693789"/>
                  </a:lnTo>
                  <a:lnTo>
                    <a:pt x="49092" y="509576"/>
                  </a:lnTo>
                  <a:cubicBezTo>
                    <a:pt x="13183" y="420898"/>
                    <a:pt x="54138" y="356605"/>
                    <a:pt x="54138" y="356605"/>
                  </a:cubicBezTo>
                  <a:close/>
                </a:path>
              </a:pathLst>
            </a:custGeom>
            <a:solidFill>
              <a:srgbClr val="FF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1" name="Freeform: Shape 20">
              <a:extLst>
                <a:ext uri="{FF2B5EF4-FFF2-40B4-BE49-F238E27FC236}">
                  <a16:creationId xmlns:a16="http://schemas.microsoft.com/office/drawing/2014/main" id="{A00BC753-5E2F-08BF-561E-47BC491C7FF3}"/>
                </a:ext>
              </a:extLst>
            </p:cNvPr>
            <p:cNvSpPr/>
            <p:nvPr/>
          </p:nvSpPr>
          <p:spPr>
            <a:xfrm>
              <a:off x="8218126" y="5985407"/>
              <a:ext cx="939974" cy="710855"/>
            </a:xfrm>
            <a:custGeom>
              <a:avLst/>
              <a:gdLst>
                <a:gd name="connsiteX0" fmla="*/ 2581 w 939974"/>
                <a:gd name="connsiteY0" fmla="*/ 710152 h 710855"/>
                <a:gd name="connsiteX1" fmla="*/ 200 w 939974"/>
                <a:gd name="connsiteY1" fmla="*/ 710152 h 710855"/>
                <a:gd name="connsiteX2" fmla="*/ -5423 w 939974"/>
                <a:gd name="connsiteY2" fmla="*/ 699769 h 710855"/>
                <a:gd name="connsiteX3" fmla="*/ 48588 w 939974"/>
                <a:gd name="connsiteY3" fmla="*/ 518794 h 710855"/>
                <a:gd name="connsiteX4" fmla="*/ 55443 w 939974"/>
                <a:gd name="connsiteY4" fmla="*/ 360966 h 710855"/>
                <a:gd name="connsiteX5" fmla="*/ 61252 w 939974"/>
                <a:gd name="connsiteY5" fmla="*/ 357251 h 710855"/>
                <a:gd name="connsiteX6" fmla="*/ 236706 w 939974"/>
                <a:gd name="connsiteY6" fmla="*/ 330771 h 710855"/>
                <a:gd name="connsiteX7" fmla="*/ 322431 w 939974"/>
                <a:gd name="connsiteY7" fmla="*/ 178371 h 710855"/>
                <a:gd name="connsiteX8" fmla="*/ 556933 w 939974"/>
                <a:gd name="connsiteY8" fmla="*/ 127317 h 710855"/>
                <a:gd name="connsiteX9" fmla="*/ 896024 w 939974"/>
                <a:gd name="connsiteY9" fmla="*/ 33686 h 710855"/>
                <a:gd name="connsiteX10" fmla="*/ 934124 w 939974"/>
                <a:gd name="connsiteY10" fmla="*/ 123507 h 710855"/>
                <a:gd name="connsiteX11" fmla="*/ 770488 w 939974"/>
                <a:gd name="connsiteY11" fmla="*/ 377348 h 710855"/>
                <a:gd name="connsiteX12" fmla="*/ 758772 w 939974"/>
                <a:gd name="connsiteY12" fmla="*/ 376396 h 710855"/>
                <a:gd name="connsiteX13" fmla="*/ 759721 w 939974"/>
                <a:gd name="connsiteY13" fmla="*/ 364680 h 710855"/>
                <a:gd name="connsiteX14" fmla="*/ 917363 w 939974"/>
                <a:gd name="connsiteY14" fmla="*/ 123031 h 710855"/>
                <a:gd name="connsiteX15" fmla="*/ 885072 w 939974"/>
                <a:gd name="connsiteY15" fmla="*/ 45878 h 710855"/>
                <a:gd name="connsiteX16" fmla="*/ 565984 w 939974"/>
                <a:gd name="connsiteY16" fmla="*/ 142176 h 710855"/>
                <a:gd name="connsiteX17" fmla="*/ 559124 w 939974"/>
                <a:gd name="connsiteY17" fmla="*/ 144367 h 710855"/>
                <a:gd name="connsiteX18" fmla="*/ 333384 w 939974"/>
                <a:gd name="connsiteY18" fmla="*/ 191325 h 710855"/>
                <a:gd name="connsiteX19" fmla="*/ 252994 w 939974"/>
                <a:gd name="connsiteY19" fmla="*/ 338582 h 710855"/>
                <a:gd name="connsiteX20" fmla="*/ 245943 w 939974"/>
                <a:gd name="connsiteY20" fmla="*/ 346201 h 710855"/>
                <a:gd name="connsiteX21" fmla="*/ 68303 w 939974"/>
                <a:gd name="connsiteY21" fmla="*/ 372967 h 710855"/>
                <a:gd name="connsiteX22" fmla="*/ 65638 w 939974"/>
                <a:gd name="connsiteY22" fmla="*/ 515080 h 710855"/>
                <a:gd name="connsiteX23" fmla="*/ 65638 w 939974"/>
                <a:gd name="connsiteY23" fmla="*/ 520604 h 710855"/>
                <a:gd name="connsiteX24" fmla="*/ 10771 w 939974"/>
                <a:gd name="connsiteY24" fmla="*/ 704818 h 710855"/>
                <a:gd name="connsiteX25" fmla="*/ 2581 w 939974"/>
                <a:gd name="connsiteY25" fmla="*/ 710152 h 7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9974" h="710855">
                  <a:moveTo>
                    <a:pt x="2581" y="710152"/>
                  </a:moveTo>
                  <a:cubicBezTo>
                    <a:pt x="1818" y="710237"/>
                    <a:pt x="963" y="710237"/>
                    <a:pt x="200" y="710152"/>
                  </a:cubicBezTo>
                  <a:cubicBezTo>
                    <a:pt x="-4181" y="708818"/>
                    <a:pt x="-6753" y="704189"/>
                    <a:pt x="-5423" y="699769"/>
                  </a:cubicBezTo>
                  <a:lnTo>
                    <a:pt x="48588" y="518794"/>
                  </a:lnTo>
                  <a:cubicBezTo>
                    <a:pt x="13441" y="428688"/>
                    <a:pt x="53732" y="363728"/>
                    <a:pt x="55443" y="360966"/>
                  </a:cubicBezTo>
                  <a:cubicBezTo>
                    <a:pt x="56778" y="358946"/>
                    <a:pt x="58871" y="357584"/>
                    <a:pt x="61252" y="357251"/>
                  </a:cubicBezTo>
                  <a:lnTo>
                    <a:pt x="236706" y="330771"/>
                  </a:lnTo>
                  <a:cubicBezTo>
                    <a:pt x="245752" y="271221"/>
                    <a:pt x="276234" y="217014"/>
                    <a:pt x="322431" y="178371"/>
                  </a:cubicBezTo>
                  <a:cubicBezTo>
                    <a:pt x="379581" y="132270"/>
                    <a:pt x="458446" y="115125"/>
                    <a:pt x="556933" y="127317"/>
                  </a:cubicBezTo>
                  <a:cubicBezTo>
                    <a:pt x="584560" y="101885"/>
                    <a:pt x="783152" y="-73375"/>
                    <a:pt x="896024" y="33686"/>
                  </a:cubicBezTo>
                  <a:cubicBezTo>
                    <a:pt x="921362" y="56518"/>
                    <a:pt x="935362" y="89408"/>
                    <a:pt x="934124" y="123507"/>
                  </a:cubicBezTo>
                  <a:cubicBezTo>
                    <a:pt x="930790" y="240379"/>
                    <a:pt x="777060" y="371824"/>
                    <a:pt x="770488" y="377348"/>
                  </a:cubicBezTo>
                  <a:cubicBezTo>
                    <a:pt x="766962" y="380320"/>
                    <a:pt x="761721" y="379892"/>
                    <a:pt x="758772" y="376396"/>
                  </a:cubicBezTo>
                  <a:cubicBezTo>
                    <a:pt x="755819" y="372900"/>
                    <a:pt x="756200" y="367652"/>
                    <a:pt x="759721" y="364680"/>
                  </a:cubicBezTo>
                  <a:cubicBezTo>
                    <a:pt x="761247" y="363347"/>
                    <a:pt x="914312" y="232473"/>
                    <a:pt x="917363" y="123031"/>
                  </a:cubicBezTo>
                  <a:cubicBezTo>
                    <a:pt x="918600" y="93799"/>
                    <a:pt x="906693" y="65548"/>
                    <a:pt x="885072" y="45878"/>
                  </a:cubicBezTo>
                  <a:cubicBezTo>
                    <a:pt x="777534" y="-56135"/>
                    <a:pt x="568082" y="140176"/>
                    <a:pt x="565984" y="142176"/>
                  </a:cubicBezTo>
                  <a:cubicBezTo>
                    <a:pt x="564175" y="143910"/>
                    <a:pt x="561603" y="144720"/>
                    <a:pt x="559124" y="144367"/>
                  </a:cubicBezTo>
                  <a:cubicBezTo>
                    <a:pt x="463874" y="131889"/>
                    <a:pt x="387674" y="147701"/>
                    <a:pt x="333384" y="191325"/>
                  </a:cubicBezTo>
                  <a:cubicBezTo>
                    <a:pt x="261277" y="249523"/>
                    <a:pt x="253087" y="337725"/>
                    <a:pt x="252994" y="338582"/>
                  </a:cubicBezTo>
                  <a:cubicBezTo>
                    <a:pt x="252705" y="342458"/>
                    <a:pt x="249752" y="345630"/>
                    <a:pt x="245943" y="346201"/>
                  </a:cubicBezTo>
                  <a:lnTo>
                    <a:pt x="68303" y="372967"/>
                  </a:lnTo>
                  <a:cubicBezTo>
                    <a:pt x="46779" y="417696"/>
                    <a:pt x="45825" y="469569"/>
                    <a:pt x="65638" y="515080"/>
                  </a:cubicBezTo>
                  <a:cubicBezTo>
                    <a:pt x="66205" y="516880"/>
                    <a:pt x="66205" y="518804"/>
                    <a:pt x="65638" y="520604"/>
                  </a:cubicBezTo>
                  <a:lnTo>
                    <a:pt x="10771" y="704818"/>
                  </a:lnTo>
                  <a:cubicBezTo>
                    <a:pt x="9437" y="708171"/>
                    <a:pt x="6200" y="710314"/>
                    <a:pt x="2581" y="71015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2" name="Freeform: Shape 21">
              <a:extLst>
                <a:ext uri="{FF2B5EF4-FFF2-40B4-BE49-F238E27FC236}">
                  <a16:creationId xmlns:a16="http://schemas.microsoft.com/office/drawing/2014/main" id="{BF9E25F4-398F-A37B-B991-F31A34AEC9CF}"/>
                </a:ext>
              </a:extLst>
            </p:cNvPr>
            <p:cNvSpPr/>
            <p:nvPr/>
          </p:nvSpPr>
          <p:spPr>
            <a:xfrm>
              <a:off x="9165148" y="6344310"/>
              <a:ext cx="121536" cy="121539"/>
            </a:xfrm>
            <a:custGeom>
              <a:avLst/>
              <a:gdLst>
                <a:gd name="connsiteX0" fmla="*/ 54994 w 121536"/>
                <a:gd name="connsiteY0" fmla="*/ 120900 h 121539"/>
                <a:gd name="connsiteX1" fmla="*/ -5774 w 121536"/>
                <a:gd name="connsiteY1" fmla="*/ 60130 h 121539"/>
                <a:gd name="connsiteX2" fmla="*/ 54994 w 121536"/>
                <a:gd name="connsiteY2" fmla="*/ -639 h 121539"/>
                <a:gd name="connsiteX3" fmla="*/ 115763 w 121536"/>
                <a:gd name="connsiteY3" fmla="*/ 60130 h 121539"/>
                <a:gd name="connsiteX4" fmla="*/ 115763 w 121536"/>
                <a:gd name="connsiteY4" fmla="*/ 60225 h 121539"/>
                <a:gd name="connsiteX5" fmla="*/ 54994 w 121536"/>
                <a:gd name="connsiteY5" fmla="*/ 120900 h 121539"/>
                <a:gd name="connsiteX6" fmla="*/ 54994 w 121536"/>
                <a:gd name="connsiteY6" fmla="*/ 16125 h 121539"/>
                <a:gd name="connsiteX7" fmla="*/ 10988 w 121536"/>
                <a:gd name="connsiteY7" fmla="*/ 60130 h 121539"/>
                <a:gd name="connsiteX8" fmla="*/ 54994 w 121536"/>
                <a:gd name="connsiteY8" fmla="*/ 104136 h 121539"/>
                <a:gd name="connsiteX9" fmla="*/ 99001 w 121536"/>
                <a:gd name="connsiteY9" fmla="*/ 60130 h 121539"/>
                <a:gd name="connsiteX10" fmla="*/ 54994 w 121536"/>
                <a:gd name="connsiteY10" fmla="*/ 16220 h 1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36" h="121539">
                  <a:moveTo>
                    <a:pt x="54994" y="120900"/>
                  </a:moveTo>
                  <a:cubicBezTo>
                    <a:pt x="21466" y="120900"/>
                    <a:pt x="-5774" y="93697"/>
                    <a:pt x="-5774" y="60130"/>
                  </a:cubicBezTo>
                  <a:cubicBezTo>
                    <a:pt x="-5774" y="26564"/>
                    <a:pt x="21466" y="-639"/>
                    <a:pt x="54994" y="-639"/>
                  </a:cubicBezTo>
                  <a:cubicBezTo>
                    <a:pt x="88522" y="-639"/>
                    <a:pt x="115763" y="26564"/>
                    <a:pt x="115763" y="60130"/>
                  </a:cubicBezTo>
                  <a:cubicBezTo>
                    <a:pt x="115763" y="60159"/>
                    <a:pt x="115763" y="60197"/>
                    <a:pt x="115763" y="60225"/>
                  </a:cubicBezTo>
                  <a:cubicBezTo>
                    <a:pt x="115670" y="93754"/>
                    <a:pt x="88522" y="120900"/>
                    <a:pt x="54994" y="120900"/>
                  </a:cubicBezTo>
                  <a:close/>
                  <a:moveTo>
                    <a:pt x="54994" y="16125"/>
                  </a:moveTo>
                  <a:cubicBezTo>
                    <a:pt x="30703" y="16125"/>
                    <a:pt x="10988" y="35822"/>
                    <a:pt x="10988" y="60130"/>
                  </a:cubicBezTo>
                  <a:cubicBezTo>
                    <a:pt x="10988" y="84438"/>
                    <a:pt x="30703" y="104136"/>
                    <a:pt x="54994" y="104136"/>
                  </a:cubicBezTo>
                  <a:cubicBezTo>
                    <a:pt x="79281" y="104136"/>
                    <a:pt x="99001" y="84438"/>
                    <a:pt x="99001" y="60130"/>
                  </a:cubicBezTo>
                  <a:cubicBezTo>
                    <a:pt x="98903" y="35861"/>
                    <a:pt x="79281" y="16220"/>
                    <a:pt x="54994" y="16220"/>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3" name="Freeform: Shape 22">
              <a:extLst>
                <a:ext uri="{FF2B5EF4-FFF2-40B4-BE49-F238E27FC236}">
                  <a16:creationId xmlns:a16="http://schemas.microsoft.com/office/drawing/2014/main" id="{0CCAB525-EFC7-ED22-AD33-A10B6BA4EAE1}"/>
                </a:ext>
              </a:extLst>
            </p:cNvPr>
            <p:cNvSpPr/>
            <p:nvPr/>
          </p:nvSpPr>
          <p:spPr>
            <a:xfrm>
              <a:off x="6669905" y="5811517"/>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4" name="Freeform: Shape 23">
              <a:extLst>
                <a:ext uri="{FF2B5EF4-FFF2-40B4-BE49-F238E27FC236}">
                  <a16:creationId xmlns:a16="http://schemas.microsoft.com/office/drawing/2014/main" id="{9F1713ED-285F-D0B4-20AB-5F3EFD10025D}"/>
                </a:ext>
              </a:extLst>
            </p:cNvPr>
            <p:cNvSpPr/>
            <p:nvPr/>
          </p:nvSpPr>
          <p:spPr>
            <a:xfrm>
              <a:off x="8450528" y="6315573"/>
              <a:ext cx="26287" cy="50013"/>
            </a:xfrm>
            <a:custGeom>
              <a:avLst/>
              <a:gdLst>
                <a:gd name="connsiteX0" fmla="*/ 2588 w 26287"/>
                <a:gd name="connsiteY0" fmla="*/ 49374 h 50013"/>
                <a:gd name="connsiteX1" fmla="*/ 397 w 26287"/>
                <a:gd name="connsiteY1" fmla="*/ 49374 h 50013"/>
                <a:gd name="connsiteX2" fmla="*/ -5509 w 26287"/>
                <a:gd name="connsiteY2" fmla="*/ 39182 h 50013"/>
                <a:gd name="connsiteX3" fmla="*/ 4016 w 26287"/>
                <a:gd name="connsiteY3" fmla="*/ 5559 h 50013"/>
                <a:gd name="connsiteX4" fmla="*/ 14304 w 26287"/>
                <a:gd name="connsiteY4" fmla="*/ -347 h 50013"/>
                <a:gd name="connsiteX5" fmla="*/ 20210 w 26287"/>
                <a:gd name="connsiteY5" fmla="*/ 9941 h 50013"/>
                <a:gd name="connsiteX6" fmla="*/ 10685 w 26287"/>
                <a:gd name="connsiteY6" fmla="*/ 43564 h 50013"/>
                <a:gd name="connsiteX7" fmla="*/ 2588 w 26287"/>
                <a:gd name="connsiteY7" fmla="*/ 49374 h 5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87" h="50013">
                  <a:moveTo>
                    <a:pt x="2588" y="49374"/>
                  </a:moveTo>
                  <a:lnTo>
                    <a:pt x="397" y="49374"/>
                  </a:lnTo>
                  <a:cubicBezTo>
                    <a:pt x="-3984" y="48164"/>
                    <a:pt x="-6653" y="43621"/>
                    <a:pt x="-5509" y="39182"/>
                  </a:cubicBezTo>
                  <a:lnTo>
                    <a:pt x="4016" y="5559"/>
                  </a:lnTo>
                  <a:cubicBezTo>
                    <a:pt x="5253" y="1092"/>
                    <a:pt x="9825" y="-1556"/>
                    <a:pt x="14304" y="-347"/>
                  </a:cubicBezTo>
                  <a:cubicBezTo>
                    <a:pt x="18782" y="863"/>
                    <a:pt x="21447" y="5473"/>
                    <a:pt x="20210" y="9941"/>
                  </a:cubicBezTo>
                  <a:lnTo>
                    <a:pt x="10685" y="43564"/>
                  </a:lnTo>
                  <a:cubicBezTo>
                    <a:pt x="9541" y="47069"/>
                    <a:pt x="6304" y="49421"/>
                    <a:pt x="2588" y="4937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5" name="Freeform: Shape 24">
              <a:extLst>
                <a:ext uri="{FF2B5EF4-FFF2-40B4-BE49-F238E27FC236}">
                  <a16:creationId xmlns:a16="http://schemas.microsoft.com/office/drawing/2014/main" id="{565F606D-5379-A094-523D-C64C4B9BE506}"/>
                </a:ext>
              </a:extLst>
            </p:cNvPr>
            <p:cNvSpPr/>
            <p:nvPr/>
          </p:nvSpPr>
          <p:spPr>
            <a:xfrm>
              <a:off x="8245722" y="5547232"/>
              <a:ext cx="804828" cy="243471"/>
            </a:xfrm>
            <a:custGeom>
              <a:avLst/>
              <a:gdLst>
                <a:gd name="connsiteX0" fmla="*/ 785754 w 804828"/>
                <a:gd name="connsiteY0" fmla="*/ 95815 h 243471"/>
                <a:gd name="connsiteX1" fmla="*/ 593822 w 804828"/>
                <a:gd name="connsiteY1" fmla="*/ 55905 h 243471"/>
                <a:gd name="connsiteX2" fmla="*/ 409038 w 804828"/>
                <a:gd name="connsiteY2" fmla="*/ 47047 h 243471"/>
                <a:gd name="connsiteX3" fmla="*/ 204729 w 804828"/>
                <a:gd name="connsiteY3" fmla="*/ 45142 h 243471"/>
                <a:gd name="connsiteX4" fmla="*/ 89476 w 804828"/>
                <a:gd name="connsiteY4" fmla="*/ 1803 h 243471"/>
                <a:gd name="connsiteX5" fmla="*/ -5774 w 804828"/>
                <a:gd name="connsiteY5" fmla="*/ 45142 h 243471"/>
                <a:gd name="connsiteX6" fmla="*/ 44423 w 804828"/>
                <a:gd name="connsiteY6" fmla="*/ 77813 h 243471"/>
                <a:gd name="connsiteX7" fmla="*/ 196823 w 804828"/>
                <a:gd name="connsiteY7" fmla="*/ 213925 h 243471"/>
                <a:gd name="connsiteX8" fmla="*/ 247210 w 804828"/>
                <a:gd name="connsiteY8" fmla="*/ 142583 h 243471"/>
                <a:gd name="connsiteX9" fmla="*/ 398466 w 804828"/>
                <a:gd name="connsiteY9" fmla="*/ 241167 h 243471"/>
                <a:gd name="connsiteX10" fmla="*/ 470760 w 804828"/>
                <a:gd name="connsiteY10" fmla="*/ 174492 h 243471"/>
                <a:gd name="connsiteX11" fmla="*/ 586678 w 804828"/>
                <a:gd name="connsiteY11" fmla="*/ 231642 h 243471"/>
                <a:gd name="connsiteX12" fmla="*/ 652023 w 804828"/>
                <a:gd name="connsiteY12" fmla="*/ 172301 h 243471"/>
                <a:gd name="connsiteX13" fmla="*/ 757272 w 804828"/>
                <a:gd name="connsiteY13" fmla="*/ 212401 h 243471"/>
                <a:gd name="connsiteX14" fmla="*/ 785754 w 804828"/>
                <a:gd name="connsiteY14" fmla="*/ 95815 h 24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4828" h="243471">
                  <a:moveTo>
                    <a:pt x="785754" y="95815"/>
                  </a:moveTo>
                  <a:cubicBezTo>
                    <a:pt x="735078" y="2184"/>
                    <a:pt x="633354" y="5137"/>
                    <a:pt x="593822" y="55905"/>
                  </a:cubicBezTo>
                  <a:cubicBezTo>
                    <a:pt x="593822" y="55905"/>
                    <a:pt x="513622" y="-33439"/>
                    <a:pt x="409038" y="47047"/>
                  </a:cubicBezTo>
                  <a:cubicBezTo>
                    <a:pt x="409038" y="47047"/>
                    <a:pt x="304263" y="-58966"/>
                    <a:pt x="204729" y="45142"/>
                  </a:cubicBezTo>
                  <a:cubicBezTo>
                    <a:pt x="204729" y="45142"/>
                    <a:pt x="152909" y="-7245"/>
                    <a:pt x="89476" y="1803"/>
                  </a:cubicBezTo>
                  <a:cubicBezTo>
                    <a:pt x="18703" y="11995"/>
                    <a:pt x="-5774" y="45142"/>
                    <a:pt x="-5774" y="45142"/>
                  </a:cubicBezTo>
                  <a:lnTo>
                    <a:pt x="44423" y="77813"/>
                  </a:lnTo>
                  <a:cubicBezTo>
                    <a:pt x="44423" y="77813"/>
                    <a:pt x="90239" y="228403"/>
                    <a:pt x="196823" y="213925"/>
                  </a:cubicBezTo>
                  <a:cubicBezTo>
                    <a:pt x="260735" y="205162"/>
                    <a:pt x="247210" y="142583"/>
                    <a:pt x="247210" y="142583"/>
                  </a:cubicBezTo>
                  <a:cubicBezTo>
                    <a:pt x="247210" y="142583"/>
                    <a:pt x="284259" y="257931"/>
                    <a:pt x="398466" y="241167"/>
                  </a:cubicBezTo>
                  <a:cubicBezTo>
                    <a:pt x="467043" y="231642"/>
                    <a:pt x="470760" y="174492"/>
                    <a:pt x="470760" y="174492"/>
                  </a:cubicBezTo>
                  <a:cubicBezTo>
                    <a:pt x="470760" y="174492"/>
                    <a:pt x="510287" y="242405"/>
                    <a:pt x="586678" y="231642"/>
                  </a:cubicBezTo>
                  <a:cubicBezTo>
                    <a:pt x="657167" y="221545"/>
                    <a:pt x="652023" y="172301"/>
                    <a:pt x="652023" y="172301"/>
                  </a:cubicBezTo>
                  <a:cubicBezTo>
                    <a:pt x="652023" y="172301"/>
                    <a:pt x="693741" y="222402"/>
                    <a:pt x="757272" y="212401"/>
                  </a:cubicBezTo>
                  <a:cubicBezTo>
                    <a:pt x="813376" y="203829"/>
                    <a:pt x="802042" y="125819"/>
                    <a:pt x="785754" y="95815"/>
                  </a:cubicBezTo>
                  <a:close/>
                </a:path>
              </a:pathLst>
            </a:custGeom>
            <a:solidFill>
              <a:srgbClr val="FF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6" name="Freeform: Shape 25">
              <a:extLst>
                <a:ext uri="{FF2B5EF4-FFF2-40B4-BE49-F238E27FC236}">
                  <a16:creationId xmlns:a16="http://schemas.microsoft.com/office/drawing/2014/main" id="{8415E5D2-6F8F-0ECC-88F0-B127E529D545}"/>
                </a:ext>
              </a:extLst>
            </p:cNvPr>
            <p:cNvSpPr/>
            <p:nvPr/>
          </p:nvSpPr>
          <p:spPr>
            <a:xfrm>
              <a:off x="8286777" y="5616983"/>
              <a:ext cx="747370" cy="182055"/>
            </a:xfrm>
            <a:custGeom>
              <a:avLst/>
              <a:gdLst>
                <a:gd name="connsiteX0" fmla="*/ 334933 w 747370"/>
                <a:gd name="connsiteY0" fmla="*/ 181416 h 182055"/>
                <a:gd name="connsiteX1" fmla="*/ 212727 w 747370"/>
                <a:gd name="connsiteY1" fmla="*/ 106645 h 182055"/>
                <a:gd name="connsiteX2" fmla="*/ 203676 w 747370"/>
                <a:gd name="connsiteY2" fmla="*/ 126457 h 182055"/>
                <a:gd name="connsiteX3" fmla="*/ 156051 w 747370"/>
                <a:gd name="connsiteY3" fmla="*/ 152460 h 182055"/>
                <a:gd name="connsiteX4" fmla="*/ -5302 w 747370"/>
                <a:gd name="connsiteY4" fmla="*/ 10538 h 182055"/>
                <a:gd name="connsiteX5" fmla="*/ -158 w 747370"/>
                <a:gd name="connsiteY5" fmla="*/ -159 h 182055"/>
                <a:gd name="connsiteX6" fmla="*/ 10511 w 747370"/>
                <a:gd name="connsiteY6" fmla="*/ 4956 h 182055"/>
                <a:gd name="connsiteX7" fmla="*/ 10702 w 747370"/>
                <a:gd name="connsiteY7" fmla="*/ 5584 h 182055"/>
                <a:gd name="connsiteX8" fmla="*/ 153577 w 747370"/>
                <a:gd name="connsiteY8" fmla="*/ 135887 h 182055"/>
                <a:gd name="connsiteX9" fmla="*/ 189486 w 747370"/>
                <a:gd name="connsiteY9" fmla="*/ 116837 h 182055"/>
                <a:gd name="connsiteX10" fmla="*/ 197011 w 747370"/>
                <a:gd name="connsiteY10" fmla="*/ 74546 h 182055"/>
                <a:gd name="connsiteX11" fmla="*/ 204058 w 747370"/>
                <a:gd name="connsiteY11" fmla="*/ 65021 h 182055"/>
                <a:gd name="connsiteX12" fmla="*/ 213108 w 747370"/>
                <a:gd name="connsiteY12" fmla="*/ 70260 h 182055"/>
                <a:gd name="connsiteX13" fmla="*/ 355220 w 747370"/>
                <a:gd name="connsiteY13" fmla="*/ 163128 h 182055"/>
                <a:gd name="connsiteX14" fmla="*/ 420277 w 747370"/>
                <a:gd name="connsiteY14" fmla="*/ 104645 h 182055"/>
                <a:gd name="connsiteX15" fmla="*/ 429230 w 747370"/>
                <a:gd name="connsiteY15" fmla="*/ 96853 h 182055"/>
                <a:gd name="connsiteX16" fmla="*/ 435895 w 747370"/>
                <a:gd name="connsiteY16" fmla="*/ 101025 h 182055"/>
                <a:gd name="connsiteX17" fmla="*/ 543432 w 747370"/>
                <a:gd name="connsiteY17" fmla="*/ 153984 h 182055"/>
                <a:gd name="connsiteX18" fmla="*/ 601536 w 747370"/>
                <a:gd name="connsiteY18" fmla="*/ 103787 h 182055"/>
                <a:gd name="connsiteX19" fmla="*/ 606680 w 747370"/>
                <a:gd name="connsiteY19" fmla="*/ 95215 h 182055"/>
                <a:gd name="connsiteX20" fmla="*/ 616205 w 747370"/>
                <a:gd name="connsiteY20" fmla="*/ 97596 h 182055"/>
                <a:gd name="connsiteX21" fmla="*/ 713743 w 747370"/>
                <a:gd name="connsiteY21" fmla="*/ 134743 h 182055"/>
                <a:gd name="connsiteX22" fmla="*/ 728979 w 747370"/>
                <a:gd name="connsiteY22" fmla="*/ 129505 h 182055"/>
                <a:gd name="connsiteX23" fmla="*/ 740411 w 747370"/>
                <a:gd name="connsiteY23" fmla="*/ 132362 h 182055"/>
                <a:gd name="connsiteX24" fmla="*/ 737555 w 747370"/>
                <a:gd name="connsiteY24" fmla="*/ 143792 h 182055"/>
                <a:gd name="connsiteX25" fmla="*/ 716408 w 747370"/>
                <a:gd name="connsiteY25" fmla="*/ 151317 h 182055"/>
                <a:gd name="connsiteX26" fmla="*/ 615823 w 747370"/>
                <a:gd name="connsiteY26" fmla="*/ 120551 h 182055"/>
                <a:gd name="connsiteX27" fmla="*/ 545623 w 747370"/>
                <a:gd name="connsiteY27" fmla="*/ 170558 h 182055"/>
                <a:gd name="connsiteX28" fmla="*/ 432276 w 747370"/>
                <a:gd name="connsiteY28" fmla="*/ 124266 h 182055"/>
                <a:gd name="connsiteX29" fmla="*/ 357504 w 747370"/>
                <a:gd name="connsiteY29" fmla="*/ 179702 h 182055"/>
                <a:gd name="connsiteX30" fmla="*/ 334933 w 747370"/>
                <a:gd name="connsiteY30" fmla="*/ 181416 h 18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7370" h="182055">
                  <a:moveTo>
                    <a:pt x="334933" y="181416"/>
                  </a:moveTo>
                  <a:cubicBezTo>
                    <a:pt x="269305" y="181416"/>
                    <a:pt x="231488" y="137887"/>
                    <a:pt x="212727" y="106645"/>
                  </a:cubicBezTo>
                  <a:cubicBezTo>
                    <a:pt x="210918" y="113731"/>
                    <a:pt x="207867" y="120447"/>
                    <a:pt x="203676" y="126457"/>
                  </a:cubicBezTo>
                  <a:cubicBezTo>
                    <a:pt x="192342" y="141592"/>
                    <a:pt x="174911" y="151070"/>
                    <a:pt x="156051" y="152460"/>
                  </a:cubicBezTo>
                  <a:cubicBezTo>
                    <a:pt x="43942" y="167700"/>
                    <a:pt x="-3395" y="16919"/>
                    <a:pt x="-5302" y="10538"/>
                  </a:cubicBezTo>
                  <a:cubicBezTo>
                    <a:pt x="-6827" y="6175"/>
                    <a:pt x="-4539" y="1384"/>
                    <a:pt x="-158" y="-159"/>
                  </a:cubicBezTo>
                  <a:cubicBezTo>
                    <a:pt x="4223" y="-1702"/>
                    <a:pt x="8986" y="593"/>
                    <a:pt x="10511" y="4956"/>
                  </a:cubicBezTo>
                  <a:cubicBezTo>
                    <a:pt x="10604" y="5166"/>
                    <a:pt x="10604" y="5375"/>
                    <a:pt x="10702" y="5584"/>
                  </a:cubicBezTo>
                  <a:cubicBezTo>
                    <a:pt x="10702" y="7109"/>
                    <a:pt x="55755" y="149222"/>
                    <a:pt x="153577" y="135887"/>
                  </a:cubicBezTo>
                  <a:cubicBezTo>
                    <a:pt x="167674" y="134934"/>
                    <a:pt x="180817" y="128000"/>
                    <a:pt x="189486" y="116837"/>
                  </a:cubicBezTo>
                  <a:cubicBezTo>
                    <a:pt x="197105" y="104130"/>
                    <a:pt x="199769" y="89090"/>
                    <a:pt x="197011" y="74546"/>
                  </a:cubicBezTo>
                  <a:cubicBezTo>
                    <a:pt x="196342" y="69964"/>
                    <a:pt x="199486" y="65706"/>
                    <a:pt x="204058" y="65021"/>
                  </a:cubicBezTo>
                  <a:cubicBezTo>
                    <a:pt x="207964" y="64449"/>
                    <a:pt x="211676" y="66621"/>
                    <a:pt x="213108" y="70260"/>
                  </a:cubicBezTo>
                  <a:cubicBezTo>
                    <a:pt x="214536" y="74736"/>
                    <a:pt x="249492" y="178654"/>
                    <a:pt x="355220" y="163128"/>
                  </a:cubicBezTo>
                  <a:cubicBezTo>
                    <a:pt x="415896" y="154270"/>
                    <a:pt x="420179" y="106645"/>
                    <a:pt x="420277" y="104645"/>
                  </a:cubicBezTo>
                  <a:cubicBezTo>
                    <a:pt x="420561" y="100025"/>
                    <a:pt x="424560" y="96539"/>
                    <a:pt x="429230" y="96853"/>
                  </a:cubicBezTo>
                  <a:cubicBezTo>
                    <a:pt x="431993" y="97044"/>
                    <a:pt x="434467" y="98606"/>
                    <a:pt x="435895" y="101025"/>
                  </a:cubicBezTo>
                  <a:cubicBezTo>
                    <a:pt x="437327" y="103597"/>
                    <a:pt x="473995" y="163890"/>
                    <a:pt x="543432" y="153984"/>
                  </a:cubicBezTo>
                  <a:cubicBezTo>
                    <a:pt x="605154" y="145221"/>
                    <a:pt x="601726" y="105502"/>
                    <a:pt x="601536" y="103787"/>
                  </a:cubicBezTo>
                  <a:cubicBezTo>
                    <a:pt x="601154" y="100111"/>
                    <a:pt x="603252" y="96625"/>
                    <a:pt x="606680" y="95215"/>
                  </a:cubicBezTo>
                  <a:cubicBezTo>
                    <a:pt x="610014" y="93844"/>
                    <a:pt x="613921" y="94805"/>
                    <a:pt x="616205" y="97596"/>
                  </a:cubicBezTo>
                  <a:cubicBezTo>
                    <a:pt x="616205" y="97596"/>
                    <a:pt x="655923" y="143983"/>
                    <a:pt x="713743" y="134743"/>
                  </a:cubicBezTo>
                  <a:cubicBezTo>
                    <a:pt x="719073" y="134000"/>
                    <a:pt x="724314" y="132220"/>
                    <a:pt x="728979" y="129505"/>
                  </a:cubicBezTo>
                  <a:cubicBezTo>
                    <a:pt x="732886" y="127133"/>
                    <a:pt x="738030" y="128419"/>
                    <a:pt x="740411" y="132362"/>
                  </a:cubicBezTo>
                  <a:cubicBezTo>
                    <a:pt x="742792" y="136306"/>
                    <a:pt x="741457" y="141421"/>
                    <a:pt x="737555" y="143792"/>
                  </a:cubicBezTo>
                  <a:cubicBezTo>
                    <a:pt x="731077" y="147650"/>
                    <a:pt x="723835" y="150203"/>
                    <a:pt x="716408" y="151317"/>
                  </a:cubicBezTo>
                  <a:cubicBezTo>
                    <a:pt x="680024" y="156346"/>
                    <a:pt x="643161" y="145097"/>
                    <a:pt x="615823" y="120551"/>
                  </a:cubicBezTo>
                  <a:cubicBezTo>
                    <a:pt x="610679" y="138268"/>
                    <a:pt x="594583" y="163509"/>
                    <a:pt x="545623" y="170558"/>
                  </a:cubicBezTo>
                  <a:cubicBezTo>
                    <a:pt x="502379" y="175939"/>
                    <a:pt x="459423" y="158404"/>
                    <a:pt x="432276" y="124266"/>
                  </a:cubicBezTo>
                  <a:cubicBezTo>
                    <a:pt x="424942" y="143316"/>
                    <a:pt x="405892" y="172653"/>
                    <a:pt x="357504" y="179702"/>
                  </a:cubicBezTo>
                  <a:cubicBezTo>
                    <a:pt x="350077" y="180835"/>
                    <a:pt x="342458" y="181407"/>
                    <a:pt x="334933" y="18141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7" name="Freeform: Shape 26">
              <a:extLst>
                <a:ext uri="{FF2B5EF4-FFF2-40B4-BE49-F238E27FC236}">
                  <a16:creationId xmlns:a16="http://schemas.microsoft.com/office/drawing/2014/main" id="{A230F12F-26F9-4D5A-1EE2-7ECDE76A0AF9}"/>
                </a:ext>
              </a:extLst>
            </p:cNvPr>
            <p:cNvSpPr/>
            <p:nvPr/>
          </p:nvSpPr>
          <p:spPr>
            <a:xfrm>
              <a:off x="7564684" y="5446329"/>
              <a:ext cx="937259" cy="1057275"/>
            </a:xfrm>
            <a:custGeom>
              <a:avLst/>
              <a:gdLst>
                <a:gd name="connsiteX0" fmla="*/ 931485 w 937259"/>
                <a:gd name="connsiteY0" fmla="*/ 528188 h 1057275"/>
                <a:gd name="connsiteX1" fmla="*/ 565056 w 937259"/>
                <a:gd name="connsiteY1" fmla="*/ 102040 h 1057275"/>
                <a:gd name="connsiteX2" fmla="*/ -5774 w 937259"/>
                <a:gd name="connsiteY2" fmla="*/ -639 h 1057275"/>
                <a:gd name="connsiteX3" fmla="*/ -5774 w 937259"/>
                <a:gd name="connsiteY3" fmla="*/ 1056636 h 1057275"/>
                <a:gd name="connsiteX4" fmla="*/ 565056 w 937259"/>
                <a:gd name="connsiteY4" fmla="*/ 953956 h 1057275"/>
                <a:gd name="connsiteX5" fmla="*/ 931485 w 937259"/>
                <a:gd name="connsiteY5" fmla="*/ 528188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259" h="1057275">
                  <a:moveTo>
                    <a:pt x="931485" y="528188"/>
                  </a:moveTo>
                  <a:cubicBezTo>
                    <a:pt x="931485" y="312066"/>
                    <a:pt x="771941" y="136235"/>
                    <a:pt x="565056" y="102040"/>
                  </a:cubicBezTo>
                  <a:cubicBezTo>
                    <a:pt x="422181" y="78418"/>
                    <a:pt x="-5774" y="-639"/>
                    <a:pt x="-5774" y="-639"/>
                  </a:cubicBezTo>
                  <a:lnTo>
                    <a:pt x="-5774" y="1056636"/>
                  </a:lnTo>
                  <a:cubicBezTo>
                    <a:pt x="-5774" y="1056636"/>
                    <a:pt x="421990" y="977482"/>
                    <a:pt x="565056" y="953956"/>
                  </a:cubicBezTo>
                  <a:cubicBezTo>
                    <a:pt x="771941" y="920142"/>
                    <a:pt x="931485" y="744406"/>
                    <a:pt x="931485" y="528188"/>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8" name="Freeform: Shape 27">
              <a:extLst>
                <a:ext uri="{FF2B5EF4-FFF2-40B4-BE49-F238E27FC236}">
                  <a16:creationId xmlns:a16="http://schemas.microsoft.com/office/drawing/2014/main" id="{D8188F62-FC1E-C791-C72C-CFCB9A1572E3}"/>
                </a:ext>
              </a:extLst>
            </p:cNvPr>
            <p:cNvSpPr/>
            <p:nvPr/>
          </p:nvSpPr>
          <p:spPr>
            <a:xfrm>
              <a:off x="7556303" y="5438362"/>
              <a:ext cx="954020" cy="1074194"/>
            </a:xfrm>
            <a:custGeom>
              <a:avLst/>
              <a:gdLst>
                <a:gd name="connsiteX0" fmla="*/ 2607 w 954020"/>
                <a:gd name="connsiteY0" fmla="*/ 1073365 h 1074194"/>
                <a:gd name="connsiteX1" fmla="*/ -2728 w 954020"/>
                <a:gd name="connsiteY1" fmla="*/ 1071364 h 1074194"/>
                <a:gd name="connsiteX2" fmla="*/ -5774 w 954020"/>
                <a:gd name="connsiteY2" fmla="*/ 1064982 h 1074194"/>
                <a:gd name="connsiteX3" fmla="*/ -5774 w 954020"/>
                <a:gd name="connsiteY3" fmla="*/ 7707 h 1074194"/>
                <a:gd name="connsiteX4" fmla="*/ -2728 w 954020"/>
                <a:gd name="connsiteY4" fmla="*/ 1326 h 1074194"/>
                <a:gd name="connsiteX5" fmla="*/ 4128 w 954020"/>
                <a:gd name="connsiteY5" fmla="*/ -484 h 1074194"/>
                <a:gd name="connsiteX6" fmla="*/ 574772 w 954020"/>
                <a:gd name="connsiteY6" fmla="*/ 102195 h 1074194"/>
                <a:gd name="connsiteX7" fmla="*/ 948247 w 954020"/>
                <a:gd name="connsiteY7" fmla="*/ 536536 h 1074194"/>
                <a:gd name="connsiteX8" fmla="*/ 574772 w 954020"/>
                <a:gd name="connsiteY8" fmla="*/ 970875 h 1074194"/>
                <a:gd name="connsiteX9" fmla="*/ 4128 w 954020"/>
                <a:gd name="connsiteY9" fmla="*/ 1073555 h 1074194"/>
                <a:gd name="connsiteX10" fmla="*/ 10988 w 954020"/>
                <a:gd name="connsiteY10" fmla="*/ 17328 h 1074194"/>
                <a:gd name="connsiteX11" fmla="*/ 10988 w 954020"/>
                <a:gd name="connsiteY11" fmla="*/ 1054886 h 1074194"/>
                <a:gd name="connsiteX12" fmla="*/ 572009 w 954020"/>
                <a:gd name="connsiteY12" fmla="*/ 954016 h 1074194"/>
                <a:gd name="connsiteX13" fmla="*/ 931485 w 954020"/>
                <a:gd name="connsiteY13" fmla="*/ 536154 h 1074194"/>
                <a:gd name="connsiteX14" fmla="*/ 572009 w 954020"/>
                <a:gd name="connsiteY14" fmla="*/ 118293 h 1074194"/>
                <a:gd name="connsiteX15" fmla="*/ 10988 w 954020"/>
                <a:gd name="connsiteY15" fmla="*/ 17328 h 10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020" h="1074194">
                  <a:moveTo>
                    <a:pt x="2607" y="1073365"/>
                  </a:moveTo>
                  <a:cubicBezTo>
                    <a:pt x="607" y="1073365"/>
                    <a:pt x="-1202" y="1072659"/>
                    <a:pt x="-2728" y="1071364"/>
                  </a:cubicBezTo>
                  <a:cubicBezTo>
                    <a:pt x="-4635" y="1069812"/>
                    <a:pt x="-5774" y="1067459"/>
                    <a:pt x="-5774" y="1064982"/>
                  </a:cubicBezTo>
                  <a:lnTo>
                    <a:pt x="-5774" y="7707"/>
                  </a:lnTo>
                  <a:cubicBezTo>
                    <a:pt x="-5774" y="5231"/>
                    <a:pt x="-4635" y="2878"/>
                    <a:pt x="-2728" y="1326"/>
                  </a:cubicBezTo>
                  <a:cubicBezTo>
                    <a:pt x="-826" y="-303"/>
                    <a:pt x="1653" y="-970"/>
                    <a:pt x="4128" y="-484"/>
                  </a:cubicBezTo>
                  <a:cubicBezTo>
                    <a:pt x="8416" y="278"/>
                    <a:pt x="433422" y="78859"/>
                    <a:pt x="574772" y="102195"/>
                  </a:cubicBezTo>
                  <a:cubicBezTo>
                    <a:pt x="789084" y="135447"/>
                    <a:pt x="947484" y="319623"/>
                    <a:pt x="948247" y="536536"/>
                  </a:cubicBezTo>
                  <a:cubicBezTo>
                    <a:pt x="948247" y="752563"/>
                    <a:pt x="791182" y="935157"/>
                    <a:pt x="574772" y="970875"/>
                  </a:cubicBezTo>
                  <a:cubicBezTo>
                    <a:pt x="433422" y="994212"/>
                    <a:pt x="8416" y="1072793"/>
                    <a:pt x="4128" y="1073555"/>
                  </a:cubicBezTo>
                  <a:close/>
                  <a:moveTo>
                    <a:pt x="10988" y="17328"/>
                  </a:moveTo>
                  <a:lnTo>
                    <a:pt x="10988" y="1054886"/>
                  </a:lnTo>
                  <a:cubicBezTo>
                    <a:pt x="75946" y="1042884"/>
                    <a:pt x="442659" y="975352"/>
                    <a:pt x="572009" y="954016"/>
                  </a:cubicBezTo>
                  <a:cubicBezTo>
                    <a:pt x="780322" y="919631"/>
                    <a:pt x="931485" y="743894"/>
                    <a:pt x="931485" y="536154"/>
                  </a:cubicBezTo>
                  <a:cubicBezTo>
                    <a:pt x="930722" y="327423"/>
                    <a:pt x="778322" y="150239"/>
                    <a:pt x="572009" y="118293"/>
                  </a:cubicBezTo>
                  <a:cubicBezTo>
                    <a:pt x="442659" y="96957"/>
                    <a:pt x="75946" y="29329"/>
                    <a:pt x="10988" y="1732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9" name="Freeform: Shape 28">
              <a:extLst>
                <a:ext uri="{FF2B5EF4-FFF2-40B4-BE49-F238E27FC236}">
                  <a16:creationId xmlns:a16="http://schemas.microsoft.com/office/drawing/2014/main" id="{643D82CD-1B6F-FBD0-8B38-D52CCC9C062A}"/>
                </a:ext>
              </a:extLst>
            </p:cNvPr>
            <p:cNvSpPr/>
            <p:nvPr/>
          </p:nvSpPr>
          <p:spPr>
            <a:xfrm>
              <a:off x="6960417" y="5441661"/>
              <a:ext cx="1066990" cy="1066990"/>
            </a:xfrm>
            <a:custGeom>
              <a:avLst/>
              <a:gdLst>
                <a:gd name="connsiteX0" fmla="*/ 1066991 w 1066990"/>
                <a:gd name="connsiteY0" fmla="*/ 533495 h 1066990"/>
                <a:gd name="connsiteX1" fmla="*/ 533495 w 1066990"/>
                <a:gd name="connsiteY1" fmla="*/ 1066991 h 1066990"/>
                <a:gd name="connsiteX2" fmla="*/ 0 w 1066990"/>
                <a:gd name="connsiteY2" fmla="*/ 533495 h 1066990"/>
                <a:gd name="connsiteX3" fmla="*/ 533495 w 1066990"/>
                <a:gd name="connsiteY3" fmla="*/ 0 h 1066990"/>
                <a:gd name="connsiteX4" fmla="*/ 1066991 w 1066990"/>
                <a:gd name="connsiteY4" fmla="*/ 533495 h 1066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990" h="1066990">
                  <a:moveTo>
                    <a:pt x="1066991" y="533495"/>
                  </a:moveTo>
                  <a:cubicBezTo>
                    <a:pt x="1066991" y="828137"/>
                    <a:pt x="828137" y="1066991"/>
                    <a:pt x="533495" y="1066991"/>
                  </a:cubicBezTo>
                  <a:cubicBezTo>
                    <a:pt x="238854" y="1066991"/>
                    <a:pt x="0" y="828137"/>
                    <a:pt x="0" y="533495"/>
                  </a:cubicBezTo>
                  <a:cubicBezTo>
                    <a:pt x="0" y="238854"/>
                    <a:pt x="238854" y="0"/>
                    <a:pt x="533495" y="0"/>
                  </a:cubicBezTo>
                  <a:cubicBezTo>
                    <a:pt x="828137" y="0"/>
                    <a:pt x="1066991" y="238854"/>
                    <a:pt x="1066991" y="533495"/>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417A1FF3-73BB-70C3-B627-2E70FED57D47}"/>
                </a:ext>
              </a:extLst>
            </p:cNvPr>
            <p:cNvSpPr/>
            <p:nvPr/>
          </p:nvSpPr>
          <p:spPr>
            <a:xfrm>
              <a:off x="6952033" y="5433279"/>
              <a:ext cx="1083757" cy="1083754"/>
            </a:xfrm>
            <a:custGeom>
              <a:avLst/>
              <a:gdLst>
                <a:gd name="connsiteX0" fmla="*/ 536104 w 1083757"/>
                <a:gd name="connsiteY0" fmla="*/ 1083115 h 1083754"/>
                <a:gd name="connsiteX1" fmla="*/ -5774 w 1083757"/>
                <a:gd name="connsiteY1" fmla="*/ 541238 h 1083754"/>
                <a:gd name="connsiteX2" fmla="*/ 536104 w 1083757"/>
                <a:gd name="connsiteY2" fmla="*/ -639 h 1083754"/>
                <a:gd name="connsiteX3" fmla="*/ 1077983 w 1083757"/>
                <a:gd name="connsiteY3" fmla="*/ 541238 h 1083754"/>
                <a:gd name="connsiteX4" fmla="*/ 536104 w 1083757"/>
                <a:gd name="connsiteY4" fmla="*/ 1083115 h 1083754"/>
                <a:gd name="connsiteX5" fmla="*/ 536104 w 1083757"/>
                <a:gd name="connsiteY5" fmla="*/ 16315 h 1083754"/>
                <a:gd name="connsiteX6" fmla="*/ 10992 w 1083757"/>
                <a:gd name="connsiteY6" fmla="*/ 541429 h 1083754"/>
                <a:gd name="connsiteX7" fmla="*/ 536104 w 1083757"/>
                <a:gd name="connsiteY7" fmla="*/ 1066542 h 1083754"/>
                <a:gd name="connsiteX8" fmla="*/ 1061217 w 1083757"/>
                <a:gd name="connsiteY8" fmla="*/ 541429 h 1083754"/>
                <a:gd name="connsiteX9" fmla="*/ 536104 w 1083757"/>
                <a:gd name="connsiteY9" fmla="*/ 16125 h 108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3757" h="1083754">
                  <a:moveTo>
                    <a:pt x="536104" y="1083115"/>
                  </a:moveTo>
                  <a:cubicBezTo>
                    <a:pt x="236830" y="1083115"/>
                    <a:pt x="-5774" y="840504"/>
                    <a:pt x="-5774" y="541238"/>
                  </a:cubicBezTo>
                  <a:cubicBezTo>
                    <a:pt x="-5774" y="241963"/>
                    <a:pt x="236830" y="-639"/>
                    <a:pt x="536104" y="-639"/>
                  </a:cubicBezTo>
                  <a:cubicBezTo>
                    <a:pt x="835379" y="-639"/>
                    <a:pt x="1077983" y="241963"/>
                    <a:pt x="1077983" y="541238"/>
                  </a:cubicBezTo>
                  <a:cubicBezTo>
                    <a:pt x="1077411" y="840266"/>
                    <a:pt x="835095" y="1082535"/>
                    <a:pt x="536104" y="1083115"/>
                  </a:cubicBezTo>
                  <a:close/>
                  <a:moveTo>
                    <a:pt x="536104" y="16315"/>
                  </a:moveTo>
                  <a:cubicBezTo>
                    <a:pt x="246071" y="16315"/>
                    <a:pt x="10992" y="251421"/>
                    <a:pt x="10992" y="541429"/>
                  </a:cubicBezTo>
                  <a:cubicBezTo>
                    <a:pt x="10992" y="831437"/>
                    <a:pt x="246071" y="1066542"/>
                    <a:pt x="536104" y="1066542"/>
                  </a:cubicBezTo>
                  <a:cubicBezTo>
                    <a:pt x="826143" y="1066542"/>
                    <a:pt x="1061217" y="831437"/>
                    <a:pt x="1061217" y="541429"/>
                  </a:cubicBezTo>
                  <a:cubicBezTo>
                    <a:pt x="1061026" y="251468"/>
                    <a:pt x="826045" y="16439"/>
                    <a:pt x="536104" y="161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1" name="Freeform: Shape 30">
              <a:extLst>
                <a:ext uri="{FF2B5EF4-FFF2-40B4-BE49-F238E27FC236}">
                  <a16:creationId xmlns:a16="http://schemas.microsoft.com/office/drawing/2014/main" id="{6D615F55-ADA3-193F-CB95-0A9B8E92A802}"/>
                </a:ext>
              </a:extLst>
            </p:cNvPr>
            <p:cNvSpPr/>
            <p:nvPr/>
          </p:nvSpPr>
          <p:spPr>
            <a:xfrm>
              <a:off x="7095577" y="5576821"/>
              <a:ext cx="796671" cy="796671"/>
            </a:xfrm>
            <a:custGeom>
              <a:avLst/>
              <a:gdLst>
                <a:gd name="connsiteX0" fmla="*/ 796671 w 796671"/>
                <a:gd name="connsiteY0" fmla="*/ 398336 h 796671"/>
                <a:gd name="connsiteX1" fmla="*/ 398336 w 796671"/>
                <a:gd name="connsiteY1" fmla="*/ 796671 h 796671"/>
                <a:gd name="connsiteX2" fmla="*/ 0 w 796671"/>
                <a:gd name="connsiteY2" fmla="*/ 398336 h 796671"/>
                <a:gd name="connsiteX3" fmla="*/ 398336 w 796671"/>
                <a:gd name="connsiteY3" fmla="*/ 0 h 796671"/>
                <a:gd name="connsiteX4" fmla="*/ 796671 w 796671"/>
                <a:gd name="connsiteY4" fmla="*/ 398336 h 796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671" h="796671">
                  <a:moveTo>
                    <a:pt x="796671" y="398336"/>
                  </a:moveTo>
                  <a:cubicBezTo>
                    <a:pt x="796671" y="618330"/>
                    <a:pt x="618330" y="796671"/>
                    <a:pt x="398336" y="796671"/>
                  </a:cubicBezTo>
                  <a:cubicBezTo>
                    <a:pt x="178341" y="796671"/>
                    <a:pt x="0" y="618330"/>
                    <a:pt x="0" y="398336"/>
                  </a:cubicBezTo>
                  <a:cubicBezTo>
                    <a:pt x="0" y="178341"/>
                    <a:pt x="178341" y="0"/>
                    <a:pt x="398336" y="0"/>
                  </a:cubicBezTo>
                  <a:cubicBezTo>
                    <a:pt x="618330" y="0"/>
                    <a:pt x="796671" y="178341"/>
                    <a:pt x="796671" y="39833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2" name="Freeform: Shape 31">
              <a:extLst>
                <a:ext uri="{FF2B5EF4-FFF2-40B4-BE49-F238E27FC236}">
                  <a16:creationId xmlns:a16="http://schemas.microsoft.com/office/drawing/2014/main" id="{058C2521-826F-3DD5-E9CE-C559B418E653}"/>
                </a:ext>
              </a:extLst>
            </p:cNvPr>
            <p:cNvSpPr/>
            <p:nvPr/>
          </p:nvSpPr>
          <p:spPr>
            <a:xfrm rot="18900000">
              <a:off x="7203369" y="5684614"/>
              <a:ext cx="581025" cy="581025"/>
            </a:xfrm>
            <a:custGeom>
              <a:avLst/>
              <a:gdLst>
                <a:gd name="connsiteX0" fmla="*/ 575250 w 581025"/>
                <a:gd name="connsiteY0" fmla="*/ 289873 h 581025"/>
                <a:gd name="connsiteX1" fmla="*/ 284738 w 581025"/>
                <a:gd name="connsiteY1" fmla="*/ 580386 h 581025"/>
                <a:gd name="connsiteX2" fmla="*/ -5775 w 581025"/>
                <a:gd name="connsiteY2" fmla="*/ 289873 h 581025"/>
                <a:gd name="connsiteX3" fmla="*/ 284738 w 581025"/>
                <a:gd name="connsiteY3" fmla="*/ -640 h 581025"/>
                <a:gd name="connsiteX4" fmla="*/ 575250 w 581025"/>
                <a:gd name="connsiteY4" fmla="*/ 289873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5" h="581025">
                  <a:moveTo>
                    <a:pt x="575250" y="289873"/>
                  </a:moveTo>
                  <a:cubicBezTo>
                    <a:pt x="575250" y="450319"/>
                    <a:pt x="445184" y="580386"/>
                    <a:pt x="284738" y="580386"/>
                  </a:cubicBezTo>
                  <a:cubicBezTo>
                    <a:pt x="124292" y="580386"/>
                    <a:pt x="-5775" y="450319"/>
                    <a:pt x="-5775" y="289873"/>
                  </a:cubicBezTo>
                  <a:cubicBezTo>
                    <a:pt x="-5775" y="129428"/>
                    <a:pt x="124292" y="-640"/>
                    <a:pt x="284738" y="-640"/>
                  </a:cubicBezTo>
                  <a:cubicBezTo>
                    <a:pt x="445184" y="-640"/>
                    <a:pt x="575250" y="129428"/>
                    <a:pt x="575250" y="289873"/>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3" name="Freeform: Shape 32">
              <a:extLst>
                <a:ext uri="{FF2B5EF4-FFF2-40B4-BE49-F238E27FC236}">
                  <a16:creationId xmlns:a16="http://schemas.microsoft.com/office/drawing/2014/main" id="{E5519543-092D-74BC-FC33-289167538A33}"/>
                </a:ext>
              </a:extLst>
            </p:cNvPr>
            <p:cNvSpPr/>
            <p:nvPr/>
          </p:nvSpPr>
          <p:spPr>
            <a:xfrm>
              <a:off x="7464672" y="5684643"/>
              <a:ext cx="312036" cy="290513"/>
            </a:xfrm>
            <a:custGeom>
              <a:avLst/>
              <a:gdLst>
                <a:gd name="connsiteX0" fmla="*/ 23466 w 312036"/>
                <a:gd name="connsiteY0" fmla="*/ 289874 h 290513"/>
                <a:gd name="connsiteX1" fmla="*/ 306263 w 312036"/>
                <a:gd name="connsiteY1" fmla="*/ 223675 h 290513"/>
                <a:gd name="connsiteX2" fmla="*/ 23466 w 312036"/>
                <a:gd name="connsiteY2" fmla="*/ -639 h 290513"/>
                <a:gd name="connsiteX3" fmla="*/ -5774 w 312036"/>
                <a:gd name="connsiteY3" fmla="*/ 885 h 290513"/>
              </a:gdLst>
              <a:ahLst/>
              <a:cxnLst>
                <a:cxn ang="0">
                  <a:pos x="connsiteX0" y="connsiteY0"/>
                </a:cxn>
                <a:cxn ang="0">
                  <a:pos x="connsiteX1" y="connsiteY1"/>
                </a:cxn>
                <a:cxn ang="0">
                  <a:pos x="connsiteX2" y="connsiteY2"/>
                </a:cxn>
                <a:cxn ang="0">
                  <a:pos x="connsiteX3" y="connsiteY3"/>
                </a:cxn>
              </a:cxnLst>
              <a:rect l="l" t="t" r="r" b="b"/>
              <a:pathLst>
                <a:path w="312036" h="290513">
                  <a:moveTo>
                    <a:pt x="23466" y="289874"/>
                  </a:moveTo>
                  <a:lnTo>
                    <a:pt x="306263" y="223675"/>
                  </a:lnTo>
                  <a:cubicBezTo>
                    <a:pt x="275595" y="92287"/>
                    <a:pt x="158434" y="-639"/>
                    <a:pt x="23466" y="-639"/>
                  </a:cubicBezTo>
                  <a:cubicBezTo>
                    <a:pt x="13657" y="-658"/>
                    <a:pt x="3942" y="-153"/>
                    <a:pt x="-5774" y="885"/>
                  </a:cubicBezTo>
                  <a:close/>
                </a:path>
              </a:pathLst>
            </a:custGeom>
            <a:solidFill>
              <a:schemeClr val="accent4">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4" name="Freeform: Shape 33">
              <a:extLst>
                <a:ext uri="{FF2B5EF4-FFF2-40B4-BE49-F238E27FC236}">
                  <a16:creationId xmlns:a16="http://schemas.microsoft.com/office/drawing/2014/main" id="{AC588C8B-7110-2E9E-F7A8-F290DD0372FA}"/>
                </a:ext>
              </a:extLst>
            </p:cNvPr>
            <p:cNvSpPr/>
            <p:nvPr/>
          </p:nvSpPr>
          <p:spPr>
            <a:xfrm>
              <a:off x="8836984" y="5595358"/>
              <a:ext cx="74278" cy="133576"/>
            </a:xfrm>
            <a:custGeom>
              <a:avLst/>
              <a:gdLst>
                <a:gd name="connsiteX0" fmla="*/ 60281 w 74278"/>
                <a:gd name="connsiteY0" fmla="*/ 132937 h 133576"/>
                <a:gd name="connsiteX1" fmla="*/ 52091 w 74278"/>
                <a:gd name="connsiteY1" fmla="*/ 126460 h 133576"/>
                <a:gd name="connsiteX2" fmla="*/ -3343 w 74278"/>
                <a:gd name="connsiteY2" fmla="*/ 13684 h 133576"/>
                <a:gd name="connsiteX3" fmla="*/ -3343 w 74278"/>
                <a:gd name="connsiteY3" fmla="*/ 1873 h 133576"/>
                <a:gd name="connsiteX4" fmla="*/ 8275 w 74278"/>
                <a:gd name="connsiteY4" fmla="*/ 1645 h 133576"/>
                <a:gd name="connsiteX5" fmla="*/ 8466 w 74278"/>
                <a:gd name="connsiteY5" fmla="*/ 1873 h 133576"/>
                <a:gd name="connsiteX6" fmla="*/ 68378 w 74278"/>
                <a:gd name="connsiteY6" fmla="*/ 122650 h 133576"/>
                <a:gd name="connsiteX7" fmla="*/ 62090 w 74278"/>
                <a:gd name="connsiteY7" fmla="*/ 132175 h 133576"/>
                <a:gd name="connsiteX8" fmla="*/ 60281 w 74278"/>
                <a:gd name="connsiteY8" fmla="*/ 132937 h 13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 h="133576">
                  <a:moveTo>
                    <a:pt x="60281" y="132937"/>
                  </a:moveTo>
                  <a:cubicBezTo>
                    <a:pt x="56379" y="132880"/>
                    <a:pt x="53044" y="130222"/>
                    <a:pt x="52091" y="126460"/>
                  </a:cubicBezTo>
                  <a:cubicBezTo>
                    <a:pt x="43519" y="84760"/>
                    <a:pt x="24469" y="45936"/>
                    <a:pt x="-3343" y="13684"/>
                  </a:cubicBezTo>
                  <a:cubicBezTo>
                    <a:pt x="-6585" y="10417"/>
                    <a:pt x="-6585" y="5140"/>
                    <a:pt x="-3343" y="1873"/>
                  </a:cubicBezTo>
                  <a:cubicBezTo>
                    <a:pt x="-204" y="-1384"/>
                    <a:pt x="4940" y="-1489"/>
                    <a:pt x="8275" y="1645"/>
                  </a:cubicBezTo>
                  <a:cubicBezTo>
                    <a:pt x="8275" y="1721"/>
                    <a:pt x="8373" y="1797"/>
                    <a:pt x="8466" y="1873"/>
                  </a:cubicBezTo>
                  <a:cubicBezTo>
                    <a:pt x="10182" y="3588"/>
                    <a:pt x="50282" y="44355"/>
                    <a:pt x="68378" y="122650"/>
                  </a:cubicBezTo>
                  <a:cubicBezTo>
                    <a:pt x="69141" y="126993"/>
                    <a:pt x="66378" y="131175"/>
                    <a:pt x="62090" y="132175"/>
                  </a:cubicBezTo>
                  <a:cubicBezTo>
                    <a:pt x="61518" y="132527"/>
                    <a:pt x="60951" y="132785"/>
                    <a:pt x="60281" y="132937"/>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5" name="Freeform: Shape 34">
              <a:extLst>
                <a:ext uri="{FF2B5EF4-FFF2-40B4-BE49-F238E27FC236}">
                  <a16:creationId xmlns:a16="http://schemas.microsoft.com/office/drawing/2014/main" id="{CE34BAD3-D6A9-E2B9-AC15-90EADB021869}"/>
                </a:ext>
              </a:extLst>
            </p:cNvPr>
            <p:cNvSpPr/>
            <p:nvPr/>
          </p:nvSpPr>
          <p:spPr>
            <a:xfrm>
              <a:off x="8651770" y="5586200"/>
              <a:ext cx="78297" cy="145021"/>
            </a:xfrm>
            <a:custGeom>
              <a:avLst/>
              <a:gdLst>
                <a:gd name="connsiteX0" fmla="*/ 64237 w 78297"/>
                <a:gd name="connsiteY0" fmla="*/ 144382 h 145021"/>
                <a:gd name="connsiteX1" fmla="*/ 56047 w 78297"/>
                <a:gd name="connsiteY1" fmla="*/ 137619 h 145021"/>
                <a:gd name="connsiteX2" fmla="*/ -3201 w 78297"/>
                <a:gd name="connsiteY2" fmla="*/ 13794 h 145021"/>
                <a:gd name="connsiteX3" fmla="*/ -3484 w 78297"/>
                <a:gd name="connsiteY3" fmla="*/ 1945 h 145021"/>
                <a:gd name="connsiteX4" fmla="*/ 8422 w 78297"/>
                <a:gd name="connsiteY4" fmla="*/ 1688 h 145021"/>
                <a:gd name="connsiteX5" fmla="*/ 9180 w 78297"/>
                <a:gd name="connsiteY5" fmla="*/ 2554 h 145021"/>
                <a:gd name="connsiteX6" fmla="*/ 72427 w 78297"/>
                <a:gd name="connsiteY6" fmla="*/ 134476 h 145021"/>
                <a:gd name="connsiteX7" fmla="*/ 65855 w 78297"/>
                <a:gd name="connsiteY7" fmla="*/ 144001 h 1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97" h="145021">
                  <a:moveTo>
                    <a:pt x="64237" y="144382"/>
                  </a:moveTo>
                  <a:cubicBezTo>
                    <a:pt x="60237" y="144363"/>
                    <a:pt x="56805" y="141534"/>
                    <a:pt x="56047" y="137619"/>
                  </a:cubicBezTo>
                  <a:cubicBezTo>
                    <a:pt x="46522" y="92194"/>
                    <a:pt x="26230" y="49723"/>
                    <a:pt x="-3201" y="13794"/>
                  </a:cubicBezTo>
                  <a:cubicBezTo>
                    <a:pt x="-6535" y="10594"/>
                    <a:pt x="-6628" y="5288"/>
                    <a:pt x="-3484" y="1945"/>
                  </a:cubicBezTo>
                  <a:cubicBezTo>
                    <a:pt x="-247" y="-1398"/>
                    <a:pt x="5087" y="-1513"/>
                    <a:pt x="8422" y="1688"/>
                  </a:cubicBezTo>
                  <a:cubicBezTo>
                    <a:pt x="8705" y="1955"/>
                    <a:pt x="8896" y="2250"/>
                    <a:pt x="9180" y="2554"/>
                  </a:cubicBezTo>
                  <a:cubicBezTo>
                    <a:pt x="40806" y="40664"/>
                    <a:pt x="62521" y="85974"/>
                    <a:pt x="72427" y="134476"/>
                  </a:cubicBezTo>
                  <a:cubicBezTo>
                    <a:pt x="73092" y="138896"/>
                    <a:pt x="70237" y="143087"/>
                    <a:pt x="65855" y="14400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6" name="Freeform: Shape 35">
              <a:extLst>
                <a:ext uri="{FF2B5EF4-FFF2-40B4-BE49-F238E27FC236}">
                  <a16:creationId xmlns:a16="http://schemas.microsoft.com/office/drawing/2014/main" id="{CFA2B73D-1FA7-0513-254E-136251591A58}"/>
                </a:ext>
              </a:extLst>
            </p:cNvPr>
            <p:cNvSpPr/>
            <p:nvPr/>
          </p:nvSpPr>
          <p:spPr>
            <a:xfrm>
              <a:off x="8447863" y="5584673"/>
              <a:ext cx="59320" cy="118068"/>
            </a:xfrm>
            <a:custGeom>
              <a:avLst/>
              <a:gdLst>
                <a:gd name="connsiteX0" fmla="*/ 45260 w 59320"/>
                <a:gd name="connsiteY0" fmla="*/ 117429 h 118068"/>
                <a:gd name="connsiteX1" fmla="*/ 37065 w 59320"/>
                <a:gd name="connsiteY1" fmla="*/ 110666 h 118068"/>
                <a:gd name="connsiteX2" fmla="*/ -3798 w 59320"/>
                <a:gd name="connsiteY2" fmla="*/ 13130 h 118068"/>
                <a:gd name="connsiteX3" fmla="*/ -2844 w 59320"/>
                <a:gd name="connsiteY3" fmla="*/ 1319 h 118068"/>
                <a:gd name="connsiteX4" fmla="*/ 8969 w 59320"/>
                <a:gd name="connsiteY4" fmla="*/ 2272 h 118068"/>
                <a:gd name="connsiteX5" fmla="*/ 53450 w 59320"/>
                <a:gd name="connsiteY5" fmla="*/ 107047 h 118068"/>
                <a:gd name="connsiteX6" fmla="*/ 46878 w 59320"/>
                <a:gd name="connsiteY6" fmla="*/ 116572 h 11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0" h="118068">
                  <a:moveTo>
                    <a:pt x="45260" y="117429"/>
                  </a:moveTo>
                  <a:cubicBezTo>
                    <a:pt x="41256" y="117410"/>
                    <a:pt x="37828" y="114581"/>
                    <a:pt x="37065" y="110666"/>
                  </a:cubicBezTo>
                  <a:cubicBezTo>
                    <a:pt x="31163" y="75424"/>
                    <a:pt x="17159" y="42038"/>
                    <a:pt x="-3798" y="13130"/>
                  </a:cubicBezTo>
                  <a:cubicBezTo>
                    <a:pt x="-6746" y="9606"/>
                    <a:pt x="-6369" y="4320"/>
                    <a:pt x="-2844" y="1319"/>
                  </a:cubicBezTo>
                  <a:cubicBezTo>
                    <a:pt x="681" y="-1624"/>
                    <a:pt x="5918" y="-1205"/>
                    <a:pt x="8969" y="2272"/>
                  </a:cubicBezTo>
                  <a:cubicBezTo>
                    <a:pt x="10206" y="3796"/>
                    <a:pt x="40116" y="39800"/>
                    <a:pt x="53450" y="107047"/>
                  </a:cubicBezTo>
                  <a:cubicBezTo>
                    <a:pt x="54115" y="111466"/>
                    <a:pt x="51260" y="115657"/>
                    <a:pt x="46878" y="11657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grpSp>
      <p:sp>
        <p:nvSpPr>
          <p:cNvPr id="9" name="TextBox 8">
            <a:extLst>
              <a:ext uri="{FF2B5EF4-FFF2-40B4-BE49-F238E27FC236}">
                <a16:creationId xmlns:a16="http://schemas.microsoft.com/office/drawing/2014/main" id="{DFD7058B-0E20-E944-F17F-EF964F548DE7}"/>
              </a:ext>
            </a:extLst>
          </p:cNvPr>
          <p:cNvSpPr txBox="1"/>
          <p:nvPr/>
        </p:nvSpPr>
        <p:spPr>
          <a:xfrm>
            <a:off x="10874188" y="5875295"/>
            <a:ext cx="106792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5">
                  <a:extLst>
                    <a:ext uri="{A12FA001-AC4F-418D-AE19-62706E023703}">
                      <ahyp:hlinkClr xmlns:ahyp="http://schemas.microsoft.com/office/drawing/2018/hyperlinkcolor" val="tx"/>
                    </a:ext>
                  </a:extLst>
                </a:hlinkClick>
              </a:rPr>
              <a:t>Lever</a:t>
            </a:r>
            <a:r>
              <a:rPr kumimoji="0" lang="en-US" sz="1050" b="0" i="0" u="none" strike="noStrike" kern="1200" cap="none" spc="0" normalizeH="0" baseline="0" noProof="0">
                <a:ln>
                  <a:noFill/>
                </a:ln>
                <a:solidFill>
                  <a:prstClr val="black"/>
                </a:solidFill>
                <a:effectLst/>
                <a:uLnTx/>
                <a:uFillTx/>
                <a:latin typeface="Century Gothic"/>
                <a:ea typeface="+mn-ea"/>
                <a:cs typeface="+mn-cs"/>
              </a:rPr>
              <a:t> | </a:t>
            </a: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6">
                  <a:extLst>
                    <a:ext uri="{A12FA001-AC4F-418D-AE19-62706E023703}">
                      <ahyp:hlinkClr xmlns:ahyp="http://schemas.microsoft.com/office/drawing/2018/hyperlinkcolor" val="tx"/>
                    </a:ext>
                  </a:extLst>
                </a:hlinkClick>
              </a:rPr>
              <a:t>Zippa</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412221567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EA6272-E6D3-8672-F006-010576FA75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301"/>
          <a:stretch/>
        </p:blipFill>
        <p:spPr>
          <a:xfrm>
            <a:off x="665120" y="1456401"/>
            <a:ext cx="5184427" cy="3159659"/>
          </a:xfrm>
          <a:prstGeom prst="rect">
            <a:avLst/>
          </a:prstGeom>
          <a:ln>
            <a:noFill/>
          </a:ln>
        </p:spPr>
      </p:pic>
      <p:sp>
        <p:nvSpPr>
          <p:cNvPr id="4" name="Content Placeholder 3">
            <a:extLst>
              <a:ext uri="{FF2B5EF4-FFF2-40B4-BE49-F238E27FC236}">
                <a16:creationId xmlns:a16="http://schemas.microsoft.com/office/drawing/2014/main" id="{E9072F6A-32EC-F20C-2374-BE651693284B}"/>
              </a:ext>
            </a:extLst>
          </p:cNvPr>
          <p:cNvSpPr>
            <a:spLocks noGrp="1"/>
          </p:cNvSpPr>
          <p:nvPr>
            <p:ph idx="1"/>
          </p:nvPr>
        </p:nvSpPr>
        <p:spPr>
          <a:xfrm>
            <a:off x="6581953" y="1710277"/>
            <a:ext cx="5098211" cy="4114800"/>
          </a:xfrm>
        </p:spPr>
        <p:txBody>
          <a:bodyPr>
            <a:normAutofit/>
          </a:bodyPr>
          <a:lstStyle/>
          <a:p>
            <a:pPr>
              <a:lnSpc>
                <a:spcPct val="150000"/>
              </a:lnSpc>
              <a:spcBef>
                <a:spcPts val="0"/>
              </a:spcBef>
            </a:pPr>
            <a:r>
              <a:rPr lang="en-US" sz="2400"/>
              <a:t>Allow employees to view jobs</a:t>
            </a:r>
          </a:p>
          <a:p>
            <a:pPr lvl="1">
              <a:lnSpc>
                <a:spcPct val="150000"/>
              </a:lnSpc>
              <a:spcBef>
                <a:spcPts val="0"/>
              </a:spcBef>
            </a:pPr>
            <a:r>
              <a:rPr lang="en-US" sz="2000"/>
              <a:t>In their current path</a:t>
            </a:r>
          </a:p>
          <a:p>
            <a:pPr lvl="1">
              <a:lnSpc>
                <a:spcPct val="150000"/>
              </a:lnSpc>
              <a:spcBef>
                <a:spcPts val="0"/>
              </a:spcBef>
            </a:pPr>
            <a:r>
              <a:rPr lang="en-US" sz="2000"/>
              <a:t>Other relevant paths in the organization</a:t>
            </a:r>
          </a:p>
          <a:p>
            <a:pPr>
              <a:lnSpc>
                <a:spcPct val="150000"/>
              </a:lnSpc>
              <a:spcBef>
                <a:spcPts val="0"/>
              </a:spcBef>
            </a:pPr>
            <a:r>
              <a:rPr lang="en-US" sz="2400"/>
              <a:t>Explore side-by-side</a:t>
            </a:r>
          </a:p>
        </p:txBody>
      </p:sp>
      <p:sp>
        <p:nvSpPr>
          <p:cNvPr id="3" name="Title 2">
            <a:extLst>
              <a:ext uri="{FF2B5EF4-FFF2-40B4-BE49-F238E27FC236}">
                <a16:creationId xmlns:a16="http://schemas.microsoft.com/office/drawing/2014/main" id="{8FF481C5-F90E-5EA3-51C5-DDA7D612CC66}"/>
              </a:ext>
            </a:extLst>
          </p:cNvPr>
          <p:cNvSpPr>
            <a:spLocks noGrp="1"/>
          </p:cNvSpPr>
          <p:nvPr>
            <p:ph type="title"/>
          </p:nvPr>
        </p:nvSpPr>
        <p:spPr>
          <a:xfrm>
            <a:off x="6581953" y="853235"/>
            <a:ext cx="5098211" cy="640587"/>
          </a:xfrm>
        </p:spPr>
        <p:txBody>
          <a:bodyPr/>
          <a:lstStyle/>
          <a:p>
            <a:r>
              <a:rPr lang="en-US" b="0"/>
              <a:t>Career</a:t>
            </a:r>
            <a:r>
              <a:rPr lang="en-US"/>
              <a:t> Path</a:t>
            </a:r>
          </a:p>
        </p:txBody>
      </p:sp>
      <p:pic>
        <p:nvPicPr>
          <p:cNvPr id="2" name="Picture 1">
            <a:extLst>
              <a:ext uri="{FF2B5EF4-FFF2-40B4-BE49-F238E27FC236}">
                <a16:creationId xmlns:a16="http://schemas.microsoft.com/office/drawing/2014/main" id="{81FCE476-35DA-44CB-CB1D-D9A40D76F296}"/>
              </a:ext>
            </a:extLst>
          </p:cNvPr>
          <p:cNvPicPr>
            <a:picLocks noChangeAspect="1"/>
          </p:cNvPicPr>
          <p:nvPr/>
        </p:nvPicPr>
        <p:blipFill rotWithShape="1">
          <a:blip r:embed="rId4"/>
          <a:srcRect l="10859"/>
          <a:stretch/>
        </p:blipFill>
        <p:spPr>
          <a:xfrm>
            <a:off x="762072" y="1524301"/>
            <a:ext cx="4990521" cy="3023857"/>
          </a:xfrm>
          <a:prstGeom prst="rect">
            <a:avLst/>
          </a:prstGeom>
          <a:ln>
            <a:noFill/>
          </a:ln>
        </p:spPr>
      </p:pic>
      <p:pic>
        <p:nvPicPr>
          <p:cNvPr id="7" name="Picture 6">
            <a:extLst>
              <a:ext uri="{FF2B5EF4-FFF2-40B4-BE49-F238E27FC236}">
                <a16:creationId xmlns:a16="http://schemas.microsoft.com/office/drawing/2014/main" id="{FB7E7602-3EAE-3F5A-4279-F189AFBF6D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9399"/>
          <a:stretch/>
        </p:blipFill>
        <p:spPr>
          <a:xfrm>
            <a:off x="665120" y="1456399"/>
            <a:ext cx="5102584" cy="3159659"/>
          </a:xfrm>
          <a:prstGeom prst="rect">
            <a:avLst/>
          </a:prstGeom>
          <a:ln>
            <a:noFill/>
          </a:ln>
        </p:spPr>
      </p:pic>
    </p:spTree>
    <p:extLst>
      <p:ext uri="{BB962C8B-B14F-4D97-AF65-F5344CB8AC3E}">
        <p14:creationId xmlns:p14="http://schemas.microsoft.com/office/powerpoint/2010/main" val="1454193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072F6A-32EC-F20C-2374-BE651693284B}"/>
              </a:ext>
            </a:extLst>
          </p:cNvPr>
          <p:cNvSpPr>
            <a:spLocks noGrp="1"/>
          </p:cNvSpPr>
          <p:nvPr>
            <p:ph idx="1"/>
          </p:nvPr>
        </p:nvSpPr>
        <p:spPr>
          <a:xfrm>
            <a:off x="322051" y="2400633"/>
            <a:ext cx="5249705" cy="3726217"/>
          </a:xfrm>
        </p:spPr>
        <p:txBody>
          <a:bodyPr>
            <a:normAutofit/>
          </a:bodyPr>
          <a:lstStyle/>
          <a:p>
            <a:pPr>
              <a:lnSpc>
                <a:spcPct val="160000"/>
              </a:lnSpc>
              <a:spcBef>
                <a:spcPts val="0"/>
              </a:spcBef>
            </a:pPr>
            <a:r>
              <a:rPr lang="en-US" sz="2000"/>
              <a:t>Consistent structure to describe work</a:t>
            </a:r>
          </a:p>
          <a:p>
            <a:pPr>
              <a:lnSpc>
                <a:spcPct val="160000"/>
              </a:lnSpc>
              <a:spcBef>
                <a:spcPts val="0"/>
              </a:spcBef>
            </a:pPr>
            <a:r>
              <a:rPr lang="en-US" sz="2000"/>
              <a:t>Career development &amp; succession</a:t>
            </a:r>
          </a:p>
          <a:p>
            <a:pPr>
              <a:lnSpc>
                <a:spcPct val="160000"/>
              </a:lnSpc>
              <a:spcBef>
                <a:spcPts val="0"/>
              </a:spcBef>
            </a:pPr>
            <a:r>
              <a:rPr lang="en-US" sz="2000"/>
              <a:t>Coherent compensation strategy</a:t>
            </a:r>
          </a:p>
          <a:p>
            <a:pPr>
              <a:lnSpc>
                <a:spcPct val="160000"/>
              </a:lnSpc>
              <a:spcBef>
                <a:spcPts val="0"/>
              </a:spcBef>
            </a:pPr>
            <a:r>
              <a:rPr lang="en-US" sz="2000"/>
              <a:t>Transparency and employee mobility</a:t>
            </a:r>
          </a:p>
          <a:p>
            <a:pPr>
              <a:lnSpc>
                <a:spcPct val="160000"/>
              </a:lnSpc>
              <a:spcBef>
                <a:spcPts val="0"/>
              </a:spcBef>
            </a:pPr>
            <a:r>
              <a:rPr lang="en-US" sz="2000"/>
              <a:t>Workforce analytics &amp; planning</a:t>
            </a:r>
          </a:p>
          <a:p>
            <a:pPr>
              <a:lnSpc>
                <a:spcPct val="160000"/>
              </a:lnSpc>
              <a:spcBef>
                <a:spcPts val="0"/>
              </a:spcBef>
            </a:pPr>
            <a:r>
              <a:rPr lang="en-US" sz="2000"/>
              <a:t>Organizational changes &amp; M&amp;A events</a:t>
            </a:r>
          </a:p>
          <a:p>
            <a:endParaRPr lang="en-US" sz="2000"/>
          </a:p>
        </p:txBody>
      </p:sp>
      <p:sp>
        <p:nvSpPr>
          <p:cNvPr id="3" name="Title 2">
            <a:extLst>
              <a:ext uri="{FF2B5EF4-FFF2-40B4-BE49-F238E27FC236}">
                <a16:creationId xmlns:a16="http://schemas.microsoft.com/office/drawing/2014/main" id="{8FF481C5-F90E-5EA3-51C5-DDA7D612CC66}"/>
              </a:ext>
            </a:extLst>
          </p:cNvPr>
          <p:cNvSpPr>
            <a:spLocks noGrp="1"/>
          </p:cNvSpPr>
          <p:nvPr>
            <p:ph type="title"/>
          </p:nvPr>
        </p:nvSpPr>
        <p:spPr>
          <a:xfrm>
            <a:off x="322051" y="912841"/>
            <a:ext cx="5069457" cy="1189091"/>
          </a:xfrm>
        </p:spPr>
        <p:txBody>
          <a:bodyPr/>
          <a:lstStyle/>
          <a:p>
            <a:r>
              <a:rPr lang="en-US" b="0"/>
              <a:t>Job </a:t>
            </a:r>
            <a:r>
              <a:rPr lang="en-US"/>
              <a:t>Architecture</a:t>
            </a:r>
            <a:endParaRPr lang="en-US" b="0"/>
          </a:p>
        </p:txBody>
      </p:sp>
      <p:pic>
        <p:nvPicPr>
          <p:cNvPr id="5" name="Picture 4" descr="A group of people dancing&#10;&#10;Description automatically generated with low confidence">
            <a:extLst>
              <a:ext uri="{FF2B5EF4-FFF2-40B4-BE49-F238E27FC236}">
                <a16:creationId xmlns:a16="http://schemas.microsoft.com/office/drawing/2014/main" id="{97B12B61-8E58-BE26-7540-5FE14248E84A}"/>
              </a:ext>
            </a:extLst>
          </p:cNvPr>
          <p:cNvPicPr>
            <a:picLocks noChangeAspect="1"/>
          </p:cNvPicPr>
          <p:nvPr/>
        </p:nvPicPr>
        <p:blipFill rotWithShape="1">
          <a:blip r:embed="rId3"/>
          <a:srcRect l="3469" r="2624"/>
          <a:stretch/>
        </p:blipFill>
        <p:spPr>
          <a:xfrm>
            <a:off x="6694419" y="1300108"/>
            <a:ext cx="4301852" cy="2618316"/>
          </a:xfrm>
          <a:prstGeom prst="rect">
            <a:avLst/>
          </a:prstGeom>
        </p:spPr>
      </p:pic>
    </p:spTree>
    <p:extLst>
      <p:ext uri="{BB962C8B-B14F-4D97-AF65-F5344CB8AC3E}">
        <p14:creationId xmlns:p14="http://schemas.microsoft.com/office/powerpoint/2010/main" val="3712563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17DC-8777-AF4E-38AE-0B0278F37933}"/>
              </a:ext>
            </a:extLst>
          </p:cNvPr>
          <p:cNvSpPr>
            <a:spLocks noGrp="1"/>
          </p:cNvSpPr>
          <p:nvPr>
            <p:ph type="title"/>
          </p:nvPr>
        </p:nvSpPr>
        <p:spPr>
          <a:xfrm>
            <a:off x="655093" y="675143"/>
            <a:ext cx="10881814" cy="595405"/>
          </a:xfrm>
        </p:spPr>
        <p:txBody>
          <a:bodyPr/>
          <a:lstStyle/>
          <a:p>
            <a:pPr algn="ctr"/>
            <a:r>
              <a:rPr lang="en-US" b="0"/>
              <a:t>Recession: Perception vs </a:t>
            </a:r>
            <a:r>
              <a:rPr lang="en-US"/>
              <a:t>Reality</a:t>
            </a:r>
            <a:br>
              <a:rPr lang="en-US"/>
            </a:br>
            <a:br>
              <a:rPr lang="en-US"/>
            </a:br>
            <a:endParaRPr lang="en-US"/>
          </a:p>
        </p:txBody>
      </p:sp>
      <p:sp>
        <p:nvSpPr>
          <p:cNvPr id="4" name="TextBox 3">
            <a:extLst>
              <a:ext uri="{FF2B5EF4-FFF2-40B4-BE49-F238E27FC236}">
                <a16:creationId xmlns:a16="http://schemas.microsoft.com/office/drawing/2014/main" id="{8151A7D6-38DB-1FD2-D123-FDE4F55E4146}"/>
              </a:ext>
            </a:extLst>
          </p:cNvPr>
          <p:cNvSpPr txBox="1"/>
          <p:nvPr/>
        </p:nvSpPr>
        <p:spPr>
          <a:xfrm>
            <a:off x="1248788" y="1857885"/>
            <a:ext cx="345158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Poppins"/>
                <a:ea typeface="+mn-ea"/>
                <a:cs typeface="+mn-cs"/>
              </a:rPr>
              <a:t>Recession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Significant, prolonged decline in:</a:t>
            </a:r>
          </a:p>
        </p:txBody>
      </p:sp>
      <p:sp>
        <p:nvSpPr>
          <p:cNvPr id="5" name="TextBox 4">
            <a:extLst>
              <a:ext uri="{FF2B5EF4-FFF2-40B4-BE49-F238E27FC236}">
                <a16:creationId xmlns:a16="http://schemas.microsoft.com/office/drawing/2014/main" id="{DEA0E251-CADE-800A-3379-1D82D6215E7D}"/>
              </a:ext>
            </a:extLst>
          </p:cNvPr>
          <p:cNvSpPr txBox="1"/>
          <p:nvPr/>
        </p:nvSpPr>
        <p:spPr>
          <a:xfrm>
            <a:off x="6510315" y="1857885"/>
            <a:ext cx="407194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Poppins"/>
                <a:ea typeface="+mn-ea"/>
                <a:cs typeface="+mn-cs"/>
              </a:rPr>
              <a:t>Reality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Numbers are not indicating a recession</a:t>
            </a:r>
            <a:endParaRPr kumimoji="0" lang="en-US" sz="1600" b="0" i="0" u="none" strike="noStrike" kern="1200" cap="none" spc="0" normalizeH="0" baseline="0" noProof="0">
              <a:ln>
                <a:noFill/>
              </a:ln>
              <a:solidFill>
                <a:prstClr val="black"/>
              </a:solidFill>
              <a:effectLst/>
              <a:uLnTx/>
              <a:uFillTx/>
              <a:latin typeface="Poppins"/>
              <a:ea typeface="+mn-ea"/>
              <a:cs typeface="+mn-cs"/>
            </a:endParaRPr>
          </a:p>
        </p:txBody>
      </p:sp>
      <p:sp>
        <p:nvSpPr>
          <p:cNvPr id="6" name="Oval 5">
            <a:extLst>
              <a:ext uri="{FF2B5EF4-FFF2-40B4-BE49-F238E27FC236}">
                <a16:creationId xmlns:a16="http://schemas.microsoft.com/office/drawing/2014/main" id="{A3E6AA28-E0B4-C251-285B-0B1E623CE24A}"/>
              </a:ext>
            </a:extLst>
          </p:cNvPr>
          <p:cNvSpPr/>
          <p:nvPr/>
        </p:nvSpPr>
        <p:spPr>
          <a:xfrm>
            <a:off x="1737043" y="2989316"/>
            <a:ext cx="522515" cy="522515"/>
          </a:xfrm>
          <a:prstGeom prst="ellipse">
            <a:avLst/>
          </a:prstGeom>
          <a:solidFill>
            <a:srgbClr val="FFB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Poppins"/>
                <a:ea typeface="+mn-ea"/>
                <a:cs typeface="+mn-cs"/>
              </a:rPr>
              <a:t>v</a:t>
            </a:r>
          </a:p>
        </p:txBody>
      </p:sp>
      <p:sp>
        <p:nvSpPr>
          <p:cNvPr id="7" name="Oval 6">
            <a:extLst>
              <a:ext uri="{FF2B5EF4-FFF2-40B4-BE49-F238E27FC236}">
                <a16:creationId xmlns:a16="http://schemas.microsoft.com/office/drawing/2014/main" id="{223FEE8E-CFE1-558F-796D-F0FF8D6538F1}"/>
              </a:ext>
            </a:extLst>
          </p:cNvPr>
          <p:cNvSpPr/>
          <p:nvPr/>
        </p:nvSpPr>
        <p:spPr>
          <a:xfrm>
            <a:off x="1737042" y="4089760"/>
            <a:ext cx="522515" cy="522515"/>
          </a:xfrm>
          <a:prstGeom prst="ellipse">
            <a:avLst/>
          </a:prstGeom>
          <a:solidFill>
            <a:srgbClr val="FFB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Poppins"/>
                <a:ea typeface="+mn-ea"/>
                <a:cs typeface="+mn-cs"/>
              </a:rPr>
              <a:t>v</a:t>
            </a:r>
          </a:p>
        </p:txBody>
      </p:sp>
      <p:sp>
        <p:nvSpPr>
          <p:cNvPr id="8" name="Oval 7">
            <a:extLst>
              <a:ext uri="{FF2B5EF4-FFF2-40B4-BE49-F238E27FC236}">
                <a16:creationId xmlns:a16="http://schemas.microsoft.com/office/drawing/2014/main" id="{D684EF4C-0326-88A6-9F45-4FCD5038139A}"/>
              </a:ext>
            </a:extLst>
          </p:cNvPr>
          <p:cNvSpPr/>
          <p:nvPr/>
        </p:nvSpPr>
        <p:spPr>
          <a:xfrm>
            <a:off x="1737041" y="5202079"/>
            <a:ext cx="522515" cy="522515"/>
          </a:xfrm>
          <a:prstGeom prst="ellipse">
            <a:avLst/>
          </a:prstGeom>
          <a:solidFill>
            <a:srgbClr val="FFB3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Poppins"/>
                <a:ea typeface="+mn-ea"/>
                <a:cs typeface="+mn-cs"/>
              </a:rPr>
              <a:t>v</a:t>
            </a:r>
          </a:p>
        </p:txBody>
      </p:sp>
      <p:sp>
        <p:nvSpPr>
          <p:cNvPr id="9" name="TextBox 8">
            <a:extLst>
              <a:ext uri="{FF2B5EF4-FFF2-40B4-BE49-F238E27FC236}">
                <a16:creationId xmlns:a16="http://schemas.microsoft.com/office/drawing/2014/main" id="{33E1CE28-1230-365A-15FF-817F0E7EA7AE}"/>
              </a:ext>
            </a:extLst>
          </p:cNvPr>
          <p:cNvSpPr txBox="1"/>
          <p:nvPr/>
        </p:nvSpPr>
        <p:spPr>
          <a:xfrm>
            <a:off x="2437572" y="2854539"/>
            <a:ext cx="2460930" cy="2775055"/>
          </a:xfrm>
          <a:prstGeom prst="rect">
            <a:avLst/>
          </a:prstGeom>
          <a:noFill/>
        </p:spPr>
        <p:txBody>
          <a:bodyPr wrap="non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a:ea typeface="+mn-ea"/>
                <a:cs typeface="+mn-cs"/>
              </a:rPr>
              <a:t>GDP</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a:ea typeface="+mn-ea"/>
                <a:cs typeface="+mn-cs"/>
              </a:rPr>
              <a:t>Employment</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entury Gothic"/>
                <a:ea typeface="+mn-ea"/>
                <a:cs typeface="+mn-cs"/>
              </a:rPr>
              <a:t>Consumer Spending</a:t>
            </a:r>
          </a:p>
        </p:txBody>
      </p:sp>
      <p:sp>
        <p:nvSpPr>
          <p:cNvPr id="10" name="Oval 9">
            <a:extLst>
              <a:ext uri="{FF2B5EF4-FFF2-40B4-BE49-F238E27FC236}">
                <a16:creationId xmlns:a16="http://schemas.microsoft.com/office/drawing/2014/main" id="{4E6BA0CF-D7DA-357F-863F-855F9B5BC9F1}"/>
              </a:ext>
            </a:extLst>
          </p:cNvPr>
          <p:cNvSpPr/>
          <p:nvPr/>
        </p:nvSpPr>
        <p:spPr>
          <a:xfrm>
            <a:off x="6707703" y="2989316"/>
            <a:ext cx="522515" cy="5225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Poppins"/>
                <a:ea typeface="+mn-ea"/>
                <a:cs typeface="+mn-cs"/>
              </a:rPr>
              <a:t>^</a:t>
            </a:r>
          </a:p>
        </p:txBody>
      </p:sp>
      <p:sp>
        <p:nvSpPr>
          <p:cNvPr id="11" name="Oval 10">
            <a:extLst>
              <a:ext uri="{FF2B5EF4-FFF2-40B4-BE49-F238E27FC236}">
                <a16:creationId xmlns:a16="http://schemas.microsoft.com/office/drawing/2014/main" id="{8A3A3DCE-FF14-D3EB-D8E7-F9368A13731A}"/>
              </a:ext>
            </a:extLst>
          </p:cNvPr>
          <p:cNvSpPr/>
          <p:nvPr/>
        </p:nvSpPr>
        <p:spPr>
          <a:xfrm>
            <a:off x="6707703" y="3989309"/>
            <a:ext cx="522515" cy="5225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Poppins"/>
                <a:ea typeface="+mn-ea"/>
                <a:cs typeface="+mn-cs"/>
              </a:rPr>
              <a:t>^</a:t>
            </a:r>
          </a:p>
        </p:txBody>
      </p:sp>
      <p:sp>
        <p:nvSpPr>
          <p:cNvPr id="12" name="Oval 11">
            <a:extLst>
              <a:ext uri="{FF2B5EF4-FFF2-40B4-BE49-F238E27FC236}">
                <a16:creationId xmlns:a16="http://schemas.microsoft.com/office/drawing/2014/main" id="{E565A141-4755-F20C-38F5-34DC1C570795}"/>
              </a:ext>
            </a:extLst>
          </p:cNvPr>
          <p:cNvSpPr/>
          <p:nvPr/>
        </p:nvSpPr>
        <p:spPr>
          <a:xfrm>
            <a:off x="6709653" y="5101629"/>
            <a:ext cx="522515" cy="5225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Poppins"/>
                <a:ea typeface="+mn-ea"/>
                <a:cs typeface="+mn-cs"/>
              </a:rPr>
              <a:t>^</a:t>
            </a:r>
          </a:p>
        </p:txBody>
      </p:sp>
      <p:sp>
        <p:nvSpPr>
          <p:cNvPr id="13" name="TextBox 12">
            <a:extLst>
              <a:ext uri="{FF2B5EF4-FFF2-40B4-BE49-F238E27FC236}">
                <a16:creationId xmlns:a16="http://schemas.microsoft.com/office/drawing/2014/main" id="{42A1888D-83A6-CF1A-9677-E4D821F2E80A}"/>
              </a:ext>
            </a:extLst>
          </p:cNvPr>
          <p:cNvSpPr txBox="1"/>
          <p:nvPr/>
        </p:nvSpPr>
        <p:spPr>
          <a:xfrm>
            <a:off x="7420136" y="2854539"/>
            <a:ext cx="2943434" cy="558871"/>
          </a:xfrm>
          <a:prstGeom prst="rect">
            <a:avLst/>
          </a:prstGeom>
          <a:noFill/>
        </p:spPr>
        <p:txBody>
          <a:bodyPr wrap="non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United States GDP </a:t>
            </a:r>
            <a:r>
              <a:rPr kumimoji="0" lang="en-US" sz="1800" b="1" i="0" u="none" strike="noStrike" kern="1200" cap="none" spc="0" normalizeH="0" baseline="0" noProof="0" dirty="0">
                <a:ln>
                  <a:noFill/>
                </a:ln>
                <a:solidFill>
                  <a:prstClr val="black"/>
                </a:solidFill>
                <a:effectLst/>
                <a:uLnTx/>
                <a:uFillTx/>
                <a:latin typeface="Century Gothic"/>
                <a:ea typeface="+mn-ea"/>
                <a:cs typeface="+mn-cs"/>
              </a:rPr>
              <a:t>+2.7%</a:t>
            </a:r>
          </a:p>
        </p:txBody>
      </p:sp>
      <p:sp>
        <p:nvSpPr>
          <p:cNvPr id="21" name="TextBox 20">
            <a:extLst>
              <a:ext uri="{FF2B5EF4-FFF2-40B4-BE49-F238E27FC236}">
                <a16:creationId xmlns:a16="http://schemas.microsoft.com/office/drawing/2014/main" id="{A6E65CC9-303D-5C79-1B1C-2EC8E07558ED}"/>
              </a:ext>
            </a:extLst>
          </p:cNvPr>
          <p:cNvSpPr txBox="1"/>
          <p:nvPr/>
        </p:nvSpPr>
        <p:spPr>
          <a:xfrm>
            <a:off x="850661" y="6314398"/>
            <a:ext cx="2356735"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a:ea typeface="+mn-ea"/>
                <a:cs typeface="+mn-cs"/>
                <a:hlinkClick r:id="rId3"/>
              </a:rPr>
              <a:t>AIER</a:t>
            </a:r>
            <a:r>
              <a:rPr kumimoji="0" lang="en-US" sz="1100" b="0" i="0" u="none" strike="noStrike" kern="1200" cap="none" spc="0" normalizeH="0" baseline="0" noProof="0" dirty="0">
                <a:ln>
                  <a:noFill/>
                </a:ln>
                <a:solidFill>
                  <a:prstClr val="black"/>
                </a:solidFill>
                <a:effectLst/>
                <a:uLnTx/>
                <a:uFillTx/>
                <a:latin typeface="Century Gothic"/>
                <a:ea typeface="+mn-ea"/>
                <a:cs typeface="+mn-cs"/>
              </a:rPr>
              <a:t> | </a:t>
            </a:r>
            <a:r>
              <a:rPr kumimoji="0" lang="en-US" sz="1100" b="0" i="0" u="none" strike="noStrike" kern="1200" cap="none" spc="0" normalizeH="0" baseline="0" noProof="0" dirty="0">
                <a:ln>
                  <a:noFill/>
                </a:ln>
                <a:solidFill>
                  <a:prstClr val="black"/>
                </a:solidFill>
                <a:effectLst/>
                <a:uLnTx/>
                <a:uFillTx/>
                <a:latin typeface="Century Gothic"/>
                <a:ea typeface="+mn-ea"/>
                <a:cs typeface="+mn-cs"/>
                <a:hlinkClick r:id="rId4"/>
              </a:rPr>
              <a:t>FRED</a:t>
            </a:r>
            <a:r>
              <a:rPr kumimoji="0" lang="en-US" sz="1100" b="0" i="0" u="none" strike="noStrike" kern="1200" cap="none" spc="0" normalizeH="0" baseline="0" noProof="0" dirty="0">
                <a:ln>
                  <a:noFill/>
                </a:ln>
                <a:solidFill>
                  <a:prstClr val="black"/>
                </a:solidFill>
                <a:effectLst/>
                <a:uLnTx/>
                <a:uFillTx/>
                <a:latin typeface="Century Gothic"/>
                <a:ea typeface="+mn-ea"/>
                <a:cs typeface="+mn-cs"/>
              </a:rPr>
              <a:t> | </a:t>
            </a:r>
            <a:r>
              <a:rPr kumimoji="0" lang="en-US" sz="1100" b="0" i="0" u="none" strike="noStrike" kern="1200" cap="none" spc="0" normalizeH="0" baseline="0" noProof="0" dirty="0">
                <a:ln>
                  <a:noFill/>
                </a:ln>
                <a:solidFill>
                  <a:prstClr val="black"/>
                </a:solidFill>
                <a:effectLst/>
                <a:uLnTx/>
                <a:uFillTx/>
                <a:latin typeface="Century Gothic"/>
                <a:ea typeface="+mn-ea"/>
                <a:cs typeface="+mn-cs"/>
                <a:hlinkClick r:id="rId5"/>
              </a:rPr>
              <a:t>BEA</a:t>
            </a:r>
            <a:r>
              <a:rPr kumimoji="0" lang="en-US" sz="1100" b="0" i="0" u="none" strike="noStrike" kern="1200" cap="none" spc="0" normalizeH="0" baseline="0" noProof="0" dirty="0">
                <a:ln>
                  <a:noFill/>
                </a:ln>
                <a:solidFill>
                  <a:prstClr val="black"/>
                </a:solidFill>
                <a:effectLst/>
                <a:uLnTx/>
                <a:uFillTx/>
                <a:latin typeface="Century Gothic"/>
                <a:ea typeface="+mn-ea"/>
                <a:cs typeface="+mn-cs"/>
              </a:rPr>
              <a:t> | </a:t>
            </a:r>
            <a:r>
              <a:rPr kumimoji="0" lang="en-US" sz="1100" b="0" i="0" u="none" strike="noStrike" kern="1200" cap="none" spc="0" normalizeH="0" baseline="0" noProof="0" dirty="0">
                <a:ln>
                  <a:noFill/>
                </a:ln>
                <a:solidFill>
                  <a:prstClr val="black"/>
                </a:solidFill>
                <a:effectLst/>
                <a:uLnTx/>
                <a:uFillTx/>
                <a:latin typeface="Century Gothic"/>
                <a:ea typeface="+mn-ea"/>
                <a:cs typeface="+mn-cs"/>
                <a:hlinkClick r:id="rId6"/>
              </a:rPr>
              <a:t>FRED</a:t>
            </a:r>
            <a:r>
              <a:rPr kumimoji="0" lang="en-US" sz="1100" b="0" i="0" u="none" strike="noStrike" kern="1200" cap="none" spc="0" normalizeH="0" baseline="0" noProof="0" dirty="0">
                <a:ln>
                  <a:noFill/>
                </a:ln>
                <a:solidFill>
                  <a:prstClr val="black"/>
                </a:solidFill>
                <a:effectLst/>
                <a:uLnTx/>
                <a:uFillTx/>
                <a:latin typeface="Century Gothic"/>
                <a:ea typeface="+mn-ea"/>
                <a:cs typeface="+mn-cs"/>
              </a:rPr>
              <a:t> | </a:t>
            </a:r>
            <a:r>
              <a:rPr kumimoji="0" lang="en-US" sz="1100" b="0" i="0" u="none" strike="noStrike" kern="1200" cap="none" spc="0" normalizeH="0" baseline="0" noProof="0" dirty="0">
                <a:ln>
                  <a:noFill/>
                </a:ln>
                <a:solidFill>
                  <a:prstClr val="black"/>
                </a:solidFill>
                <a:effectLst/>
                <a:uLnTx/>
                <a:uFillTx/>
                <a:latin typeface="Century Gothic"/>
                <a:ea typeface="+mn-ea"/>
                <a:cs typeface="+mn-cs"/>
                <a:hlinkClick r:id="rId7"/>
              </a:rPr>
              <a:t>BEA</a:t>
            </a:r>
            <a:endParaRPr kumimoji="0" lang="en-US" sz="11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AFF18933-171B-9E35-4DEB-5C4FCA8C6D30}"/>
              </a:ext>
            </a:extLst>
          </p:cNvPr>
          <p:cNvSpPr txBox="1"/>
          <p:nvPr/>
        </p:nvSpPr>
        <p:spPr>
          <a:xfrm>
            <a:off x="7374980" y="3834926"/>
            <a:ext cx="3342556" cy="558871"/>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US Unemployment rate </a:t>
            </a:r>
            <a:r>
              <a:rPr kumimoji="0" lang="en-US" sz="1800" b="1" i="0" u="none" strike="noStrike" kern="1200" cap="none" spc="0" normalizeH="0" baseline="0" noProof="0" dirty="0">
                <a:ln>
                  <a:noFill/>
                </a:ln>
                <a:solidFill>
                  <a:prstClr val="black"/>
                </a:solidFill>
                <a:effectLst/>
                <a:uLnTx/>
                <a:uFillTx/>
                <a:latin typeface="Century Gothic"/>
                <a:ea typeface="+mn-ea"/>
                <a:cs typeface="+mn-cs"/>
              </a:rPr>
              <a:t>3.4% </a:t>
            </a:r>
          </a:p>
        </p:txBody>
      </p:sp>
      <p:sp>
        <p:nvSpPr>
          <p:cNvPr id="24" name="TextBox 23">
            <a:extLst>
              <a:ext uri="{FF2B5EF4-FFF2-40B4-BE49-F238E27FC236}">
                <a16:creationId xmlns:a16="http://schemas.microsoft.com/office/drawing/2014/main" id="{2F0412B0-09AC-9202-D14C-26018CD8E255}"/>
              </a:ext>
            </a:extLst>
          </p:cNvPr>
          <p:cNvSpPr txBox="1"/>
          <p:nvPr/>
        </p:nvSpPr>
        <p:spPr>
          <a:xfrm>
            <a:off x="7294803" y="4970273"/>
            <a:ext cx="3342556" cy="55887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US PCE </a:t>
            </a:r>
            <a:r>
              <a:rPr kumimoji="0" lang="en-US" sz="1800" b="1" i="0" u="none" strike="noStrike" kern="1200" cap="none" spc="0" normalizeH="0" baseline="0" noProof="0" dirty="0">
                <a:ln>
                  <a:noFill/>
                </a:ln>
                <a:solidFill>
                  <a:prstClr val="black"/>
                </a:solidFill>
                <a:effectLst/>
                <a:uLnTx/>
                <a:uFillTx/>
                <a:latin typeface="Century Gothic"/>
                <a:ea typeface="+mn-ea"/>
                <a:cs typeface="+mn-cs"/>
              </a:rPr>
              <a:t>increased by 0.1%</a:t>
            </a:r>
          </a:p>
        </p:txBody>
      </p:sp>
    </p:spTree>
    <p:extLst>
      <p:ext uri="{BB962C8B-B14F-4D97-AF65-F5344CB8AC3E}">
        <p14:creationId xmlns:p14="http://schemas.microsoft.com/office/powerpoint/2010/main" val="174525880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0C4DC7-8B2E-F88E-E04B-F9B648473898}"/>
              </a:ext>
            </a:extLst>
          </p:cNvPr>
          <p:cNvPicPr>
            <a:picLocks noChangeAspect="1"/>
          </p:cNvPicPr>
          <p:nvPr/>
        </p:nvPicPr>
        <p:blipFill>
          <a:blip r:embed="rId3"/>
          <a:stretch>
            <a:fillRect/>
          </a:stretch>
        </p:blipFill>
        <p:spPr>
          <a:xfrm>
            <a:off x="702110" y="1508317"/>
            <a:ext cx="5098211" cy="2308201"/>
          </a:xfrm>
          <a:prstGeom prst="rect">
            <a:avLst/>
          </a:prstGeom>
          <a:ln>
            <a:noFill/>
          </a:ln>
        </p:spPr>
      </p:pic>
      <p:sp>
        <p:nvSpPr>
          <p:cNvPr id="4" name="Content Placeholder 3">
            <a:extLst>
              <a:ext uri="{FF2B5EF4-FFF2-40B4-BE49-F238E27FC236}">
                <a16:creationId xmlns:a16="http://schemas.microsoft.com/office/drawing/2014/main" id="{E9072F6A-32EC-F20C-2374-BE651693284B}"/>
              </a:ext>
            </a:extLst>
          </p:cNvPr>
          <p:cNvSpPr>
            <a:spLocks noGrp="1"/>
          </p:cNvSpPr>
          <p:nvPr>
            <p:ph idx="1"/>
          </p:nvPr>
        </p:nvSpPr>
        <p:spPr>
          <a:xfrm>
            <a:off x="6691829" y="2162909"/>
            <a:ext cx="4744012" cy="4114800"/>
          </a:xfrm>
        </p:spPr>
        <p:txBody>
          <a:bodyPr>
            <a:normAutofit/>
          </a:bodyPr>
          <a:lstStyle/>
          <a:p>
            <a:pPr>
              <a:lnSpc>
                <a:spcPct val="150000"/>
              </a:lnSpc>
              <a:spcBef>
                <a:spcPts val="0"/>
              </a:spcBef>
            </a:pPr>
            <a:r>
              <a:rPr lang="en-US" sz="1800"/>
              <a:t>Cascades architecture content into  job descriptions</a:t>
            </a:r>
          </a:p>
          <a:p>
            <a:pPr>
              <a:lnSpc>
                <a:spcPct val="150000"/>
              </a:lnSpc>
              <a:spcBef>
                <a:spcPts val="0"/>
              </a:spcBef>
            </a:pPr>
            <a:r>
              <a:rPr lang="en-US" sz="1800"/>
              <a:t>Creates guides for stakeholder that can be used for writing and revising job descriptions</a:t>
            </a:r>
          </a:p>
          <a:p>
            <a:pPr>
              <a:lnSpc>
                <a:spcPct val="150000"/>
              </a:lnSpc>
              <a:spcBef>
                <a:spcPts val="0"/>
              </a:spcBef>
            </a:pPr>
            <a:r>
              <a:rPr lang="en-US" sz="1800"/>
              <a:t>Enforces job architecture structure</a:t>
            </a:r>
          </a:p>
          <a:p>
            <a:pPr>
              <a:lnSpc>
                <a:spcPct val="150000"/>
              </a:lnSpc>
              <a:spcBef>
                <a:spcPts val="0"/>
              </a:spcBef>
            </a:pPr>
            <a:r>
              <a:rPr lang="en-US" sz="1800"/>
              <a:t>Supports competency and skills models</a:t>
            </a:r>
          </a:p>
          <a:p>
            <a:pPr>
              <a:lnSpc>
                <a:spcPct val="150000"/>
              </a:lnSpc>
              <a:spcBef>
                <a:spcPts val="0"/>
              </a:spcBef>
            </a:pPr>
            <a:r>
              <a:rPr lang="en-US" sz="1800"/>
              <a:t>Insures coherent progressions</a:t>
            </a:r>
          </a:p>
          <a:p>
            <a:endParaRPr lang="en-US" sz="2000"/>
          </a:p>
          <a:p>
            <a:endParaRPr lang="en-US" sz="2000"/>
          </a:p>
        </p:txBody>
      </p:sp>
      <p:sp>
        <p:nvSpPr>
          <p:cNvPr id="3" name="Title 2">
            <a:extLst>
              <a:ext uri="{FF2B5EF4-FFF2-40B4-BE49-F238E27FC236}">
                <a16:creationId xmlns:a16="http://schemas.microsoft.com/office/drawing/2014/main" id="{8FF481C5-F90E-5EA3-51C5-DDA7D612CC66}"/>
              </a:ext>
            </a:extLst>
          </p:cNvPr>
          <p:cNvSpPr>
            <a:spLocks noGrp="1"/>
          </p:cNvSpPr>
          <p:nvPr>
            <p:ph type="title"/>
          </p:nvPr>
        </p:nvSpPr>
        <p:spPr>
          <a:xfrm>
            <a:off x="6691829" y="805760"/>
            <a:ext cx="5098211" cy="679844"/>
          </a:xfrm>
        </p:spPr>
        <p:txBody>
          <a:bodyPr/>
          <a:lstStyle/>
          <a:p>
            <a:r>
              <a:rPr lang="en-US" b="0"/>
              <a:t>Job </a:t>
            </a:r>
            <a:r>
              <a:rPr lang="en-US"/>
              <a:t>Architecture </a:t>
            </a:r>
            <a:r>
              <a:rPr lang="en-US" sz="4000" b="0"/>
              <a:t>in Job Descriptions</a:t>
            </a:r>
            <a:endParaRPr lang="en-US" b="0"/>
          </a:p>
        </p:txBody>
      </p:sp>
      <p:pic>
        <p:nvPicPr>
          <p:cNvPr id="5" name="Picture 4">
            <a:extLst>
              <a:ext uri="{FF2B5EF4-FFF2-40B4-BE49-F238E27FC236}">
                <a16:creationId xmlns:a16="http://schemas.microsoft.com/office/drawing/2014/main" id="{4BB65C09-84BC-0A02-1DBD-D73AA5A61B95}"/>
              </a:ext>
            </a:extLst>
          </p:cNvPr>
          <p:cNvPicPr>
            <a:picLocks noChangeAspect="1"/>
          </p:cNvPicPr>
          <p:nvPr/>
        </p:nvPicPr>
        <p:blipFill rotWithShape="1">
          <a:blip r:embed="rId4"/>
          <a:srcRect b="21434"/>
          <a:stretch/>
        </p:blipFill>
        <p:spPr>
          <a:xfrm>
            <a:off x="702109" y="1528886"/>
            <a:ext cx="5098211" cy="3098132"/>
          </a:xfrm>
          <a:prstGeom prst="rect">
            <a:avLst/>
          </a:prstGeom>
        </p:spPr>
      </p:pic>
      <p:pic>
        <p:nvPicPr>
          <p:cNvPr id="6" name="Picture 5">
            <a:extLst>
              <a:ext uri="{FF2B5EF4-FFF2-40B4-BE49-F238E27FC236}">
                <a16:creationId xmlns:a16="http://schemas.microsoft.com/office/drawing/2014/main" id="{0AD9C0C1-0644-3103-1965-6CA884EE071A}"/>
              </a:ext>
            </a:extLst>
          </p:cNvPr>
          <p:cNvPicPr>
            <a:picLocks noChangeAspect="1"/>
          </p:cNvPicPr>
          <p:nvPr/>
        </p:nvPicPr>
        <p:blipFill>
          <a:blip r:embed="rId5"/>
          <a:stretch>
            <a:fillRect/>
          </a:stretch>
        </p:blipFill>
        <p:spPr>
          <a:xfrm>
            <a:off x="664403" y="1528886"/>
            <a:ext cx="5173621" cy="3098132"/>
          </a:xfrm>
          <a:prstGeom prst="rect">
            <a:avLst/>
          </a:prstGeom>
          <a:ln>
            <a:noFill/>
          </a:ln>
        </p:spPr>
      </p:pic>
      <p:pic>
        <p:nvPicPr>
          <p:cNvPr id="7" name="Picture Placeholder 3">
            <a:extLst>
              <a:ext uri="{FF2B5EF4-FFF2-40B4-BE49-F238E27FC236}">
                <a16:creationId xmlns:a16="http://schemas.microsoft.com/office/drawing/2014/main" id="{C1DA699A-CE38-E829-8A28-2FAE90151435}"/>
              </a:ext>
            </a:extLst>
          </p:cNvPr>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l="8314" r="8314" b="2047"/>
          <a:stretch/>
        </p:blipFill>
        <p:spPr>
          <a:xfrm>
            <a:off x="667644" y="1432706"/>
            <a:ext cx="5208086" cy="3213145"/>
          </a:xfrm>
          <a:prstGeom prst="rect">
            <a:avLst/>
          </a:prstGeom>
        </p:spPr>
      </p:pic>
    </p:spTree>
    <p:extLst>
      <p:ext uri="{BB962C8B-B14F-4D97-AF65-F5344CB8AC3E}">
        <p14:creationId xmlns:p14="http://schemas.microsoft.com/office/powerpoint/2010/main" val="1639088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2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9787468-1D0B-E630-8E5C-C6C58202BD35}"/>
              </a:ext>
            </a:extLst>
          </p:cNvPr>
          <p:cNvPicPr>
            <a:picLocks noChangeAspect="1"/>
          </p:cNvPicPr>
          <p:nvPr/>
        </p:nvPicPr>
        <p:blipFill>
          <a:blip r:embed="rId3"/>
          <a:stretch>
            <a:fillRect/>
          </a:stretch>
        </p:blipFill>
        <p:spPr>
          <a:xfrm>
            <a:off x="835342" y="2181045"/>
            <a:ext cx="4955990" cy="998081"/>
          </a:xfrm>
          <a:prstGeom prst="rect">
            <a:avLst/>
          </a:prstGeom>
        </p:spPr>
      </p:pic>
      <p:sp>
        <p:nvSpPr>
          <p:cNvPr id="2" name="Content Placeholder 1">
            <a:extLst>
              <a:ext uri="{FF2B5EF4-FFF2-40B4-BE49-F238E27FC236}">
                <a16:creationId xmlns:a16="http://schemas.microsoft.com/office/drawing/2014/main" id="{C63139C4-DC6C-C8F3-FD88-24DDF8E90D3A}"/>
              </a:ext>
            </a:extLst>
          </p:cNvPr>
          <p:cNvSpPr>
            <a:spLocks noGrp="1"/>
          </p:cNvSpPr>
          <p:nvPr>
            <p:ph idx="1"/>
          </p:nvPr>
        </p:nvSpPr>
        <p:spPr>
          <a:xfrm>
            <a:off x="6581954" y="2275785"/>
            <a:ext cx="5098211" cy="4114800"/>
          </a:xfrm>
        </p:spPr>
        <p:txBody>
          <a:bodyPr>
            <a:normAutofit/>
          </a:bodyPr>
          <a:lstStyle/>
          <a:p>
            <a:pPr marL="0" indent="0">
              <a:lnSpc>
                <a:spcPct val="150000"/>
              </a:lnSpc>
              <a:spcBef>
                <a:spcPts val="0"/>
              </a:spcBef>
              <a:buNone/>
            </a:pPr>
            <a:r>
              <a:rPr lang="en-US" sz="2000" b="1">
                <a:latin typeface="+mj-lt"/>
              </a:rPr>
              <a:t>Edit and collaborate with stakeholders on:</a:t>
            </a:r>
          </a:p>
          <a:p>
            <a:pPr lvl="1">
              <a:lnSpc>
                <a:spcPct val="150000"/>
              </a:lnSpc>
              <a:spcBef>
                <a:spcPts val="0"/>
              </a:spcBef>
            </a:pPr>
            <a:r>
              <a:rPr lang="en-US" sz="1800"/>
              <a:t>Job Families</a:t>
            </a:r>
          </a:p>
          <a:p>
            <a:pPr lvl="1">
              <a:lnSpc>
                <a:spcPct val="150000"/>
              </a:lnSpc>
              <a:spcBef>
                <a:spcPts val="0"/>
              </a:spcBef>
            </a:pPr>
            <a:r>
              <a:rPr lang="en-US" sz="1800"/>
              <a:t>Sub-Families</a:t>
            </a:r>
          </a:p>
          <a:p>
            <a:pPr lvl="1">
              <a:lnSpc>
                <a:spcPct val="150000"/>
              </a:lnSpc>
              <a:spcBef>
                <a:spcPts val="0"/>
              </a:spcBef>
            </a:pPr>
            <a:r>
              <a:rPr lang="en-US" sz="1800"/>
              <a:t>Career Stream/Levels</a:t>
            </a:r>
          </a:p>
          <a:p>
            <a:pPr marL="0" indent="0">
              <a:lnSpc>
                <a:spcPct val="150000"/>
              </a:lnSpc>
              <a:spcBef>
                <a:spcPts val="0"/>
              </a:spcBef>
              <a:buNone/>
            </a:pPr>
            <a:r>
              <a:rPr lang="en-US" sz="2000" b="1">
                <a:latin typeface="+mj-lt"/>
              </a:rPr>
              <a:t>Map employees to the architecture</a:t>
            </a:r>
          </a:p>
        </p:txBody>
      </p:sp>
      <p:sp>
        <p:nvSpPr>
          <p:cNvPr id="3" name="Title 2">
            <a:extLst>
              <a:ext uri="{FF2B5EF4-FFF2-40B4-BE49-F238E27FC236}">
                <a16:creationId xmlns:a16="http://schemas.microsoft.com/office/drawing/2014/main" id="{653762F5-2921-5F27-3039-F34D2EC66AB3}"/>
              </a:ext>
            </a:extLst>
          </p:cNvPr>
          <p:cNvSpPr>
            <a:spLocks noGrp="1"/>
          </p:cNvSpPr>
          <p:nvPr>
            <p:ph type="title"/>
          </p:nvPr>
        </p:nvSpPr>
        <p:spPr>
          <a:xfrm>
            <a:off x="6690238" y="914881"/>
            <a:ext cx="4989927" cy="579435"/>
          </a:xfrm>
        </p:spPr>
        <p:txBody>
          <a:bodyPr/>
          <a:lstStyle/>
          <a:p>
            <a:r>
              <a:rPr lang="en-US" b="0"/>
              <a:t>Tools for Job</a:t>
            </a:r>
            <a:r>
              <a:rPr lang="en-US"/>
              <a:t> Architecture</a:t>
            </a:r>
          </a:p>
        </p:txBody>
      </p:sp>
      <p:pic>
        <p:nvPicPr>
          <p:cNvPr id="14" name="Picture 13">
            <a:extLst>
              <a:ext uri="{FF2B5EF4-FFF2-40B4-BE49-F238E27FC236}">
                <a16:creationId xmlns:a16="http://schemas.microsoft.com/office/drawing/2014/main" id="{4DA53E66-D790-CA17-0C3F-B4A1BC479B4B}"/>
              </a:ext>
            </a:extLst>
          </p:cNvPr>
          <p:cNvPicPr>
            <a:picLocks noChangeAspect="1"/>
          </p:cNvPicPr>
          <p:nvPr/>
        </p:nvPicPr>
        <p:blipFill rotWithShape="1">
          <a:blip r:embed="rId4"/>
          <a:srcRect l="471" b="22546"/>
          <a:stretch/>
        </p:blipFill>
        <p:spPr>
          <a:xfrm>
            <a:off x="794994" y="1657401"/>
            <a:ext cx="4932659" cy="2890143"/>
          </a:xfrm>
          <a:prstGeom prst="rect">
            <a:avLst/>
          </a:prstGeom>
        </p:spPr>
      </p:pic>
      <p:grpSp>
        <p:nvGrpSpPr>
          <p:cNvPr id="6" name="Group 5">
            <a:extLst>
              <a:ext uri="{FF2B5EF4-FFF2-40B4-BE49-F238E27FC236}">
                <a16:creationId xmlns:a16="http://schemas.microsoft.com/office/drawing/2014/main" id="{048C2064-27A7-5064-4625-2AC5AD61871A}"/>
              </a:ext>
            </a:extLst>
          </p:cNvPr>
          <p:cNvGrpSpPr/>
          <p:nvPr/>
        </p:nvGrpSpPr>
        <p:grpSpPr>
          <a:xfrm>
            <a:off x="737726" y="1611029"/>
            <a:ext cx="5053606" cy="3052430"/>
            <a:chOff x="737726" y="1611029"/>
            <a:chExt cx="5053606" cy="3052430"/>
          </a:xfrm>
        </p:grpSpPr>
        <p:sp>
          <p:nvSpPr>
            <p:cNvPr id="5" name="Rectangle 4">
              <a:extLst>
                <a:ext uri="{FF2B5EF4-FFF2-40B4-BE49-F238E27FC236}">
                  <a16:creationId xmlns:a16="http://schemas.microsoft.com/office/drawing/2014/main" id="{9F1FEFC8-E167-5FAE-467E-ABD4FF67B2C9}"/>
                </a:ext>
              </a:extLst>
            </p:cNvPr>
            <p:cNvSpPr/>
            <p:nvPr/>
          </p:nvSpPr>
          <p:spPr>
            <a:xfrm>
              <a:off x="737726" y="1621007"/>
              <a:ext cx="5053606" cy="3042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6" name="Picture 15">
              <a:extLst>
                <a:ext uri="{FF2B5EF4-FFF2-40B4-BE49-F238E27FC236}">
                  <a16:creationId xmlns:a16="http://schemas.microsoft.com/office/drawing/2014/main" id="{3A0AD550-996C-DF29-21E5-40E6FEAF82D8}"/>
                </a:ext>
              </a:extLst>
            </p:cNvPr>
            <p:cNvPicPr>
              <a:picLocks noChangeAspect="1"/>
            </p:cNvPicPr>
            <p:nvPr/>
          </p:nvPicPr>
          <p:blipFill>
            <a:blip r:embed="rId5"/>
            <a:stretch>
              <a:fillRect/>
            </a:stretch>
          </p:blipFill>
          <p:spPr>
            <a:xfrm>
              <a:off x="755831" y="1611029"/>
              <a:ext cx="5005693" cy="1494310"/>
            </a:xfrm>
            <a:prstGeom prst="rect">
              <a:avLst/>
            </a:prstGeom>
          </p:spPr>
        </p:pic>
      </p:grpSp>
      <p:pic>
        <p:nvPicPr>
          <p:cNvPr id="18" name="Picture 17">
            <a:extLst>
              <a:ext uri="{FF2B5EF4-FFF2-40B4-BE49-F238E27FC236}">
                <a16:creationId xmlns:a16="http://schemas.microsoft.com/office/drawing/2014/main" id="{77DC516C-1949-A474-4376-0FB298644F7A}"/>
              </a:ext>
            </a:extLst>
          </p:cNvPr>
          <p:cNvPicPr>
            <a:picLocks noChangeAspect="1"/>
          </p:cNvPicPr>
          <p:nvPr/>
        </p:nvPicPr>
        <p:blipFill>
          <a:blip r:embed="rId6"/>
          <a:stretch>
            <a:fillRect/>
          </a:stretch>
        </p:blipFill>
        <p:spPr>
          <a:xfrm>
            <a:off x="755831" y="1674223"/>
            <a:ext cx="5098211" cy="2890142"/>
          </a:xfrm>
          <a:prstGeom prst="rect">
            <a:avLst/>
          </a:prstGeom>
        </p:spPr>
      </p:pic>
      <p:pic>
        <p:nvPicPr>
          <p:cNvPr id="22" name="Picture 21">
            <a:extLst>
              <a:ext uri="{FF2B5EF4-FFF2-40B4-BE49-F238E27FC236}">
                <a16:creationId xmlns:a16="http://schemas.microsoft.com/office/drawing/2014/main" id="{892743CB-7B94-E53F-DC43-85655876E92A}"/>
              </a:ext>
            </a:extLst>
          </p:cNvPr>
          <p:cNvPicPr>
            <a:picLocks noChangeAspect="1"/>
          </p:cNvPicPr>
          <p:nvPr/>
        </p:nvPicPr>
        <p:blipFill rotWithShape="1">
          <a:blip r:embed="rId7"/>
          <a:srcRect t="-3745" r="55486" b="1"/>
          <a:stretch/>
        </p:blipFill>
        <p:spPr>
          <a:xfrm>
            <a:off x="691465" y="1494316"/>
            <a:ext cx="5153837" cy="3104844"/>
          </a:xfrm>
          <a:prstGeom prst="rect">
            <a:avLst/>
          </a:prstGeom>
        </p:spPr>
      </p:pic>
    </p:spTree>
    <p:extLst>
      <p:ext uri="{BB962C8B-B14F-4D97-AF65-F5344CB8AC3E}">
        <p14:creationId xmlns:p14="http://schemas.microsoft.com/office/powerpoint/2010/main" val="698506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500"/>
                                        <p:tgtEl>
                                          <p:spTgt spid="2">
                                            <p:txEl>
                                              <p:pRg st="3" end="3"/>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fade">
                                      <p:cBhvr>
                                        <p:cTn id="41" dur="500"/>
                                        <p:tgtEl>
                                          <p:spTgt spid="2">
                                            <p:txEl>
                                              <p:pRg st="4" end="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2AA0-AB81-069B-AB0D-E33014C957FE}"/>
              </a:ext>
            </a:extLst>
          </p:cNvPr>
          <p:cNvSpPr>
            <a:spLocks noGrp="1"/>
          </p:cNvSpPr>
          <p:nvPr>
            <p:ph type="title"/>
          </p:nvPr>
        </p:nvSpPr>
        <p:spPr>
          <a:xfrm>
            <a:off x="655093" y="640614"/>
            <a:ext cx="8030393" cy="595405"/>
          </a:xfrm>
        </p:spPr>
        <p:txBody>
          <a:bodyPr/>
          <a:lstStyle/>
          <a:p>
            <a:r>
              <a:rPr lang="en-US"/>
              <a:t>DE&amp;I: </a:t>
            </a:r>
            <a:r>
              <a:rPr lang="en-US" b="0"/>
              <a:t>By The Numbers</a:t>
            </a:r>
          </a:p>
        </p:txBody>
      </p:sp>
      <p:sp>
        <p:nvSpPr>
          <p:cNvPr id="3" name="Google Shape;78;g162086d5a5f_0_228">
            <a:extLst>
              <a:ext uri="{FF2B5EF4-FFF2-40B4-BE49-F238E27FC236}">
                <a16:creationId xmlns:a16="http://schemas.microsoft.com/office/drawing/2014/main" id="{17DD2F54-C808-C1DF-B0CF-F93C02933C2D}"/>
              </a:ext>
            </a:extLst>
          </p:cNvPr>
          <p:cNvSpPr/>
          <p:nvPr/>
        </p:nvSpPr>
        <p:spPr>
          <a:xfrm rot="10800000" flipH="1" flipV="1">
            <a:off x="1826108" y="3842246"/>
            <a:ext cx="2635339" cy="3015753"/>
          </a:xfrm>
          <a:prstGeom prst="round2SameRect">
            <a:avLst>
              <a:gd name="adj1" fmla="val 50000"/>
              <a:gd name="adj2" fmla="val 0"/>
            </a:avLst>
          </a:prstGeom>
          <a:solidFill>
            <a:schemeClr val="bg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ubik"/>
              <a:ea typeface="Rubik"/>
              <a:cs typeface="Rubik"/>
              <a:sym typeface="Rubik"/>
            </a:endParaRPr>
          </a:p>
        </p:txBody>
      </p:sp>
      <p:sp>
        <p:nvSpPr>
          <p:cNvPr id="4" name="Rectangle 3">
            <a:extLst>
              <a:ext uri="{FF2B5EF4-FFF2-40B4-BE49-F238E27FC236}">
                <a16:creationId xmlns:a16="http://schemas.microsoft.com/office/drawing/2014/main" id="{3E159D88-657C-53F7-69C2-6BDCE8F4FCA8}"/>
              </a:ext>
            </a:extLst>
          </p:cNvPr>
          <p:cNvSpPr/>
          <p:nvPr/>
        </p:nvSpPr>
        <p:spPr>
          <a:xfrm>
            <a:off x="8667556" y="0"/>
            <a:ext cx="2206632" cy="39713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Rectangle 4">
            <a:extLst>
              <a:ext uri="{FF2B5EF4-FFF2-40B4-BE49-F238E27FC236}">
                <a16:creationId xmlns:a16="http://schemas.microsoft.com/office/drawing/2014/main" id="{FD617B62-1E71-90E9-B9CB-57518525141C}"/>
              </a:ext>
            </a:extLst>
          </p:cNvPr>
          <p:cNvSpPr/>
          <p:nvPr/>
        </p:nvSpPr>
        <p:spPr>
          <a:xfrm>
            <a:off x="996232" y="3971364"/>
            <a:ext cx="4295090" cy="288663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Oval 5">
            <a:extLst>
              <a:ext uri="{FF2B5EF4-FFF2-40B4-BE49-F238E27FC236}">
                <a16:creationId xmlns:a16="http://schemas.microsoft.com/office/drawing/2014/main" id="{D34978EC-8A11-AF2F-6205-2D1143B56BC3}"/>
              </a:ext>
            </a:extLst>
          </p:cNvPr>
          <p:cNvSpPr/>
          <p:nvPr/>
        </p:nvSpPr>
        <p:spPr>
          <a:xfrm>
            <a:off x="6886003"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Oval 6">
            <a:extLst>
              <a:ext uri="{FF2B5EF4-FFF2-40B4-BE49-F238E27FC236}">
                <a16:creationId xmlns:a16="http://schemas.microsoft.com/office/drawing/2014/main" id="{8C376F52-A1DD-D96B-1067-864661F371D7}"/>
              </a:ext>
            </a:extLst>
          </p:cNvPr>
          <p:cNvSpPr/>
          <p:nvPr/>
        </p:nvSpPr>
        <p:spPr>
          <a:xfrm>
            <a:off x="1237272" y="2184998"/>
            <a:ext cx="3741161" cy="3741161"/>
          </a:xfrm>
          <a:prstGeom prst="ellipse">
            <a:avLst/>
          </a:prstGeom>
          <a:solidFill>
            <a:srgbClr val="F6F8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aphicFrame>
        <p:nvGraphicFramePr>
          <p:cNvPr id="8" name="Chart 7">
            <a:extLst>
              <a:ext uri="{FF2B5EF4-FFF2-40B4-BE49-F238E27FC236}">
                <a16:creationId xmlns:a16="http://schemas.microsoft.com/office/drawing/2014/main" id="{4A60FB8A-315B-FE88-7823-7B1D2F09503C}"/>
              </a:ext>
            </a:extLst>
          </p:cNvPr>
          <p:cNvGraphicFramePr/>
          <p:nvPr/>
        </p:nvGraphicFramePr>
        <p:xfrm>
          <a:off x="548659" y="1669945"/>
          <a:ext cx="5090070" cy="467957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98B5DF5-A908-5AF6-885C-9431BB4A4DDA}"/>
              </a:ext>
            </a:extLst>
          </p:cNvPr>
          <p:cNvSpPr txBox="1"/>
          <p:nvPr/>
        </p:nvSpPr>
        <p:spPr>
          <a:xfrm>
            <a:off x="1233772" y="3237288"/>
            <a:ext cx="355117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2C4153"/>
                </a:solidFill>
                <a:effectLst/>
                <a:uLnTx/>
                <a:uFillTx/>
                <a:latin typeface="Poppins"/>
                <a:ea typeface="+mn-ea"/>
                <a:cs typeface="+mn-cs"/>
              </a:rPr>
              <a:t>+15% +35%</a:t>
            </a:r>
            <a:r>
              <a:rPr kumimoji="0" lang="en-US" sz="4800" b="0" i="0" u="none" strike="noStrike" kern="1200" cap="none" spc="0" normalizeH="0" baseline="0" noProof="0">
                <a:ln>
                  <a:noFill/>
                </a:ln>
                <a:solidFill>
                  <a:srgbClr val="2C4153"/>
                </a:solidFill>
                <a:effectLst/>
                <a:uLnTx/>
                <a:uFillTx/>
                <a:latin typeface="Poppins"/>
                <a:ea typeface="+mn-ea"/>
                <a:cs typeface="+mn-cs"/>
              </a:rPr>
              <a:t> </a:t>
            </a:r>
          </a:p>
        </p:txBody>
      </p:sp>
      <p:sp>
        <p:nvSpPr>
          <p:cNvPr id="11" name="TextBox 10">
            <a:extLst>
              <a:ext uri="{FF2B5EF4-FFF2-40B4-BE49-F238E27FC236}">
                <a16:creationId xmlns:a16="http://schemas.microsoft.com/office/drawing/2014/main" id="{20B728FD-8017-E3E2-0F6C-B5B3C88C460D}"/>
              </a:ext>
            </a:extLst>
          </p:cNvPr>
          <p:cNvSpPr txBox="1"/>
          <p:nvPr/>
        </p:nvSpPr>
        <p:spPr>
          <a:xfrm>
            <a:off x="1707413" y="4132845"/>
            <a:ext cx="2754034" cy="132343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Better financial performance above national industry median</a:t>
            </a:r>
            <a:b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b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    ethnic/gender	</a:t>
            </a:r>
            <a:b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b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     </a:t>
            </a:r>
          </a:p>
        </p:txBody>
      </p:sp>
      <p:graphicFrame>
        <p:nvGraphicFramePr>
          <p:cNvPr id="12" name="Chart 11">
            <a:extLst>
              <a:ext uri="{FF2B5EF4-FFF2-40B4-BE49-F238E27FC236}">
                <a16:creationId xmlns:a16="http://schemas.microsoft.com/office/drawing/2014/main" id="{1363873D-ABDD-6C0E-AC69-F99CA3847B5A}"/>
              </a:ext>
            </a:extLst>
          </p:cNvPr>
          <p:cNvGraphicFramePr/>
          <p:nvPr/>
        </p:nvGraphicFramePr>
        <p:xfrm>
          <a:off x="6123362" y="1669945"/>
          <a:ext cx="5090070" cy="4679578"/>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ADD9EF5B-D0AB-6ADC-5E2E-7B90F54253C2}"/>
              </a:ext>
            </a:extLst>
          </p:cNvPr>
          <p:cNvSpPr txBox="1"/>
          <p:nvPr/>
        </p:nvSpPr>
        <p:spPr>
          <a:xfrm>
            <a:off x="7213816" y="2897000"/>
            <a:ext cx="2943340"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12D7D7"/>
                </a:solidFill>
                <a:effectLst/>
                <a:uLnTx/>
                <a:uFillTx/>
                <a:latin typeface="Poppins"/>
                <a:ea typeface="+mn-ea"/>
                <a:cs typeface="+mn-cs"/>
              </a:rPr>
              <a:t>67%</a:t>
            </a:r>
            <a:endParaRPr kumimoji="0" lang="en-US" sz="4800" b="0" i="0" u="none" strike="noStrike" kern="1200" cap="none" spc="0" normalizeH="0" baseline="0" noProof="0">
              <a:ln>
                <a:noFill/>
              </a:ln>
              <a:solidFill>
                <a:srgbClr val="12D7D7"/>
              </a:solidFill>
              <a:effectLst/>
              <a:uLnTx/>
              <a:uFillTx/>
              <a:latin typeface="Poppins"/>
              <a:ea typeface="+mn-ea"/>
              <a:cs typeface="+mn-cs"/>
            </a:endParaRPr>
          </a:p>
        </p:txBody>
      </p:sp>
      <p:sp>
        <p:nvSpPr>
          <p:cNvPr id="15" name="TextBox 14">
            <a:extLst>
              <a:ext uri="{FF2B5EF4-FFF2-40B4-BE49-F238E27FC236}">
                <a16:creationId xmlns:a16="http://schemas.microsoft.com/office/drawing/2014/main" id="{B47680AD-D940-01BB-325F-61CBC9F4D8F8}"/>
              </a:ext>
            </a:extLst>
          </p:cNvPr>
          <p:cNvSpPr txBox="1"/>
          <p:nvPr/>
        </p:nvSpPr>
        <p:spPr>
          <a:xfrm>
            <a:off x="7282845" y="3945285"/>
            <a:ext cx="2708986" cy="830997"/>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mn-ea"/>
                <a:cs typeface="+mn-cs"/>
              </a:rPr>
              <a:t>of job seekers consider workplace diversity an important factor </a:t>
            </a:r>
          </a:p>
        </p:txBody>
      </p:sp>
      <p:grpSp>
        <p:nvGrpSpPr>
          <p:cNvPr id="16" name="Group 15">
            <a:extLst>
              <a:ext uri="{FF2B5EF4-FFF2-40B4-BE49-F238E27FC236}">
                <a16:creationId xmlns:a16="http://schemas.microsoft.com/office/drawing/2014/main" id="{C1ACED47-9718-00B5-0F6A-5D8229DE75EF}"/>
              </a:ext>
            </a:extLst>
          </p:cNvPr>
          <p:cNvGrpSpPr/>
          <p:nvPr/>
        </p:nvGrpSpPr>
        <p:grpSpPr>
          <a:xfrm rot="21156752">
            <a:off x="6679373" y="5639541"/>
            <a:ext cx="2707579" cy="1345406"/>
            <a:chOff x="6669905" y="5433279"/>
            <a:chExt cx="2707579" cy="1345406"/>
          </a:xfrm>
        </p:grpSpPr>
        <p:sp>
          <p:nvSpPr>
            <p:cNvPr id="17" name="Freeform: Shape 16">
              <a:extLst>
                <a:ext uri="{FF2B5EF4-FFF2-40B4-BE49-F238E27FC236}">
                  <a16:creationId xmlns:a16="http://schemas.microsoft.com/office/drawing/2014/main" id="{638B6CB7-D553-A4AB-5DD8-950E03D8EB89}"/>
                </a:ext>
              </a:extLst>
            </p:cNvPr>
            <p:cNvSpPr/>
            <p:nvPr/>
          </p:nvSpPr>
          <p:spPr>
            <a:xfrm>
              <a:off x="8849606" y="5767130"/>
              <a:ext cx="527878" cy="416813"/>
            </a:xfrm>
            <a:custGeom>
              <a:avLst/>
              <a:gdLst>
                <a:gd name="connsiteX0" fmla="*/ 522101 w 527878"/>
                <a:gd name="connsiteY0" fmla="*/ 207386 h 416813"/>
                <a:gd name="connsiteX1" fmla="*/ 369701 w 527878"/>
                <a:gd name="connsiteY1" fmla="*/ 35936 h 416813"/>
                <a:gd name="connsiteX2" fmla="*/ -5774 w 527878"/>
                <a:gd name="connsiteY2" fmla="*/ -639 h 416813"/>
                <a:gd name="connsiteX3" fmla="*/ -5774 w 527878"/>
                <a:gd name="connsiteY3" fmla="*/ 416174 h 416813"/>
                <a:gd name="connsiteX4" fmla="*/ 369701 w 527878"/>
                <a:gd name="connsiteY4" fmla="*/ 379598 h 416813"/>
                <a:gd name="connsiteX5" fmla="*/ 522101 w 527878"/>
                <a:gd name="connsiteY5" fmla="*/ 207386 h 4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878" h="416813">
                  <a:moveTo>
                    <a:pt x="522101" y="207386"/>
                  </a:moveTo>
                  <a:cubicBezTo>
                    <a:pt x="522291" y="119814"/>
                    <a:pt x="456663" y="46052"/>
                    <a:pt x="369701" y="35936"/>
                  </a:cubicBezTo>
                  <a:cubicBezTo>
                    <a:pt x="275976" y="25744"/>
                    <a:pt x="-5774" y="-639"/>
                    <a:pt x="-5774" y="-639"/>
                  </a:cubicBezTo>
                  <a:lnTo>
                    <a:pt x="-5774" y="416174"/>
                  </a:lnTo>
                  <a:cubicBezTo>
                    <a:pt x="-5774" y="416174"/>
                    <a:pt x="275976" y="389790"/>
                    <a:pt x="369701" y="379598"/>
                  </a:cubicBezTo>
                  <a:cubicBezTo>
                    <a:pt x="456951" y="369445"/>
                    <a:pt x="522673" y="295255"/>
                    <a:pt x="522101" y="207386"/>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8" name="Freeform: Shape 17">
              <a:extLst>
                <a:ext uri="{FF2B5EF4-FFF2-40B4-BE49-F238E27FC236}">
                  <a16:creationId xmlns:a16="http://schemas.microsoft.com/office/drawing/2014/main" id="{440FFCE5-4F1F-E749-FAE9-B81A52142DBC}"/>
                </a:ext>
              </a:extLst>
            </p:cNvPr>
            <p:cNvSpPr/>
            <p:nvPr/>
          </p:nvSpPr>
          <p:spPr>
            <a:xfrm>
              <a:off x="8245433" y="5593013"/>
              <a:ext cx="885252" cy="764285"/>
            </a:xfrm>
            <a:custGeom>
              <a:avLst/>
              <a:gdLst>
                <a:gd name="connsiteX0" fmla="*/ 879479 w 885252"/>
                <a:gd name="connsiteY0" fmla="*/ 381503 h 764285"/>
                <a:gd name="connsiteX1" fmla="*/ 627355 w 885252"/>
                <a:gd name="connsiteY1" fmla="*/ 93658 h 764285"/>
                <a:gd name="connsiteX2" fmla="*/ -5774 w 885252"/>
                <a:gd name="connsiteY2" fmla="*/ -639 h 764285"/>
                <a:gd name="connsiteX3" fmla="*/ -5774 w 885252"/>
                <a:gd name="connsiteY3" fmla="*/ 763646 h 764285"/>
                <a:gd name="connsiteX4" fmla="*/ 627355 w 885252"/>
                <a:gd name="connsiteY4" fmla="*/ 669349 h 764285"/>
                <a:gd name="connsiteX5" fmla="*/ 879479 w 885252"/>
                <a:gd name="connsiteY5" fmla="*/ 381503 h 76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252" h="764285">
                  <a:moveTo>
                    <a:pt x="879479" y="381503"/>
                  </a:moveTo>
                  <a:cubicBezTo>
                    <a:pt x="879004" y="236095"/>
                    <a:pt x="771467" y="113280"/>
                    <a:pt x="627355" y="93658"/>
                  </a:cubicBezTo>
                  <a:cubicBezTo>
                    <a:pt x="468955" y="71370"/>
                    <a:pt x="-5774" y="-639"/>
                    <a:pt x="-5774" y="-639"/>
                  </a:cubicBezTo>
                  <a:lnTo>
                    <a:pt x="-5774" y="763646"/>
                  </a:lnTo>
                  <a:cubicBezTo>
                    <a:pt x="-5774" y="763646"/>
                    <a:pt x="468955" y="691637"/>
                    <a:pt x="627355" y="669349"/>
                  </a:cubicBezTo>
                  <a:cubicBezTo>
                    <a:pt x="771467" y="649728"/>
                    <a:pt x="879004" y="526912"/>
                    <a:pt x="879479" y="381503"/>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9" name="Freeform: Shape 18">
              <a:extLst>
                <a:ext uri="{FF2B5EF4-FFF2-40B4-BE49-F238E27FC236}">
                  <a16:creationId xmlns:a16="http://schemas.microsoft.com/office/drawing/2014/main" id="{022487D5-617B-D26B-8CB0-EDAA5195F8A5}"/>
                </a:ext>
              </a:extLst>
            </p:cNvPr>
            <p:cNvSpPr/>
            <p:nvPr/>
          </p:nvSpPr>
          <p:spPr>
            <a:xfrm>
              <a:off x="8237052" y="5584654"/>
              <a:ext cx="901768" cy="780931"/>
            </a:xfrm>
            <a:custGeom>
              <a:avLst/>
              <a:gdLst>
                <a:gd name="connsiteX0" fmla="*/ 2607 w 901768"/>
                <a:gd name="connsiteY0" fmla="*/ 780292 h 780931"/>
                <a:gd name="connsiteX1" fmla="*/ -5774 w 901768"/>
                <a:gd name="connsiteY1" fmla="*/ 772005 h 780931"/>
                <a:gd name="connsiteX2" fmla="*/ -5774 w 901768"/>
                <a:gd name="connsiteY2" fmla="*/ 7719 h 780931"/>
                <a:gd name="connsiteX3" fmla="*/ -2821 w 901768"/>
                <a:gd name="connsiteY3" fmla="*/ 1433 h 780931"/>
                <a:gd name="connsiteX4" fmla="*/ 3848 w 901768"/>
                <a:gd name="connsiteY4" fmla="*/ -567 h 780931"/>
                <a:gd name="connsiteX5" fmla="*/ 636973 w 901768"/>
                <a:gd name="connsiteY5" fmla="*/ 93730 h 780931"/>
                <a:gd name="connsiteX6" fmla="*/ 893292 w 901768"/>
                <a:gd name="connsiteY6" fmla="*/ 429696 h 780931"/>
                <a:gd name="connsiteX7" fmla="*/ 636973 w 901768"/>
                <a:gd name="connsiteY7" fmla="*/ 685995 h 780931"/>
                <a:gd name="connsiteX8" fmla="*/ 3848 w 901768"/>
                <a:gd name="connsiteY8" fmla="*/ 780197 h 780931"/>
                <a:gd name="connsiteX9" fmla="*/ 10992 w 901768"/>
                <a:gd name="connsiteY9" fmla="*/ 17435 h 780931"/>
                <a:gd name="connsiteX10" fmla="*/ 10992 w 901768"/>
                <a:gd name="connsiteY10" fmla="*/ 762290 h 780931"/>
                <a:gd name="connsiteX11" fmla="*/ 634591 w 901768"/>
                <a:gd name="connsiteY11" fmla="*/ 669421 h 780931"/>
                <a:gd name="connsiteX12" fmla="*/ 877288 w 901768"/>
                <a:gd name="connsiteY12" fmla="*/ 352877 h 780931"/>
                <a:gd name="connsiteX13" fmla="*/ 634591 w 901768"/>
                <a:gd name="connsiteY13" fmla="*/ 110208 h 780931"/>
                <a:gd name="connsiteX14" fmla="*/ 10992 w 901768"/>
                <a:gd name="connsiteY14" fmla="*/ 17435 h 78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1768" h="780931">
                  <a:moveTo>
                    <a:pt x="2607" y="780292"/>
                  </a:moveTo>
                  <a:cubicBezTo>
                    <a:pt x="-1965" y="780292"/>
                    <a:pt x="-5677" y="776596"/>
                    <a:pt x="-5774" y="772005"/>
                  </a:cubicBezTo>
                  <a:lnTo>
                    <a:pt x="-5774" y="7719"/>
                  </a:lnTo>
                  <a:cubicBezTo>
                    <a:pt x="-5774" y="5290"/>
                    <a:pt x="-4728" y="2976"/>
                    <a:pt x="-2821" y="1433"/>
                  </a:cubicBezTo>
                  <a:cubicBezTo>
                    <a:pt x="-1012" y="-158"/>
                    <a:pt x="1467" y="-882"/>
                    <a:pt x="3848" y="-567"/>
                  </a:cubicBezTo>
                  <a:cubicBezTo>
                    <a:pt x="8611" y="195"/>
                    <a:pt x="480099" y="71728"/>
                    <a:pt x="636973" y="93730"/>
                  </a:cubicBezTo>
                  <a:cubicBezTo>
                    <a:pt x="800516" y="115733"/>
                    <a:pt x="915295" y="266142"/>
                    <a:pt x="893292" y="429696"/>
                  </a:cubicBezTo>
                  <a:cubicBezTo>
                    <a:pt x="875288" y="563113"/>
                    <a:pt x="770420" y="668049"/>
                    <a:pt x="636973" y="685995"/>
                  </a:cubicBezTo>
                  <a:cubicBezTo>
                    <a:pt x="480289" y="707997"/>
                    <a:pt x="8323" y="779530"/>
                    <a:pt x="3848" y="780197"/>
                  </a:cubicBezTo>
                  <a:close/>
                  <a:moveTo>
                    <a:pt x="10992" y="17435"/>
                  </a:moveTo>
                  <a:lnTo>
                    <a:pt x="10992" y="762290"/>
                  </a:lnTo>
                  <a:cubicBezTo>
                    <a:pt x="79188" y="751908"/>
                    <a:pt x="490382" y="689710"/>
                    <a:pt x="634591" y="669421"/>
                  </a:cubicBezTo>
                  <a:cubicBezTo>
                    <a:pt x="788991" y="649019"/>
                    <a:pt x="897673" y="507306"/>
                    <a:pt x="877288" y="352877"/>
                  </a:cubicBezTo>
                  <a:cubicBezTo>
                    <a:pt x="860526" y="226423"/>
                    <a:pt x="761086" y="126915"/>
                    <a:pt x="634591" y="110208"/>
                  </a:cubicBezTo>
                  <a:cubicBezTo>
                    <a:pt x="490382" y="90015"/>
                    <a:pt x="79188" y="27817"/>
                    <a:pt x="10992" y="1743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0" name="Freeform: Shape 19">
              <a:extLst>
                <a:ext uri="{FF2B5EF4-FFF2-40B4-BE49-F238E27FC236}">
                  <a16:creationId xmlns:a16="http://schemas.microsoft.com/office/drawing/2014/main" id="{20233D21-934C-0655-2EB9-3F1E839FCB09}"/>
                </a:ext>
              </a:extLst>
            </p:cNvPr>
            <p:cNvSpPr/>
            <p:nvPr/>
          </p:nvSpPr>
          <p:spPr>
            <a:xfrm>
              <a:off x="8226765" y="5993769"/>
              <a:ext cx="922717" cy="784916"/>
            </a:xfrm>
            <a:custGeom>
              <a:avLst/>
              <a:gdLst>
                <a:gd name="connsiteX0" fmla="*/ 235876 w 922717"/>
                <a:gd name="connsiteY0" fmla="*/ 329268 h 784916"/>
                <a:gd name="connsiteX1" fmla="*/ 551345 w 922717"/>
                <a:gd name="connsiteY1" fmla="*/ 127433 h 784916"/>
                <a:gd name="connsiteX2" fmla="*/ 881958 w 922717"/>
                <a:gd name="connsiteY2" fmla="*/ 31135 h 784916"/>
                <a:gd name="connsiteX3" fmla="*/ 756226 w 922717"/>
                <a:gd name="connsiteY3" fmla="*/ 362415 h 784916"/>
                <a:gd name="connsiteX4" fmla="*/ 688597 w 922717"/>
                <a:gd name="connsiteY4" fmla="*/ 784277 h 784916"/>
                <a:gd name="connsiteX5" fmla="*/ -5774 w 922717"/>
                <a:gd name="connsiteY5" fmla="*/ 693789 h 784916"/>
                <a:gd name="connsiteX6" fmla="*/ 49092 w 922717"/>
                <a:gd name="connsiteY6" fmla="*/ 509576 h 784916"/>
                <a:gd name="connsiteX7" fmla="*/ 54138 w 922717"/>
                <a:gd name="connsiteY7" fmla="*/ 356605 h 7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17" h="784916">
                  <a:moveTo>
                    <a:pt x="235876" y="329268"/>
                  </a:moveTo>
                  <a:cubicBezTo>
                    <a:pt x="235876" y="329268"/>
                    <a:pt x="255973" y="88666"/>
                    <a:pt x="551345" y="127433"/>
                  </a:cubicBezTo>
                  <a:cubicBezTo>
                    <a:pt x="551345" y="127433"/>
                    <a:pt x="767467" y="-77545"/>
                    <a:pt x="881958" y="31135"/>
                  </a:cubicBezTo>
                  <a:cubicBezTo>
                    <a:pt x="1007118" y="149912"/>
                    <a:pt x="756226" y="362415"/>
                    <a:pt x="756226" y="362415"/>
                  </a:cubicBezTo>
                  <a:lnTo>
                    <a:pt x="688597" y="784277"/>
                  </a:lnTo>
                  <a:lnTo>
                    <a:pt x="-5774" y="693789"/>
                  </a:lnTo>
                  <a:lnTo>
                    <a:pt x="49092" y="509576"/>
                  </a:lnTo>
                  <a:cubicBezTo>
                    <a:pt x="13183" y="420898"/>
                    <a:pt x="54138" y="356605"/>
                    <a:pt x="54138" y="356605"/>
                  </a:cubicBezTo>
                  <a:close/>
                </a:path>
              </a:pathLst>
            </a:custGeom>
            <a:solidFill>
              <a:srgbClr val="FF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1" name="Freeform: Shape 20">
              <a:extLst>
                <a:ext uri="{FF2B5EF4-FFF2-40B4-BE49-F238E27FC236}">
                  <a16:creationId xmlns:a16="http://schemas.microsoft.com/office/drawing/2014/main" id="{A00BC753-5E2F-08BF-561E-47BC491C7FF3}"/>
                </a:ext>
              </a:extLst>
            </p:cNvPr>
            <p:cNvSpPr/>
            <p:nvPr/>
          </p:nvSpPr>
          <p:spPr>
            <a:xfrm>
              <a:off x="8218126" y="5985407"/>
              <a:ext cx="939974" cy="710855"/>
            </a:xfrm>
            <a:custGeom>
              <a:avLst/>
              <a:gdLst>
                <a:gd name="connsiteX0" fmla="*/ 2581 w 939974"/>
                <a:gd name="connsiteY0" fmla="*/ 710152 h 710855"/>
                <a:gd name="connsiteX1" fmla="*/ 200 w 939974"/>
                <a:gd name="connsiteY1" fmla="*/ 710152 h 710855"/>
                <a:gd name="connsiteX2" fmla="*/ -5423 w 939974"/>
                <a:gd name="connsiteY2" fmla="*/ 699769 h 710855"/>
                <a:gd name="connsiteX3" fmla="*/ 48588 w 939974"/>
                <a:gd name="connsiteY3" fmla="*/ 518794 h 710855"/>
                <a:gd name="connsiteX4" fmla="*/ 55443 w 939974"/>
                <a:gd name="connsiteY4" fmla="*/ 360966 h 710855"/>
                <a:gd name="connsiteX5" fmla="*/ 61252 w 939974"/>
                <a:gd name="connsiteY5" fmla="*/ 357251 h 710855"/>
                <a:gd name="connsiteX6" fmla="*/ 236706 w 939974"/>
                <a:gd name="connsiteY6" fmla="*/ 330771 h 710855"/>
                <a:gd name="connsiteX7" fmla="*/ 322431 w 939974"/>
                <a:gd name="connsiteY7" fmla="*/ 178371 h 710855"/>
                <a:gd name="connsiteX8" fmla="*/ 556933 w 939974"/>
                <a:gd name="connsiteY8" fmla="*/ 127317 h 710855"/>
                <a:gd name="connsiteX9" fmla="*/ 896024 w 939974"/>
                <a:gd name="connsiteY9" fmla="*/ 33686 h 710855"/>
                <a:gd name="connsiteX10" fmla="*/ 934124 w 939974"/>
                <a:gd name="connsiteY10" fmla="*/ 123507 h 710855"/>
                <a:gd name="connsiteX11" fmla="*/ 770488 w 939974"/>
                <a:gd name="connsiteY11" fmla="*/ 377348 h 710855"/>
                <a:gd name="connsiteX12" fmla="*/ 758772 w 939974"/>
                <a:gd name="connsiteY12" fmla="*/ 376396 h 710855"/>
                <a:gd name="connsiteX13" fmla="*/ 759721 w 939974"/>
                <a:gd name="connsiteY13" fmla="*/ 364680 h 710855"/>
                <a:gd name="connsiteX14" fmla="*/ 917363 w 939974"/>
                <a:gd name="connsiteY14" fmla="*/ 123031 h 710855"/>
                <a:gd name="connsiteX15" fmla="*/ 885072 w 939974"/>
                <a:gd name="connsiteY15" fmla="*/ 45878 h 710855"/>
                <a:gd name="connsiteX16" fmla="*/ 565984 w 939974"/>
                <a:gd name="connsiteY16" fmla="*/ 142176 h 710855"/>
                <a:gd name="connsiteX17" fmla="*/ 559124 w 939974"/>
                <a:gd name="connsiteY17" fmla="*/ 144367 h 710855"/>
                <a:gd name="connsiteX18" fmla="*/ 333384 w 939974"/>
                <a:gd name="connsiteY18" fmla="*/ 191325 h 710855"/>
                <a:gd name="connsiteX19" fmla="*/ 252994 w 939974"/>
                <a:gd name="connsiteY19" fmla="*/ 338582 h 710855"/>
                <a:gd name="connsiteX20" fmla="*/ 245943 w 939974"/>
                <a:gd name="connsiteY20" fmla="*/ 346201 h 710855"/>
                <a:gd name="connsiteX21" fmla="*/ 68303 w 939974"/>
                <a:gd name="connsiteY21" fmla="*/ 372967 h 710855"/>
                <a:gd name="connsiteX22" fmla="*/ 65638 w 939974"/>
                <a:gd name="connsiteY22" fmla="*/ 515080 h 710855"/>
                <a:gd name="connsiteX23" fmla="*/ 65638 w 939974"/>
                <a:gd name="connsiteY23" fmla="*/ 520604 h 710855"/>
                <a:gd name="connsiteX24" fmla="*/ 10771 w 939974"/>
                <a:gd name="connsiteY24" fmla="*/ 704818 h 710855"/>
                <a:gd name="connsiteX25" fmla="*/ 2581 w 939974"/>
                <a:gd name="connsiteY25" fmla="*/ 710152 h 71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9974" h="710855">
                  <a:moveTo>
                    <a:pt x="2581" y="710152"/>
                  </a:moveTo>
                  <a:cubicBezTo>
                    <a:pt x="1818" y="710237"/>
                    <a:pt x="963" y="710237"/>
                    <a:pt x="200" y="710152"/>
                  </a:cubicBezTo>
                  <a:cubicBezTo>
                    <a:pt x="-4181" y="708818"/>
                    <a:pt x="-6753" y="704189"/>
                    <a:pt x="-5423" y="699769"/>
                  </a:cubicBezTo>
                  <a:lnTo>
                    <a:pt x="48588" y="518794"/>
                  </a:lnTo>
                  <a:cubicBezTo>
                    <a:pt x="13441" y="428688"/>
                    <a:pt x="53732" y="363728"/>
                    <a:pt x="55443" y="360966"/>
                  </a:cubicBezTo>
                  <a:cubicBezTo>
                    <a:pt x="56778" y="358946"/>
                    <a:pt x="58871" y="357584"/>
                    <a:pt x="61252" y="357251"/>
                  </a:cubicBezTo>
                  <a:lnTo>
                    <a:pt x="236706" y="330771"/>
                  </a:lnTo>
                  <a:cubicBezTo>
                    <a:pt x="245752" y="271221"/>
                    <a:pt x="276234" y="217014"/>
                    <a:pt x="322431" y="178371"/>
                  </a:cubicBezTo>
                  <a:cubicBezTo>
                    <a:pt x="379581" y="132270"/>
                    <a:pt x="458446" y="115125"/>
                    <a:pt x="556933" y="127317"/>
                  </a:cubicBezTo>
                  <a:cubicBezTo>
                    <a:pt x="584560" y="101885"/>
                    <a:pt x="783152" y="-73375"/>
                    <a:pt x="896024" y="33686"/>
                  </a:cubicBezTo>
                  <a:cubicBezTo>
                    <a:pt x="921362" y="56518"/>
                    <a:pt x="935362" y="89408"/>
                    <a:pt x="934124" y="123507"/>
                  </a:cubicBezTo>
                  <a:cubicBezTo>
                    <a:pt x="930790" y="240379"/>
                    <a:pt x="777060" y="371824"/>
                    <a:pt x="770488" y="377348"/>
                  </a:cubicBezTo>
                  <a:cubicBezTo>
                    <a:pt x="766962" y="380320"/>
                    <a:pt x="761721" y="379892"/>
                    <a:pt x="758772" y="376396"/>
                  </a:cubicBezTo>
                  <a:cubicBezTo>
                    <a:pt x="755819" y="372900"/>
                    <a:pt x="756200" y="367652"/>
                    <a:pt x="759721" y="364680"/>
                  </a:cubicBezTo>
                  <a:cubicBezTo>
                    <a:pt x="761247" y="363347"/>
                    <a:pt x="914312" y="232473"/>
                    <a:pt x="917363" y="123031"/>
                  </a:cubicBezTo>
                  <a:cubicBezTo>
                    <a:pt x="918600" y="93799"/>
                    <a:pt x="906693" y="65548"/>
                    <a:pt x="885072" y="45878"/>
                  </a:cubicBezTo>
                  <a:cubicBezTo>
                    <a:pt x="777534" y="-56135"/>
                    <a:pt x="568082" y="140176"/>
                    <a:pt x="565984" y="142176"/>
                  </a:cubicBezTo>
                  <a:cubicBezTo>
                    <a:pt x="564175" y="143910"/>
                    <a:pt x="561603" y="144720"/>
                    <a:pt x="559124" y="144367"/>
                  </a:cubicBezTo>
                  <a:cubicBezTo>
                    <a:pt x="463874" y="131889"/>
                    <a:pt x="387674" y="147701"/>
                    <a:pt x="333384" y="191325"/>
                  </a:cubicBezTo>
                  <a:cubicBezTo>
                    <a:pt x="261277" y="249523"/>
                    <a:pt x="253087" y="337725"/>
                    <a:pt x="252994" y="338582"/>
                  </a:cubicBezTo>
                  <a:cubicBezTo>
                    <a:pt x="252705" y="342458"/>
                    <a:pt x="249752" y="345630"/>
                    <a:pt x="245943" y="346201"/>
                  </a:cubicBezTo>
                  <a:lnTo>
                    <a:pt x="68303" y="372967"/>
                  </a:lnTo>
                  <a:cubicBezTo>
                    <a:pt x="46779" y="417696"/>
                    <a:pt x="45825" y="469569"/>
                    <a:pt x="65638" y="515080"/>
                  </a:cubicBezTo>
                  <a:cubicBezTo>
                    <a:pt x="66205" y="516880"/>
                    <a:pt x="66205" y="518804"/>
                    <a:pt x="65638" y="520604"/>
                  </a:cubicBezTo>
                  <a:lnTo>
                    <a:pt x="10771" y="704818"/>
                  </a:lnTo>
                  <a:cubicBezTo>
                    <a:pt x="9437" y="708171"/>
                    <a:pt x="6200" y="710314"/>
                    <a:pt x="2581" y="71015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2" name="Freeform: Shape 21">
              <a:extLst>
                <a:ext uri="{FF2B5EF4-FFF2-40B4-BE49-F238E27FC236}">
                  <a16:creationId xmlns:a16="http://schemas.microsoft.com/office/drawing/2014/main" id="{BF9E25F4-398F-A37B-B991-F31A34AEC9CF}"/>
                </a:ext>
              </a:extLst>
            </p:cNvPr>
            <p:cNvSpPr/>
            <p:nvPr/>
          </p:nvSpPr>
          <p:spPr>
            <a:xfrm>
              <a:off x="9165148" y="6344310"/>
              <a:ext cx="121536" cy="121539"/>
            </a:xfrm>
            <a:custGeom>
              <a:avLst/>
              <a:gdLst>
                <a:gd name="connsiteX0" fmla="*/ 54994 w 121536"/>
                <a:gd name="connsiteY0" fmla="*/ 120900 h 121539"/>
                <a:gd name="connsiteX1" fmla="*/ -5774 w 121536"/>
                <a:gd name="connsiteY1" fmla="*/ 60130 h 121539"/>
                <a:gd name="connsiteX2" fmla="*/ 54994 w 121536"/>
                <a:gd name="connsiteY2" fmla="*/ -639 h 121539"/>
                <a:gd name="connsiteX3" fmla="*/ 115763 w 121536"/>
                <a:gd name="connsiteY3" fmla="*/ 60130 h 121539"/>
                <a:gd name="connsiteX4" fmla="*/ 115763 w 121536"/>
                <a:gd name="connsiteY4" fmla="*/ 60225 h 121539"/>
                <a:gd name="connsiteX5" fmla="*/ 54994 w 121536"/>
                <a:gd name="connsiteY5" fmla="*/ 120900 h 121539"/>
                <a:gd name="connsiteX6" fmla="*/ 54994 w 121536"/>
                <a:gd name="connsiteY6" fmla="*/ 16125 h 121539"/>
                <a:gd name="connsiteX7" fmla="*/ 10988 w 121536"/>
                <a:gd name="connsiteY7" fmla="*/ 60130 h 121539"/>
                <a:gd name="connsiteX8" fmla="*/ 54994 w 121536"/>
                <a:gd name="connsiteY8" fmla="*/ 104136 h 121539"/>
                <a:gd name="connsiteX9" fmla="*/ 99001 w 121536"/>
                <a:gd name="connsiteY9" fmla="*/ 60130 h 121539"/>
                <a:gd name="connsiteX10" fmla="*/ 54994 w 121536"/>
                <a:gd name="connsiteY10" fmla="*/ 16220 h 1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536" h="121539">
                  <a:moveTo>
                    <a:pt x="54994" y="120900"/>
                  </a:moveTo>
                  <a:cubicBezTo>
                    <a:pt x="21466" y="120900"/>
                    <a:pt x="-5774" y="93697"/>
                    <a:pt x="-5774" y="60130"/>
                  </a:cubicBezTo>
                  <a:cubicBezTo>
                    <a:pt x="-5774" y="26564"/>
                    <a:pt x="21466" y="-639"/>
                    <a:pt x="54994" y="-639"/>
                  </a:cubicBezTo>
                  <a:cubicBezTo>
                    <a:pt x="88522" y="-639"/>
                    <a:pt x="115763" y="26564"/>
                    <a:pt x="115763" y="60130"/>
                  </a:cubicBezTo>
                  <a:cubicBezTo>
                    <a:pt x="115763" y="60159"/>
                    <a:pt x="115763" y="60197"/>
                    <a:pt x="115763" y="60225"/>
                  </a:cubicBezTo>
                  <a:cubicBezTo>
                    <a:pt x="115670" y="93754"/>
                    <a:pt x="88522" y="120900"/>
                    <a:pt x="54994" y="120900"/>
                  </a:cubicBezTo>
                  <a:close/>
                  <a:moveTo>
                    <a:pt x="54994" y="16125"/>
                  </a:moveTo>
                  <a:cubicBezTo>
                    <a:pt x="30703" y="16125"/>
                    <a:pt x="10988" y="35822"/>
                    <a:pt x="10988" y="60130"/>
                  </a:cubicBezTo>
                  <a:cubicBezTo>
                    <a:pt x="10988" y="84438"/>
                    <a:pt x="30703" y="104136"/>
                    <a:pt x="54994" y="104136"/>
                  </a:cubicBezTo>
                  <a:cubicBezTo>
                    <a:pt x="79281" y="104136"/>
                    <a:pt x="99001" y="84438"/>
                    <a:pt x="99001" y="60130"/>
                  </a:cubicBezTo>
                  <a:cubicBezTo>
                    <a:pt x="98903" y="35861"/>
                    <a:pt x="79281" y="16220"/>
                    <a:pt x="54994" y="16220"/>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3" name="Freeform: Shape 22">
              <a:extLst>
                <a:ext uri="{FF2B5EF4-FFF2-40B4-BE49-F238E27FC236}">
                  <a16:creationId xmlns:a16="http://schemas.microsoft.com/office/drawing/2014/main" id="{0CCAB525-EFC7-ED22-AD33-A10B6BA4EAE1}"/>
                </a:ext>
              </a:extLst>
            </p:cNvPr>
            <p:cNvSpPr/>
            <p:nvPr/>
          </p:nvSpPr>
          <p:spPr>
            <a:xfrm>
              <a:off x="6669905" y="5811517"/>
              <a:ext cx="104775" cy="104775"/>
            </a:xfrm>
            <a:custGeom>
              <a:avLst/>
              <a:gdLst>
                <a:gd name="connsiteX0" fmla="*/ 104775 w 104775"/>
                <a:gd name="connsiteY0" fmla="*/ 52388 h 104775"/>
                <a:gd name="connsiteX1" fmla="*/ 52388 w 104775"/>
                <a:gd name="connsiteY1" fmla="*/ 104775 h 104775"/>
                <a:gd name="connsiteX2" fmla="*/ 0 w 104775"/>
                <a:gd name="connsiteY2" fmla="*/ 52388 h 104775"/>
                <a:gd name="connsiteX3" fmla="*/ 52388 w 104775"/>
                <a:gd name="connsiteY3" fmla="*/ 0 h 104775"/>
                <a:gd name="connsiteX4" fmla="*/ 104775 w 104775"/>
                <a:gd name="connsiteY4" fmla="*/ 52388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104775" y="52388"/>
                  </a:moveTo>
                  <a:cubicBezTo>
                    <a:pt x="104775" y="81320"/>
                    <a:pt x="81320" y="104775"/>
                    <a:pt x="52388" y="104775"/>
                  </a:cubicBezTo>
                  <a:cubicBezTo>
                    <a:pt x="23455" y="104775"/>
                    <a:pt x="0" y="81320"/>
                    <a:pt x="0" y="52388"/>
                  </a:cubicBezTo>
                  <a:cubicBezTo>
                    <a:pt x="0" y="23455"/>
                    <a:pt x="23455" y="0"/>
                    <a:pt x="52388" y="0"/>
                  </a:cubicBezTo>
                  <a:cubicBezTo>
                    <a:pt x="81320" y="0"/>
                    <a:pt x="104775" y="23455"/>
                    <a:pt x="104775" y="52388"/>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4" name="Freeform: Shape 23">
              <a:extLst>
                <a:ext uri="{FF2B5EF4-FFF2-40B4-BE49-F238E27FC236}">
                  <a16:creationId xmlns:a16="http://schemas.microsoft.com/office/drawing/2014/main" id="{9F1713ED-285F-D0B4-20AB-5F3EFD10025D}"/>
                </a:ext>
              </a:extLst>
            </p:cNvPr>
            <p:cNvSpPr/>
            <p:nvPr/>
          </p:nvSpPr>
          <p:spPr>
            <a:xfrm>
              <a:off x="8450528" y="6315573"/>
              <a:ext cx="26287" cy="50013"/>
            </a:xfrm>
            <a:custGeom>
              <a:avLst/>
              <a:gdLst>
                <a:gd name="connsiteX0" fmla="*/ 2588 w 26287"/>
                <a:gd name="connsiteY0" fmla="*/ 49374 h 50013"/>
                <a:gd name="connsiteX1" fmla="*/ 397 w 26287"/>
                <a:gd name="connsiteY1" fmla="*/ 49374 h 50013"/>
                <a:gd name="connsiteX2" fmla="*/ -5509 w 26287"/>
                <a:gd name="connsiteY2" fmla="*/ 39182 h 50013"/>
                <a:gd name="connsiteX3" fmla="*/ 4016 w 26287"/>
                <a:gd name="connsiteY3" fmla="*/ 5559 h 50013"/>
                <a:gd name="connsiteX4" fmla="*/ 14304 w 26287"/>
                <a:gd name="connsiteY4" fmla="*/ -347 h 50013"/>
                <a:gd name="connsiteX5" fmla="*/ 20210 w 26287"/>
                <a:gd name="connsiteY5" fmla="*/ 9941 h 50013"/>
                <a:gd name="connsiteX6" fmla="*/ 10685 w 26287"/>
                <a:gd name="connsiteY6" fmla="*/ 43564 h 50013"/>
                <a:gd name="connsiteX7" fmla="*/ 2588 w 26287"/>
                <a:gd name="connsiteY7" fmla="*/ 49374 h 5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87" h="50013">
                  <a:moveTo>
                    <a:pt x="2588" y="49374"/>
                  </a:moveTo>
                  <a:lnTo>
                    <a:pt x="397" y="49374"/>
                  </a:lnTo>
                  <a:cubicBezTo>
                    <a:pt x="-3984" y="48164"/>
                    <a:pt x="-6653" y="43621"/>
                    <a:pt x="-5509" y="39182"/>
                  </a:cubicBezTo>
                  <a:lnTo>
                    <a:pt x="4016" y="5559"/>
                  </a:lnTo>
                  <a:cubicBezTo>
                    <a:pt x="5253" y="1092"/>
                    <a:pt x="9825" y="-1556"/>
                    <a:pt x="14304" y="-347"/>
                  </a:cubicBezTo>
                  <a:cubicBezTo>
                    <a:pt x="18782" y="863"/>
                    <a:pt x="21447" y="5473"/>
                    <a:pt x="20210" y="9941"/>
                  </a:cubicBezTo>
                  <a:lnTo>
                    <a:pt x="10685" y="43564"/>
                  </a:lnTo>
                  <a:cubicBezTo>
                    <a:pt x="9541" y="47069"/>
                    <a:pt x="6304" y="49421"/>
                    <a:pt x="2588" y="4937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5" name="Freeform: Shape 24">
              <a:extLst>
                <a:ext uri="{FF2B5EF4-FFF2-40B4-BE49-F238E27FC236}">
                  <a16:creationId xmlns:a16="http://schemas.microsoft.com/office/drawing/2014/main" id="{565F606D-5379-A094-523D-C64C4B9BE506}"/>
                </a:ext>
              </a:extLst>
            </p:cNvPr>
            <p:cNvSpPr/>
            <p:nvPr/>
          </p:nvSpPr>
          <p:spPr>
            <a:xfrm>
              <a:off x="8245722" y="5547232"/>
              <a:ext cx="804828" cy="243471"/>
            </a:xfrm>
            <a:custGeom>
              <a:avLst/>
              <a:gdLst>
                <a:gd name="connsiteX0" fmla="*/ 785754 w 804828"/>
                <a:gd name="connsiteY0" fmla="*/ 95815 h 243471"/>
                <a:gd name="connsiteX1" fmla="*/ 593822 w 804828"/>
                <a:gd name="connsiteY1" fmla="*/ 55905 h 243471"/>
                <a:gd name="connsiteX2" fmla="*/ 409038 w 804828"/>
                <a:gd name="connsiteY2" fmla="*/ 47047 h 243471"/>
                <a:gd name="connsiteX3" fmla="*/ 204729 w 804828"/>
                <a:gd name="connsiteY3" fmla="*/ 45142 h 243471"/>
                <a:gd name="connsiteX4" fmla="*/ 89476 w 804828"/>
                <a:gd name="connsiteY4" fmla="*/ 1803 h 243471"/>
                <a:gd name="connsiteX5" fmla="*/ -5774 w 804828"/>
                <a:gd name="connsiteY5" fmla="*/ 45142 h 243471"/>
                <a:gd name="connsiteX6" fmla="*/ 44423 w 804828"/>
                <a:gd name="connsiteY6" fmla="*/ 77813 h 243471"/>
                <a:gd name="connsiteX7" fmla="*/ 196823 w 804828"/>
                <a:gd name="connsiteY7" fmla="*/ 213925 h 243471"/>
                <a:gd name="connsiteX8" fmla="*/ 247210 w 804828"/>
                <a:gd name="connsiteY8" fmla="*/ 142583 h 243471"/>
                <a:gd name="connsiteX9" fmla="*/ 398466 w 804828"/>
                <a:gd name="connsiteY9" fmla="*/ 241167 h 243471"/>
                <a:gd name="connsiteX10" fmla="*/ 470760 w 804828"/>
                <a:gd name="connsiteY10" fmla="*/ 174492 h 243471"/>
                <a:gd name="connsiteX11" fmla="*/ 586678 w 804828"/>
                <a:gd name="connsiteY11" fmla="*/ 231642 h 243471"/>
                <a:gd name="connsiteX12" fmla="*/ 652023 w 804828"/>
                <a:gd name="connsiteY12" fmla="*/ 172301 h 243471"/>
                <a:gd name="connsiteX13" fmla="*/ 757272 w 804828"/>
                <a:gd name="connsiteY13" fmla="*/ 212401 h 243471"/>
                <a:gd name="connsiteX14" fmla="*/ 785754 w 804828"/>
                <a:gd name="connsiteY14" fmla="*/ 95815 h 24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4828" h="243471">
                  <a:moveTo>
                    <a:pt x="785754" y="95815"/>
                  </a:moveTo>
                  <a:cubicBezTo>
                    <a:pt x="735078" y="2184"/>
                    <a:pt x="633354" y="5137"/>
                    <a:pt x="593822" y="55905"/>
                  </a:cubicBezTo>
                  <a:cubicBezTo>
                    <a:pt x="593822" y="55905"/>
                    <a:pt x="513622" y="-33439"/>
                    <a:pt x="409038" y="47047"/>
                  </a:cubicBezTo>
                  <a:cubicBezTo>
                    <a:pt x="409038" y="47047"/>
                    <a:pt x="304263" y="-58966"/>
                    <a:pt x="204729" y="45142"/>
                  </a:cubicBezTo>
                  <a:cubicBezTo>
                    <a:pt x="204729" y="45142"/>
                    <a:pt x="152909" y="-7245"/>
                    <a:pt x="89476" y="1803"/>
                  </a:cubicBezTo>
                  <a:cubicBezTo>
                    <a:pt x="18703" y="11995"/>
                    <a:pt x="-5774" y="45142"/>
                    <a:pt x="-5774" y="45142"/>
                  </a:cubicBezTo>
                  <a:lnTo>
                    <a:pt x="44423" y="77813"/>
                  </a:lnTo>
                  <a:cubicBezTo>
                    <a:pt x="44423" y="77813"/>
                    <a:pt x="90239" y="228403"/>
                    <a:pt x="196823" y="213925"/>
                  </a:cubicBezTo>
                  <a:cubicBezTo>
                    <a:pt x="260735" y="205162"/>
                    <a:pt x="247210" y="142583"/>
                    <a:pt x="247210" y="142583"/>
                  </a:cubicBezTo>
                  <a:cubicBezTo>
                    <a:pt x="247210" y="142583"/>
                    <a:pt x="284259" y="257931"/>
                    <a:pt x="398466" y="241167"/>
                  </a:cubicBezTo>
                  <a:cubicBezTo>
                    <a:pt x="467043" y="231642"/>
                    <a:pt x="470760" y="174492"/>
                    <a:pt x="470760" y="174492"/>
                  </a:cubicBezTo>
                  <a:cubicBezTo>
                    <a:pt x="470760" y="174492"/>
                    <a:pt x="510287" y="242405"/>
                    <a:pt x="586678" y="231642"/>
                  </a:cubicBezTo>
                  <a:cubicBezTo>
                    <a:pt x="657167" y="221545"/>
                    <a:pt x="652023" y="172301"/>
                    <a:pt x="652023" y="172301"/>
                  </a:cubicBezTo>
                  <a:cubicBezTo>
                    <a:pt x="652023" y="172301"/>
                    <a:pt x="693741" y="222402"/>
                    <a:pt x="757272" y="212401"/>
                  </a:cubicBezTo>
                  <a:cubicBezTo>
                    <a:pt x="813376" y="203829"/>
                    <a:pt x="802042" y="125819"/>
                    <a:pt x="785754" y="95815"/>
                  </a:cubicBezTo>
                  <a:close/>
                </a:path>
              </a:pathLst>
            </a:custGeom>
            <a:solidFill>
              <a:srgbClr val="FFABB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6" name="Freeform: Shape 25">
              <a:extLst>
                <a:ext uri="{FF2B5EF4-FFF2-40B4-BE49-F238E27FC236}">
                  <a16:creationId xmlns:a16="http://schemas.microsoft.com/office/drawing/2014/main" id="{8415E5D2-6F8F-0ECC-88F0-B127E529D545}"/>
                </a:ext>
              </a:extLst>
            </p:cNvPr>
            <p:cNvSpPr/>
            <p:nvPr/>
          </p:nvSpPr>
          <p:spPr>
            <a:xfrm>
              <a:off x="8286777" y="5616983"/>
              <a:ext cx="747370" cy="182055"/>
            </a:xfrm>
            <a:custGeom>
              <a:avLst/>
              <a:gdLst>
                <a:gd name="connsiteX0" fmla="*/ 334933 w 747370"/>
                <a:gd name="connsiteY0" fmla="*/ 181416 h 182055"/>
                <a:gd name="connsiteX1" fmla="*/ 212727 w 747370"/>
                <a:gd name="connsiteY1" fmla="*/ 106645 h 182055"/>
                <a:gd name="connsiteX2" fmla="*/ 203676 w 747370"/>
                <a:gd name="connsiteY2" fmla="*/ 126457 h 182055"/>
                <a:gd name="connsiteX3" fmla="*/ 156051 w 747370"/>
                <a:gd name="connsiteY3" fmla="*/ 152460 h 182055"/>
                <a:gd name="connsiteX4" fmla="*/ -5302 w 747370"/>
                <a:gd name="connsiteY4" fmla="*/ 10538 h 182055"/>
                <a:gd name="connsiteX5" fmla="*/ -158 w 747370"/>
                <a:gd name="connsiteY5" fmla="*/ -159 h 182055"/>
                <a:gd name="connsiteX6" fmla="*/ 10511 w 747370"/>
                <a:gd name="connsiteY6" fmla="*/ 4956 h 182055"/>
                <a:gd name="connsiteX7" fmla="*/ 10702 w 747370"/>
                <a:gd name="connsiteY7" fmla="*/ 5584 h 182055"/>
                <a:gd name="connsiteX8" fmla="*/ 153577 w 747370"/>
                <a:gd name="connsiteY8" fmla="*/ 135887 h 182055"/>
                <a:gd name="connsiteX9" fmla="*/ 189486 w 747370"/>
                <a:gd name="connsiteY9" fmla="*/ 116837 h 182055"/>
                <a:gd name="connsiteX10" fmla="*/ 197011 w 747370"/>
                <a:gd name="connsiteY10" fmla="*/ 74546 h 182055"/>
                <a:gd name="connsiteX11" fmla="*/ 204058 w 747370"/>
                <a:gd name="connsiteY11" fmla="*/ 65021 h 182055"/>
                <a:gd name="connsiteX12" fmla="*/ 213108 w 747370"/>
                <a:gd name="connsiteY12" fmla="*/ 70260 h 182055"/>
                <a:gd name="connsiteX13" fmla="*/ 355220 w 747370"/>
                <a:gd name="connsiteY13" fmla="*/ 163128 h 182055"/>
                <a:gd name="connsiteX14" fmla="*/ 420277 w 747370"/>
                <a:gd name="connsiteY14" fmla="*/ 104645 h 182055"/>
                <a:gd name="connsiteX15" fmla="*/ 429230 w 747370"/>
                <a:gd name="connsiteY15" fmla="*/ 96853 h 182055"/>
                <a:gd name="connsiteX16" fmla="*/ 435895 w 747370"/>
                <a:gd name="connsiteY16" fmla="*/ 101025 h 182055"/>
                <a:gd name="connsiteX17" fmla="*/ 543432 w 747370"/>
                <a:gd name="connsiteY17" fmla="*/ 153984 h 182055"/>
                <a:gd name="connsiteX18" fmla="*/ 601536 w 747370"/>
                <a:gd name="connsiteY18" fmla="*/ 103787 h 182055"/>
                <a:gd name="connsiteX19" fmla="*/ 606680 w 747370"/>
                <a:gd name="connsiteY19" fmla="*/ 95215 h 182055"/>
                <a:gd name="connsiteX20" fmla="*/ 616205 w 747370"/>
                <a:gd name="connsiteY20" fmla="*/ 97596 h 182055"/>
                <a:gd name="connsiteX21" fmla="*/ 713743 w 747370"/>
                <a:gd name="connsiteY21" fmla="*/ 134743 h 182055"/>
                <a:gd name="connsiteX22" fmla="*/ 728979 w 747370"/>
                <a:gd name="connsiteY22" fmla="*/ 129505 h 182055"/>
                <a:gd name="connsiteX23" fmla="*/ 740411 w 747370"/>
                <a:gd name="connsiteY23" fmla="*/ 132362 h 182055"/>
                <a:gd name="connsiteX24" fmla="*/ 737555 w 747370"/>
                <a:gd name="connsiteY24" fmla="*/ 143792 h 182055"/>
                <a:gd name="connsiteX25" fmla="*/ 716408 w 747370"/>
                <a:gd name="connsiteY25" fmla="*/ 151317 h 182055"/>
                <a:gd name="connsiteX26" fmla="*/ 615823 w 747370"/>
                <a:gd name="connsiteY26" fmla="*/ 120551 h 182055"/>
                <a:gd name="connsiteX27" fmla="*/ 545623 w 747370"/>
                <a:gd name="connsiteY27" fmla="*/ 170558 h 182055"/>
                <a:gd name="connsiteX28" fmla="*/ 432276 w 747370"/>
                <a:gd name="connsiteY28" fmla="*/ 124266 h 182055"/>
                <a:gd name="connsiteX29" fmla="*/ 357504 w 747370"/>
                <a:gd name="connsiteY29" fmla="*/ 179702 h 182055"/>
                <a:gd name="connsiteX30" fmla="*/ 334933 w 747370"/>
                <a:gd name="connsiteY30" fmla="*/ 181416 h 18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7370" h="182055">
                  <a:moveTo>
                    <a:pt x="334933" y="181416"/>
                  </a:moveTo>
                  <a:cubicBezTo>
                    <a:pt x="269305" y="181416"/>
                    <a:pt x="231488" y="137887"/>
                    <a:pt x="212727" y="106645"/>
                  </a:cubicBezTo>
                  <a:cubicBezTo>
                    <a:pt x="210918" y="113731"/>
                    <a:pt x="207867" y="120447"/>
                    <a:pt x="203676" y="126457"/>
                  </a:cubicBezTo>
                  <a:cubicBezTo>
                    <a:pt x="192342" y="141592"/>
                    <a:pt x="174911" y="151070"/>
                    <a:pt x="156051" y="152460"/>
                  </a:cubicBezTo>
                  <a:cubicBezTo>
                    <a:pt x="43942" y="167700"/>
                    <a:pt x="-3395" y="16919"/>
                    <a:pt x="-5302" y="10538"/>
                  </a:cubicBezTo>
                  <a:cubicBezTo>
                    <a:pt x="-6827" y="6175"/>
                    <a:pt x="-4539" y="1384"/>
                    <a:pt x="-158" y="-159"/>
                  </a:cubicBezTo>
                  <a:cubicBezTo>
                    <a:pt x="4223" y="-1702"/>
                    <a:pt x="8986" y="593"/>
                    <a:pt x="10511" y="4956"/>
                  </a:cubicBezTo>
                  <a:cubicBezTo>
                    <a:pt x="10604" y="5166"/>
                    <a:pt x="10604" y="5375"/>
                    <a:pt x="10702" y="5584"/>
                  </a:cubicBezTo>
                  <a:cubicBezTo>
                    <a:pt x="10702" y="7109"/>
                    <a:pt x="55755" y="149222"/>
                    <a:pt x="153577" y="135887"/>
                  </a:cubicBezTo>
                  <a:cubicBezTo>
                    <a:pt x="167674" y="134934"/>
                    <a:pt x="180817" y="128000"/>
                    <a:pt x="189486" y="116837"/>
                  </a:cubicBezTo>
                  <a:cubicBezTo>
                    <a:pt x="197105" y="104130"/>
                    <a:pt x="199769" y="89090"/>
                    <a:pt x="197011" y="74546"/>
                  </a:cubicBezTo>
                  <a:cubicBezTo>
                    <a:pt x="196342" y="69964"/>
                    <a:pt x="199486" y="65706"/>
                    <a:pt x="204058" y="65021"/>
                  </a:cubicBezTo>
                  <a:cubicBezTo>
                    <a:pt x="207964" y="64449"/>
                    <a:pt x="211676" y="66621"/>
                    <a:pt x="213108" y="70260"/>
                  </a:cubicBezTo>
                  <a:cubicBezTo>
                    <a:pt x="214536" y="74736"/>
                    <a:pt x="249492" y="178654"/>
                    <a:pt x="355220" y="163128"/>
                  </a:cubicBezTo>
                  <a:cubicBezTo>
                    <a:pt x="415896" y="154270"/>
                    <a:pt x="420179" y="106645"/>
                    <a:pt x="420277" y="104645"/>
                  </a:cubicBezTo>
                  <a:cubicBezTo>
                    <a:pt x="420561" y="100025"/>
                    <a:pt x="424560" y="96539"/>
                    <a:pt x="429230" y="96853"/>
                  </a:cubicBezTo>
                  <a:cubicBezTo>
                    <a:pt x="431993" y="97044"/>
                    <a:pt x="434467" y="98606"/>
                    <a:pt x="435895" y="101025"/>
                  </a:cubicBezTo>
                  <a:cubicBezTo>
                    <a:pt x="437327" y="103597"/>
                    <a:pt x="473995" y="163890"/>
                    <a:pt x="543432" y="153984"/>
                  </a:cubicBezTo>
                  <a:cubicBezTo>
                    <a:pt x="605154" y="145221"/>
                    <a:pt x="601726" y="105502"/>
                    <a:pt x="601536" y="103787"/>
                  </a:cubicBezTo>
                  <a:cubicBezTo>
                    <a:pt x="601154" y="100111"/>
                    <a:pt x="603252" y="96625"/>
                    <a:pt x="606680" y="95215"/>
                  </a:cubicBezTo>
                  <a:cubicBezTo>
                    <a:pt x="610014" y="93844"/>
                    <a:pt x="613921" y="94805"/>
                    <a:pt x="616205" y="97596"/>
                  </a:cubicBezTo>
                  <a:cubicBezTo>
                    <a:pt x="616205" y="97596"/>
                    <a:pt x="655923" y="143983"/>
                    <a:pt x="713743" y="134743"/>
                  </a:cubicBezTo>
                  <a:cubicBezTo>
                    <a:pt x="719073" y="134000"/>
                    <a:pt x="724314" y="132220"/>
                    <a:pt x="728979" y="129505"/>
                  </a:cubicBezTo>
                  <a:cubicBezTo>
                    <a:pt x="732886" y="127133"/>
                    <a:pt x="738030" y="128419"/>
                    <a:pt x="740411" y="132362"/>
                  </a:cubicBezTo>
                  <a:cubicBezTo>
                    <a:pt x="742792" y="136306"/>
                    <a:pt x="741457" y="141421"/>
                    <a:pt x="737555" y="143792"/>
                  </a:cubicBezTo>
                  <a:cubicBezTo>
                    <a:pt x="731077" y="147650"/>
                    <a:pt x="723835" y="150203"/>
                    <a:pt x="716408" y="151317"/>
                  </a:cubicBezTo>
                  <a:cubicBezTo>
                    <a:pt x="680024" y="156346"/>
                    <a:pt x="643161" y="145097"/>
                    <a:pt x="615823" y="120551"/>
                  </a:cubicBezTo>
                  <a:cubicBezTo>
                    <a:pt x="610679" y="138268"/>
                    <a:pt x="594583" y="163509"/>
                    <a:pt x="545623" y="170558"/>
                  </a:cubicBezTo>
                  <a:cubicBezTo>
                    <a:pt x="502379" y="175939"/>
                    <a:pt x="459423" y="158404"/>
                    <a:pt x="432276" y="124266"/>
                  </a:cubicBezTo>
                  <a:cubicBezTo>
                    <a:pt x="424942" y="143316"/>
                    <a:pt x="405892" y="172653"/>
                    <a:pt x="357504" y="179702"/>
                  </a:cubicBezTo>
                  <a:cubicBezTo>
                    <a:pt x="350077" y="180835"/>
                    <a:pt x="342458" y="181407"/>
                    <a:pt x="334933" y="18141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7" name="Freeform: Shape 26">
              <a:extLst>
                <a:ext uri="{FF2B5EF4-FFF2-40B4-BE49-F238E27FC236}">
                  <a16:creationId xmlns:a16="http://schemas.microsoft.com/office/drawing/2014/main" id="{A230F12F-26F9-4D5A-1EE2-7ECDE76A0AF9}"/>
                </a:ext>
              </a:extLst>
            </p:cNvPr>
            <p:cNvSpPr/>
            <p:nvPr/>
          </p:nvSpPr>
          <p:spPr>
            <a:xfrm>
              <a:off x="7564684" y="5446329"/>
              <a:ext cx="937259" cy="1057275"/>
            </a:xfrm>
            <a:custGeom>
              <a:avLst/>
              <a:gdLst>
                <a:gd name="connsiteX0" fmla="*/ 931485 w 937259"/>
                <a:gd name="connsiteY0" fmla="*/ 528188 h 1057275"/>
                <a:gd name="connsiteX1" fmla="*/ 565056 w 937259"/>
                <a:gd name="connsiteY1" fmla="*/ 102040 h 1057275"/>
                <a:gd name="connsiteX2" fmla="*/ -5774 w 937259"/>
                <a:gd name="connsiteY2" fmla="*/ -639 h 1057275"/>
                <a:gd name="connsiteX3" fmla="*/ -5774 w 937259"/>
                <a:gd name="connsiteY3" fmla="*/ 1056636 h 1057275"/>
                <a:gd name="connsiteX4" fmla="*/ 565056 w 937259"/>
                <a:gd name="connsiteY4" fmla="*/ 953956 h 1057275"/>
                <a:gd name="connsiteX5" fmla="*/ 931485 w 937259"/>
                <a:gd name="connsiteY5" fmla="*/ 528188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259" h="1057275">
                  <a:moveTo>
                    <a:pt x="931485" y="528188"/>
                  </a:moveTo>
                  <a:cubicBezTo>
                    <a:pt x="931485" y="312066"/>
                    <a:pt x="771941" y="136235"/>
                    <a:pt x="565056" y="102040"/>
                  </a:cubicBezTo>
                  <a:cubicBezTo>
                    <a:pt x="422181" y="78418"/>
                    <a:pt x="-5774" y="-639"/>
                    <a:pt x="-5774" y="-639"/>
                  </a:cubicBezTo>
                  <a:lnTo>
                    <a:pt x="-5774" y="1056636"/>
                  </a:lnTo>
                  <a:cubicBezTo>
                    <a:pt x="-5774" y="1056636"/>
                    <a:pt x="421990" y="977482"/>
                    <a:pt x="565056" y="953956"/>
                  </a:cubicBezTo>
                  <a:cubicBezTo>
                    <a:pt x="771941" y="920142"/>
                    <a:pt x="931485" y="744406"/>
                    <a:pt x="931485" y="528188"/>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8" name="Freeform: Shape 27">
              <a:extLst>
                <a:ext uri="{FF2B5EF4-FFF2-40B4-BE49-F238E27FC236}">
                  <a16:creationId xmlns:a16="http://schemas.microsoft.com/office/drawing/2014/main" id="{D8188F62-FC1E-C791-C72C-CFCB9A1572E3}"/>
                </a:ext>
              </a:extLst>
            </p:cNvPr>
            <p:cNvSpPr/>
            <p:nvPr/>
          </p:nvSpPr>
          <p:spPr>
            <a:xfrm>
              <a:off x="7556303" y="5438362"/>
              <a:ext cx="954020" cy="1074194"/>
            </a:xfrm>
            <a:custGeom>
              <a:avLst/>
              <a:gdLst>
                <a:gd name="connsiteX0" fmla="*/ 2607 w 954020"/>
                <a:gd name="connsiteY0" fmla="*/ 1073365 h 1074194"/>
                <a:gd name="connsiteX1" fmla="*/ -2728 w 954020"/>
                <a:gd name="connsiteY1" fmla="*/ 1071364 h 1074194"/>
                <a:gd name="connsiteX2" fmla="*/ -5774 w 954020"/>
                <a:gd name="connsiteY2" fmla="*/ 1064982 h 1074194"/>
                <a:gd name="connsiteX3" fmla="*/ -5774 w 954020"/>
                <a:gd name="connsiteY3" fmla="*/ 7707 h 1074194"/>
                <a:gd name="connsiteX4" fmla="*/ -2728 w 954020"/>
                <a:gd name="connsiteY4" fmla="*/ 1326 h 1074194"/>
                <a:gd name="connsiteX5" fmla="*/ 4128 w 954020"/>
                <a:gd name="connsiteY5" fmla="*/ -484 h 1074194"/>
                <a:gd name="connsiteX6" fmla="*/ 574772 w 954020"/>
                <a:gd name="connsiteY6" fmla="*/ 102195 h 1074194"/>
                <a:gd name="connsiteX7" fmla="*/ 948247 w 954020"/>
                <a:gd name="connsiteY7" fmla="*/ 536536 h 1074194"/>
                <a:gd name="connsiteX8" fmla="*/ 574772 w 954020"/>
                <a:gd name="connsiteY8" fmla="*/ 970875 h 1074194"/>
                <a:gd name="connsiteX9" fmla="*/ 4128 w 954020"/>
                <a:gd name="connsiteY9" fmla="*/ 1073555 h 1074194"/>
                <a:gd name="connsiteX10" fmla="*/ 10988 w 954020"/>
                <a:gd name="connsiteY10" fmla="*/ 17328 h 1074194"/>
                <a:gd name="connsiteX11" fmla="*/ 10988 w 954020"/>
                <a:gd name="connsiteY11" fmla="*/ 1054886 h 1074194"/>
                <a:gd name="connsiteX12" fmla="*/ 572009 w 954020"/>
                <a:gd name="connsiteY12" fmla="*/ 954016 h 1074194"/>
                <a:gd name="connsiteX13" fmla="*/ 931485 w 954020"/>
                <a:gd name="connsiteY13" fmla="*/ 536154 h 1074194"/>
                <a:gd name="connsiteX14" fmla="*/ 572009 w 954020"/>
                <a:gd name="connsiteY14" fmla="*/ 118293 h 1074194"/>
                <a:gd name="connsiteX15" fmla="*/ 10988 w 954020"/>
                <a:gd name="connsiteY15" fmla="*/ 17328 h 107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020" h="1074194">
                  <a:moveTo>
                    <a:pt x="2607" y="1073365"/>
                  </a:moveTo>
                  <a:cubicBezTo>
                    <a:pt x="607" y="1073365"/>
                    <a:pt x="-1202" y="1072659"/>
                    <a:pt x="-2728" y="1071364"/>
                  </a:cubicBezTo>
                  <a:cubicBezTo>
                    <a:pt x="-4635" y="1069812"/>
                    <a:pt x="-5774" y="1067459"/>
                    <a:pt x="-5774" y="1064982"/>
                  </a:cubicBezTo>
                  <a:lnTo>
                    <a:pt x="-5774" y="7707"/>
                  </a:lnTo>
                  <a:cubicBezTo>
                    <a:pt x="-5774" y="5231"/>
                    <a:pt x="-4635" y="2878"/>
                    <a:pt x="-2728" y="1326"/>
                  </a:cubicBezTo>
                  <a:cubicBezTo>
                    <a:pt x="-826" y="-303"/>
                    <a:pt x="1653" y="-970"/>
                    <a:pt x="4128" y="-484"/>
                  </a:cubicBezTo>
                  <a:cubicBezTo>
                    <a:pt x="8416" y="278"/>
                    <a:pt x="433422" y="78859"/>
                    <a:pt x="574772" y="102195"/>
                  </a:cubicBezTo>
                  <a:cubicBezTo>
                    <a:pt x="789084" y="135447"/>
                    <a:pt x="947484" y="319623"/>
                    <a:pt x="948247" y="536536"/>
                  </a:cubicBezTo>
                  <a:cubicBezTo>
                    <a:pt x="948247" y="752563"/>
                    <a:pt x="791182" y="935157"/>
                    <a:pt x="574772" y="970875"/>
                  </a:cubicBezTo>
                  <a:cubicBezTo>
                    <a:pt x="433422" y="994212"/>
                    <a:pt x="8416" y="1072793"/>
                    <a:pt x="4128" y="1073555"/>
                  </a:cubicBezTo>
                  <a:close/>
                  <a:moveTo>
                    <a:pt x="10988" y="17328"/>
                  </a:moveTo>
                  <a:lnTo>
                    <a:pt x="10988" y="1054886"/>
                  </a:lnTo>
                  <a:cubicBezTo>
                    <a:pt x="75946" y="1042884"/>
                    <a:pt x="442659" y="975352"/>
                    <a:pt x="572009" y="954016"/>
                  </a:cubicBezTo>
                  <a:cubicBezTo>
                    <a:pt x="780322" y="919631"/>
                    <a:pt x="931485" y="743894"/>
                    <a:pt x="931485" y="536154"/>
                  </a:cubicBezTo>
                  <a:cubicBezTo>
                    <a:pt x="930722" y="327423"/>
                    <a:pt x="778322" y="150239"/>
                    <a:pt x="572009" y="118293"/>
                  </a:cubicBezTo>
                  <a:cubicBezTo>
                    <a:pt x="442659" y="96957"/>
                    <a:pt x="75946" y="29329"/>
                    <a:pt x="10988" y="1732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9" name="Freeform: Shape 28">
              <a:extLst>
                <a:ext uri="{FF2B5EF4-FFF2-40B4-BE49-F238E27FC236}">
                  <a16:creationId xmlns:a16="http://schemas.microsoft.com/office/drawing/2014/main" id="{643D82CD-1B6F-FBD0-8B38-D52CCC9C062A}"/>
                </a:ext>
              </a:extLst>
            </p:cNvPr>
            <p:cNvSpPr/>
            <p:nvPr/>
          </p:nvSpPr>
          <p:spPr>
            <a:xfrm>
              <a:off x="6960417" y="5441661"/>
              <a:ext cx="1066990" cy="1066990"/>
            </a:xfrm>
            <a:custGeom>
              <a:avLst/>
              <a:gdLst>
                <a:gd name="connsiteX0" fmla="*/ 1066991 w 1066990"/>
                <a:gd name="connsiteY0" fmla="*/ 533495 h 1066990"/>
                <a:gd name="connsiteX1" fmla="*/ 533495 w 1066990"/>
                <a:gd name="connsiteY1" fmla="*/ 1066991 h 1066990"/>
                <a:gd name="connsiteX2" fmla="*/ 0 w 1066990"/>
                <a:gd name="connsiteY2" fmla="*/ 533495 h 1066990"/>
                <a:gd name="connsiteX3" fmla="*/ 533495 w 1066990"/>
                <a:gd name="connsiteY3" fmla="*/ 0 h 1066990"/>
                <a:gd name="connsiteX4" fmla="*/ 1066991 w 1066990"/>
                <a:gd name="connsiteY4" fmla="*/ 533495 h 1066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990" h="1066990">
                  <a:moveTo>
                    <a:pt x="1066991" y="533495"/>
                  </a:moveTo>
                  <a:cubicBezTo>
                    <a:pt x="1066991" y="828137"/>
                    <a:pt x="828137" y="1066991"/>
                    <a:pt x="533495" y="1066991"/>
                  </a:cubicBezTo>
                  <a:cubicBezTo>
                    <a:pt x="238854" y="1066991"/>
                    <a:pt x="0" y="828137"/>
                    <a:pt x="0" y="533495"/>
                  </a:cubicBezTo>
                  <a:cubicBezTo>
                    <a:pt x="0" y="238854"/>
                    <a:pt x="238854" y="0"/>
                    <a:pt x="533495" y="0"/>
                  </a:cubicBezTo>
                  <a:cubicBezTo>
                    <a:pt x="828137" y="0"/>
                    <a:pt x="1066991" y="238854"/>
                    <a:pt x="1066991" y="533495"/>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0" name="Freeform: Shape 29">
              <a:extLst>
                <a:ext uri="{FF2B5EF4-FFF2-40B4-BE49-F238E27FC236}">
                  <a16:creationId xmlns:a16="http://schemas.microsoft.com/office/drawing/2014/main" id="{417A1FF3-73BB-70C3-B627-2E70FED57D47}"/>
                </a:ext>
              </a:extLst>
            </p:cNvPr>
            <p:cNvSpPr/>
            <p:nvPr/>
          </p:nvSpPr>
          <p:spPr>
            <a:xfrm>
              <a:off x="6952033" y="5433279"/>
              <a:ext cx="1083757" cy="1083754"/>
            </a:xfrm>
            <a:custGeom>
              <a:avLst/>
              <a:gdLst>
                <a:gd name="connsiteX0" fmla="*/ 536104 w 1083757"/>
                <a:gd name="connsiteY0" fmla="*/ 1083115 h 1083754"/>
                <a:gd name="connsiteX1" fmla="*/ -5774 w 1083757"/>
                <a:gd name="connsiteY1" fmla="*/ 541238 h 1083754"/>
                <a:gd name="connsiteX2" fmla="*/ 536104 w 1083757"/>
                <a:gd name="connsiteY2" fmla="*/ -639 h 1083754"/>
                <a:gd name="connsiteX3" fmla="*/ 1077983 w 1083757"/>
                <a:gd name="connsiteY3" fmla="*/ 541238 h 1083754"/>
                <a:gd name="connsiteX4" fmla="*/ 536104 w 1083757"/>
                <a:gd name="connsiteY4" fmla="*/ 1083115 h 1083754"/>
                <a:gd name="connsiteX5" fmla="*/ 536104 w 1083757"/>
                <a:gd name="connsiteY5" fmla="*/ 16315 h 1083754"/>
                <a:gd name="connsiteX6" fmla="*/ 10992 w 1083757"/>
                <a:gd name="connsiteY6" fmla="*/ 541429 h 1083754"/>
                <a:gd name="connsiteX7" fmla="*/ 536104 w 1083757"/>
                <a:gd name="connsiteY7" fmla="*/ 1066542 h 1083754"/>
                <a:gd name="connsiteX8" fmla="*/ 1061217 w 1083757"/>
                <a:gd name="connsiteY8" fmla="*/ 541429 h 1083754"/>
                <a:gd name="connsiteX9" fmla="*/ 536104 w 1083757"/>
                <a:gd name="connsiteY9" fmla="*/ 16125 h 108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3757" h="1083754">
                  <a:moveTo>
                    <a:pt x="536104" y="1083115"/>
                  </a:moveTo>
                  <a:cubicBezTo>
                    <a:pt x="236830" y="1083115"/>
                    <a:pt x="-5774" y="840504"/>
                    <a:pt x="-5774" y="541238"/>
                  </a:cubicBezTo>
                  <a:cubicBezTo>
                    <a:pt x="-5774" y="241963"/>
                    <a:pt x="236830" y="-639"/>
                    <a:pt x="536104" y="-639"/>
                  </a:cubicBezTo>
                  <a:cubicBezTo>
                    <a:pt x="835379" y="-639"/>
                    <a:pt x="1077983" y="241963"/>
                    <a:pt x="1077983" y="541238"/>
                  </a:cubicBezTo>
                  <a:cubicBezTo>
                    <a:pt x="1077411" y="840266"/>
                    <a:pt x="835095" y="1082535"/>
                    <a:pt x="536104" y="1083115"/>
                  </a:cubicBezTo>
                  <a:close/>
                  <a:moveTo>
                    <a:pt x="536104" y="16315"/>
                  </a:moveTo>
                  <a:cubicBezTo>
                    <a:pt x="246071" y="16315"/>
                    <a:pt x="10992" y="251421"/>
                    <a:pt x="10992" y="541429"/>
                  </a:cubicBezTo>
                  <a:cubicBezTo>
                    <a:pt x="10992" y="831437"/>
                    <a:pt x="246071" y="1066542"/>
                    <a:pt x="536104" y="1066542"/>
                  </a:cubicBezTo>
                  <a:cubicBezTo>
                    <a:pt x="826143" y="1066542"/>
                    <a:pt x="1061217" y="831437"/>
                    <a:pt x="1061217" y="541429"/>
                  </a:cubicBezTo>
                  <a:cubicBezTo>
                    <a:pt x="1061026" y="251468"/>
                    <a:pt x="826045" y="16439"/>
                    <a:pt x="536104" y="161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1" name="Freeform: Shape 30">
              <a:extLst>
                <a:ext uri="{FF2B5EF4-FFF2-40B4-BE49-F238E27FC236}">
                  <a16:creationId xmlns:a16="http://schemas.microsoft.com/office/drawing/2014/main" id="{6D615F55-ADA3-193F-CB95-0A9B8E92A802}"/>
                </a:ext>
              </a:extLst>
            </p:cNvPr>
            <p:cNvSpPr/>
            <p:nvPr/>
          </p:nvSpPr>
          <p:spPr>
            <a:xfrm>
              <a:off x="7095577" y="5576821"/>
              <a:ext cx="796671" cy="796671"/>
            </a:xfrm>
            <a:custGeom>
              <a:avLst/>
              <a:gdLst>
                <a:gd name="connsiteX0" fmla="*/ 796671 w 796671"/>
                <a:gd name="connsiteY0" fmla="*/ 398336 h 796671"/>
                <a:gd name="connsiteX1" fmla="*/ 398336 w 796671"/>
                <a:gd name="connsiteY1" fmla="*/ 796671 h 796671"/>
                <a:gd name="connsiteX2" fmla="*/ 0 w 796671"/>
                <a:gd name="connsiteY2" fmla="*/ 398336 h 796671"/>
                <a:gd name="connsiteX3" fmla="*/ 398336 w 796671"/>
                <a:gd name="connsiteY3" fmla="*/ 0 h 796671"/>
                <a:gd name="connsiteX4" fmla="*/ 796671 w 796671"/>
                <a:gd name="connsiteY4" fmla="*/ 398336 h 796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671" h="796671">
                  <a:moveTo>
                    <a:pt x="796671" y="398336"/>
                  </a:moveTo>
                  <a:cubicBezTo>
                    <a:pt x="796671" y="618330"/>
                    <a:pt x="618330" y="796671"/>
                    <a:pt x="398336" y="796671"/>
                  </a:cubicBezTo>
                  <a:cubicBezTo>
                    <a:pt x="178341" y="796671"/>
                    <a:pt x="0" y="618330"/>
                    <a:pt x="0" y="398336"/>
                  </a:cubicBezTo>
                  <a:cubicBezTo>
                    <a:pt x="0" y="178341"/>
                    <a:pt x="178341" y="0"/>
                    <a:pt x="398336" y="0"/>
                  </a:cubicBezTo>
                  <a:cubicBezTo>
                    <a:pt x="618330" y="0"/>
                    <a:pt x="796671" y="178341"/>
                    <a:pt x="796671" y="39833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2" name="Freeform: Shape 31">
              <a:extLst>
                <a:ext uri="{FF2B5EF4-FFF2-40B4-BE49-F238E27FC236}">
                  <a16:creationId xmlns:a16="http://schemas.microsoft.com/office/drawing/2014/main" id="{058C2521-826F-3DD5-E9CE-C559B418E653}"/>
                </a:ext>
              </a:extLst>
            </p:cNvPr>
            <p:cNvSpPr/>
            <p:nvPr/>
          </p:nvSpPr>
          <p:spPr>
            <a:xfrm rot="18900000">
              <a:off x="7203369" y="5684614"/>
              <a:ext cx="581025" cy="581025"/>
            </a:xfrm>
            <a:custGeom>
              <a:avLst/>
              <a:gdLst>
                <a:gd name="connsiteX0" fmla="*/ 575250 w 581025"/>
                <a:gd name="connsiteY0" fmla="*/ 289873 h 581025"/>
                <a:gd name="connsiteX1" fmla="*/ 284738 w 581025"/>
                <a:gd name="connsiteY1" fmla="*/ 580386 h 581025"/>
                <a:gd name="connsiteX2" fmla="*/ -5775 w 581025"/>
                <a:gd name="connsiteY2" fmla="*/ 289873 h 581025"/>
                <a:gd name="connsiteX3" fmla="*/ 284738 w 581025"/>
                <a:gd name="connsiteY3" fmla="*/ -640 h 581025"/>
                <a:gd name="connsiteX4" fmla="*/ 575250 w 581025"/>
                <a:gd name="connsiteY4" fmla="*/ 289873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5" h="581025">
                  <a:moveTo>
                    <a:pt x="575250" y="289873"/>
                  </a:moveTo>
                  <a:cubicBezTo>
                    <a:pt x="575250" y="450319"/>
                    <a:pt x="445184" y="580386"/>
                    <a:pt x="284738" y="580386"/>
                  </a:cubicBezTo>
                  <a:cubicBezTo>
                    <a:pt x="124292" y="580386"/>
                    <a:pt x="-5775" y="450319"/>
                    <a:pt x="-5775" y="289873"/>
                  </a:cubicBezTo>
                  <a:cubicBezTo>
                    <a:pt x="-5775" y="129428"/>
                    <a:pt x="124292" y="-640"/>
                    <a:pt x="284738" y="-640"/>
                  </a:cubicBezTo>
                  <a:cubicBezTo>
                    <a:pt x="445184" y="-640"/>
                    <a:pt x="575250" y="129428"/>
                    <a:pt x="575250" y="289873"/>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3" name="Freeform: Shape 32">
              <a:extLst>
                <a:ext uri="{FF2B5EF4-FFF2-40B4-BE49-F238E27FC236}">
                  <a16:creationId xmlns:a16="http://schemas.microsoft.com/office/drawing/2014/main" id="{E5519543-092D-74BC-FC33-289167538A33}"/>
                </a:ext>
              </a:extLst>
            </p:cNvPr>
            <p:cNvSpPr/>
            <p:nvPr/>
          </p:nvSpPr>
          <p:spPr>
            <a:xfrm>
              <a:off x="7464672" y="5684643"/>
              <a:ext cx="312036" cy="290513"/>
            </a:xfrm>
            <a:custGeom>
              <a:avLst/>
              <a:gdLst>
                <a:gd name="connsiteX0" fmla="*/ 23466 w 312036"/>
                <a:gd name="connsiteY0" fmla="*/ 289874 h 290513"/>
                <a:gd name="connsiteX1" fmla="*/ 306263 w 312036"/>
                <a:gd name="connsiteY1" fmla="*/ 223675 h 290513"/>
                <a:gd name="connsiteX2" fmla="*/ 23466 w 312036"/>
                <a:gd name="connsiteY2" fmla="*/ -639 h 290513"/>
                <a:gd name="connsiteX3" fmla="*/ -5774 w 312036"/>
                <a:gd name="connsiteY3" fmla="*/ 885 h 290513"/>
              </a:gdLst>
              <a:ahLst/>
              <a:cxnLst>
                <a:cxn ang="0">
                  <a:pos x="connsiteX0" y="connsiteY0"/>
                </a:cxn>
                <a:cxn ang="0">
                  <a:pos x="connsiteX1" y="connsiteY1"/>
                </a:cxn>
                <a:cxn ang="0">
                  <a:pos x="connsiteX2" y="connsiteY2"/>
                </a:cxn>
                <a:cxn ang="0">
                  <a:pos x="connsiteX3" y="connsiteY3"/>
                </a:cxn>
              </a:cxnLst>
              <a:rect l="l" t="t" r="r" b="b"/>
              <a:pathLst>
                <a:path w="312036" h="290513">
                  <a:moveTo>
                    <a:pt x="23466" y="289874"/>
                  </a:moveTo>
                  <a:lnTo>
                    <a:pt x="306263" y="223675"/>
                  </a:lnTo>
                  <a:cubicBezTo>
                    <a:pt x="275595" y="92287"/>
                    <a:pt x="158434" y="-639"/>
                    <a:pt x="23466" y="-639"/>
                  </a:cubicBezTo>
                  <a:cubicBezTo>
                    <a:pt x="13657" y="-658"/>
                    <a:pt x="3942" y="-153"/>
                    <a:pt x="-5774" y="885"/>
                  </a:cubicBezTo>
                  <a:close/>
                </a:path>
              </a:pathLst>
            </a:custGeom>
            <a:solidFill>
              <a:schemeClr val="accent4">
                <a:lumMod val="40000"/>
                <a:lumOff val="6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4" name="Freeform: Shape 33">
              <a:extLst>
                <a:ext uri="{FF2B5EF4-FFF2-40B4-BE49-F238E27FC236}">
                  <a16:creationId xmlns:a16="http://schemas.microsoft.com/office/drawing/2014/main" id="{AC588C8B-7110-2E9E-F7A8-F290DD0372FA}"/>
                </a:ext>
              </a:extLst>
            </p:cNvPr>
            <p:cNvSpPr/>
            <p:nvPr/>
          </p:nvSpPr>
          <p:spPr>
            <a:xfrm>
              <a:off x="8836984" y="5595358"/>
              <a:ext cx="74278" cy="133576"/>
            </a:xfrm>
            <a:custGeom>
              <a:avLst/>
              <a:gdLst>
                <a:gd name="connsiteX0" fmla="*/ 60281 w 74278"/>
                <a:gd name="connsiteY0" fmla="*/ 132937 h 133576"/>
                <a:gd name="connsiteX1" fmla="*/ 52091 w 74278"/>
                <a:gd name="connsiteY1" fmla="*/ 126460 h 133576"/>
                <a:gd name="connsiteX2" fmla="*/ -3343 w 74278"/>
                <a:gd name="connsiteY2" fmla="*/ 13684 h 133576"/>
                <a:gd name="connsiteX3" fmla="*/ -3343 w 74278"/>
                <a:gd name="connsiteY3" fmla="*/ 1873 h 133576"/>
                <a:gd name="connsiteX4" fmla="*/ 8275 w 74278"/>
                <a:gd name="connsiteY4" fmla="*/ 1645 h 133576"/>
                <a:gd name="connsiteX5" fmla="*/ 8466 w 74278"/>
                <a:gd name="connsiteY5" fmla="*/ 1873 h 133576"/>
                <a:gd name="connsiteX6" fmla="*/ 68378 w 74278"/>
                <a:gd name="connsiteY6" fmla="*/ 122650 h 133576"/>
                <a:gd name="connsiteX7" fmla="*/ 62090 w 74278"/>
                <a:gd name="connsiteY7" fmla="*/ 132175 h 133576"/>
                <a:gd name="connsiteX8" fmla="*/ 60281 w 74278"/>
                <a:gd name="connsiteY8" fmla="*/ 132937 h 133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 h="133576">
                  <a:moveTo>
                    <a:pt x="60281" y="132937"/>
                  </a:moveTo>
                  <a:cubicBezTo>
                    <a:pt x="56379" y="132880"/>
                    <a:pt x="53044" y="130222"/>
                    <a:pt x="52091" y="126460"/>
                  </a:cubicBezTo>
                  <a:cubicBezTo>
                    <a:pt x="43519" y="84760"/>
                    <a:pt x="24469" y="45936"/>
                    <a:pt x="-3343" y="13684"/>
                  </a:cubicBezTo>
                  <a:cubicBezTo>
                    <a:pt x="-6585" y="10417"/>
                    <a:pt x="-6585" y="5140"/>
                    <a:pt x="-3343" y="1873"/>
                  </a:cubicBezTo>
                  <a:cubicBezTo>
                    <a:pt x="-204" y="-1384"/>
                    <a:pt x="4940" y="-1489"/>
                    <a:pt x="8275" y="1645"/>
                  </a:cubicBezTo>
                  <a:cubicBezTo>
                    <a:pt x="8275" y="1721"/>
                    <a:pt x="8373" y="1797"/>
                    <a:pt x="8466" y="1873"/>
                  </a:cubicBezTo>
                  <a:cubicBezTo>
                    <a:pt x="10182" y="3588"/>
                    <a:pt x="50282" y="44355"/>
                    <a:pt x="68378" y="122650"/>
                  </a:cubicBezTo>
                  <a:cubicBezTo>
                    <a:pt x="69141" y="126993"/>
                    <a:pt x="66378" y="131175"/>
                    <a:pt x="62090" y="132175"/>
                  </a:cubicBezTo>
                  <a:cubicBezTo>
                    <a:pt x="61518" y="132527"/>
                    <a:pt x="60951" y="132785"/>
                    <a:pt x="60281" y="132937"/>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5" name="Freeform: Shape 34">
              <a:extLst>
                <a:ext uri="{FF2B5EF4-FFF2-40B4-BE49-F238E27FC236}">
                  <a16:creationId xmlns:a16="http://schemas.microsoft.com/office/drawing/2014/main" id="{CE34BAD3-D6A9-E2B9-AC15-90EADB021869}"/>
                </a:ext>
              </a:extLst>
            </p:cNvPr>
            <p:cNvSpPr/>
            <p:nvPr/>
          </p:nvSpPr>
          <p:spPr>
            <a:xfrm>
              <a:off x="8651770" y="5586200"/>
              <a:ext cx="78297" cy="145021"/>
            </a:xfrm>
            <a:custGeom>
              <a:avLst/>
              <a:gdLst>
                <a:gd name="connsiteX0" fmla="*/ 64237 w 78297"/>
                <a:gd name="connsiteY0" fmla="*/ 144382 h 145021"/>
                <a:gd name="connsiteX1" fmla="*/ 56047 w 78297"/>
                <a:gd name="connsiteY1" fmla="*/ 137619 h 145021"/>
                <a:gd name="connsiteX2" fmla="*/ -3201 w 78297"/>
                <a:gd name="connsiteY2" fmla="*/ 13794 h 145021"/>
                <a:gd name="connsiteX3" fmla="*/ -3484 w 78297"/>
                <a:gd name="connsiteY3" fmla="*/ 1945 h 145021"/>
                <a:gd name="connsiteX4" fmla="*/ 8422 w 78297"/>
                <a:gd name="connsiteY4" fmla="*/ 1688 h 145021"/>
                <a:gd name="connsiteX5" fmla="*/ 9180 w 78297"/>
                <a:gd name="connsiteY5" fmla="*/ 2554 h 145021"/>
                <a:gd name="connsiteX6" fmla="*/ 72427 w 78297"/>
                <a:gd name="connsiteY6" fmla="*/ 134476 h 145021"/>
                <a:gd name="connsiteX7" fmla="*/ 65855 w 78297"/>
                <a:gd name="connsiteY7" fmla="*/ 144001 h 145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97" h="145021">
                  <a:moveTo>
                    <a:pt x="64237" y="144382"/>
                  </a:moveTo>
                  <a:cubicBezTo>
                    <a:pt x="60237" y="144363"/>
                    <a:pt x="56805" y="141534"/>
                    <a:pt x="56047" y="137619"/>
                  </a:cubicBezTo>
                  <a:cubicBezTo>
                    <a:pt x="46522" y="92194"/>
                    <a:pt x="26230" y="49723"/>
                    <a:pt x="-3201" y="13794"/>
                  </a:cubicBezTo>
                  <a:cubicBezTo>
                    <a:pt x="-6535" y="10594"/>
                    <a:pt x="-6628" y="5288"/>
                    <a:pt x="-3484" y="1945"/>
                  </a:cubicBezTo>
                  <a:cubicBezTo>
                    <a:pt x="-247" y="-1398"/>
                    <a:pt x="5087" y="-1513"/>
                    <a:pt x="8422" y="1688"/>
                  </a:cubicBezTo>
                  <a:cubicBezTo>
                    <a:pt x="8705" y="1955"/>
                    <a:pt x="8896" y="2250"/>
                    <a:pt x="9180" y="2554"/>
                  </a:cubicBezTo>
                  <a:cubicBezTo>
                    <a:pt x="40806" y="40664"/>
                    <a:pt x="62521" y="85974"/>
                    <a:pt x="72427" y="134476"/>
                  </a:cubicBezTo>
                  <a:cubicBezTo>
                    <a:pt x="73092" y="138896"/>
                    <a:pt x="70237" y="143087"/>
                    <a:pt x="65855" y="14400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6" name="Freeform: Shape 35">
              <a:extLst>
                <a:ext uri="{FF2B5EF4-FFF2-40B4-BE49-F238E27FC236}">
                  <a16:creationId xmlns:a16="http://schemas.microsoft.com/office/drawing/2014/main" id="{CFA2B73D-1FA7-0513-254E-136251591A58}"/>
                </a:ext>
              </a:extLst>
            </p:cNvPr>
            <p:cNvSpPr/>
            <p:nvPr/>
          </p:nvSpPr>
          <p:spPr>
            <a:xfrm>
              <a:off x="8447863" y="5584673"/>
              <a:ext cx="59320" cy="118068"/>
            </a:xfrm>
            <a:custGeom>
              <a:avLst/>
              <a:gdLst>
                <a:gd name="connsiteX0" fmla="*/ 45260 w 59320"/>
                <a:gd name="connsiteY0" fmla="*/ 117429 h 118068"/>
                <a:gd name="connsiteX1" fmla="*/ 37065 w 59320"/>
                <a:gd name="connsiteY1" fmla="*/ 110666 h 118068"/>
                <a:gd name="connsiteX2" fmla="*/ -3798 w 59320"/>
                <a:gd name="connsiteY2" fmla="*/ 13130 h 118068"/>
                <a:gd name="connsiteX3" fmla="*/ -2844 w 59320"/>
                <a:gd name="connsiteY3" fmla="*/ 1319 h 118068"/>
                <a:gd name="connsiteX4" fmla="*/ 8969 w 59320"/>
                <a:gd name="connsiteY4" fmla="*/ 2272 h 118068"/>
                <a:gd name="connsiteX5" fmla="*/ 53450 w 59320"/>
                <a:gd name="connsiteY5" fmla="*/ 107047 h 118068"/>
                <a:gd name="connsiteX6" fmla="*/ 46878 w 59320"/>
                <a:gd name="connsiteY6" fmla="*/ 116572 h 11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0" h="118068">
                  <a:moveTo>
                    <a:pt x="45260" y="117429"/>
                  </a:moveTo>
                  <a:cubicBezTo>
                    <a:pt x="41256" y="117410"/>
                    <a:pt x="37828" y="114581"/>
                    <a:pt x="37065" y="110666"/>
                  </a:cubicBezTo>
                  <a:cubicBezTo>
                    <a:pt x="31163" y="75424"/>
                    <a:pt x="17159" y="42038"/>
                    <a:pt x="-3798" y="13130"/>
                  </a:cubicBezTo>
                  <a:cubicBezTo>
                    <a:pt x="-6746" y="9606"/>
                    <a:pt x="-6369" y="4320"/>
                    <a:pt x="-2844" y="1319"/>
                  </a:cubicBezTo>
                  <a:cubicBezTo>
                    <a:pt x="681" y="-1624"/>
                    <a:pt x="5918" y="-1205"/>
                    <a:pt x="8969" y="2272"/>
                  </a:cubicBezTo>
                  <a:cubicBezTo>
                    <a:pt x="10206" y="3796"/>
                    <a:pt x="40116" y="39800"/>
                    <a:pt x="53450" y="107047"/>
                  </a:cubicBezTo>
                  <a:cubicBezTo>
                    <a:pt x="54115" y="111466"/>
                    <a:pt x="51260" y="115657"/>
                    <a:pt x="46878" y="11657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grpSp>
      <p:sp>
        <p:nvSpPr>
          <p:cNvPr id="13" name="TextBox 12">
            <a:extLst>
              <a:ext uri="{FF2B5EF4-FFF2-40B4-BE49-F238E27FC236}">
                <a16:creationId xmlns:a16="http://schemas.microsoft.com/office/drawing/2014/main" id="{CC736FD7-B666-C004-F678-19A73AEBA7BF}"/>
              </a:ext>
            </a:extLst>
          </p:cNvPr>
          <p:cNvSpPr txBox="1"/>
          <p:nvPr/>
        </p:nvSpPr>
        <p:spPr>
          <a:xfrm>
            <a:off x="9863528" y="6040221"/>
            <a:ext cx="1916942"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hlinkClick r:id="rId5">
                  <a:extLst>
                    <a:ext uri="{A12FA001-AC4F-418D-AE19-62706E023703}">
                      <ahyp:hlinkClr xmlns:ahyp="http://schemas.microsoft.com/office/drawing/2018/hyperlinkcolor" val="tx"/>
                    </a:ext>
                  </a:extLst>
                </a:hlinkClick>
              </a:rPr>
              <a:t>McKinsey</a:t>
            </a:r>
            <a:r>
              <a:rPr kumimoji="0" lang="en-US"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US"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hlinkClick r:id="rId6">
                  <a:extLst>
                    <a:ext uri="{A12FA001-AC4F-418D-AE19-62706E023703}">
                      <ahyp:hlinkClr xmlns:ahyp="http://schemas.microsoft.com/office/drawing/2018/hyperlinkcolor" val="tx"/>
                    </a:ext>
                  </a:extLst>
                </a:hlinkClick>
              </a:rPr>
              <a:t>Bonus.ly</a:t>
            </a:r>
            <a:endParaRPr kumimoji="0" lang="en-US"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1485480"/>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DA3F-B033-473D-8A11-E949BB817028}"/>
              </a:ext>
            </a:extLst>
          </p:cNvPr>
          <p:cNvSpPr>
            <a:spLocks noGrp="1"/>
          </p:cNvSpPr>
          <p:nvPr>
            <p:ph type="title"/>
          </p:nvPr>
        </p:nvSpPr>
        <p:spPr>
          <a:xfrm>
            <a:off x="655093" y="676084"/>
            <a:ext cx="10881814" cy="595405"/>
          </a:xfrm>
        </p:spPr>
        <p:txBody>
          <a:bodyPr>
            <a:normAutofit fontScale="90000"/>
          </a:bodyPr>
          <a:lstStyle/>
          <a:p>
            <a:pPr algn="ctr"/>
            <a:r>
              <a:rPr lang="en-US"/>
              <a:t>DE&amp;I</a:t>
            </a:r>
            <a:r>
              <a:rPr lang="en-US" b="0"/>
              <a:t> and Job Descriptions</a:t>
            </a:r>
            <a:endParaRPr lang="en-US"/>
          </a:p>
        </p:txBody>
      </p:sp>
      <p:sp>
        <p:nvSpPr>
          <p:cNvPr id="27" name="TextBox 26">
            <a:extLst>
              <a:ext uri="{FF2B5EF4-FFF2-40B4-BE49-F238E27FC236}">
                <a16:creationId xmlns:a16="http://schemas.microsoft.com/office/drawing/2014/main" id="{4ECDED4B-B513-2274-6CE0-DE988F55F2B4}"/>
              </a:ext>
            </a:extLst>
          </p:cNvPr>
          <p:cNvSpPr txBox="1"/>
          <p:nvPr/>
        </p:nvSpPr>
        <p:spPr>
          <a:xfrm>
            <a:off x="2008182" y="4143323"/>
            <a:ext cx="162356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Poppins"/>
                <a:ea typeface="+mn-ea"/>
                <a:cs typeface="+mn-cs"/>
              </a:rPr>
              <a:t> </a:t>
            </a:r>
            <a:r>
              <a:rPr kumimoji="0" lang="en-US" sz="1800" b="1" i="0" u="none" strike="noStrike" kern="1200" cap="none" spc="0" normalizeH="0" baseline="0" noProof="0">
                <a:ln>
                  <a:noFill/>
                </a:ln>
                <a:solidFill>
                  <a:srgbClr val="38C0CC"/>
                </a:solidFill>
                <a:effectLst/>
                <a:uLnTx/>
                <a:uFillTx/>
                <a:latin typeface="Poppins"/>
                <a:ea typeface="+mn-ea"/>
                <a:cs typeface="+mn-cs"/>
              </a:rPr>
              <a:t>Pay Equity</a:t>
            </a:r>
          </a:p>
        </p:txBody>
      </p:sp>
      <p:sp>
        <p:nvSpPr>
          <p:cNvPr id="50" name="TextBox 49">
            <a:extLst>
              <a:ext uri="{FF2B5EF4-FFF2-40B4-BE49-F238E27FC236}">
                <a16:creationId xmlns:a16="http://schemas.microsoft.com/office/drawing/2014/main" id="{42958C55-67A0-EF07-934F-D69CAAB0F008}"/>
              </a:ext>
            </a:extLst>
          </p:cNvPr>
          <p:cNvSpPr txBox="1"/>
          <p:nvPr/>
        </p:nvSpPr>
        <p:spPr>
          <a:xfrm>
            <a:off x="5258220" y="4143323"/>
            <a:ext cx="145009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Poppins"/>
                <a:ea typeface="+mn-ea"/>
                <a:cs typeface="+mn-cs"/>
              </a:rPr>
              <a:t> </a:t>
            </a:r>
            <a:r>
              <a:rPr kumimoji="0" lang="en-US" sz="1800" b="1" i="0" u="none" strike="noStrike" kern="1200" cap="none" spc="0" normalizeH="0" baseline="0" noProof="0">
                <a:ln>
                  <a:noFill/>
                </a:ln>
                <a:solidFill>
                  <a:srgbClr val="43BA97"/>
                </a:solidFill>
                <a:effectLst/>
                <a:uLnTx/>
                <a:uFillTx/>
                <a:latin typeface="Poppins"/>
                <a:ea typeface="+mn-ea"/>
                <a:cs typeface="+mn-cs"/>
              </a:rPr>
              <a:t>Debiasing</a:t>
            </a:r>
          </a:p>
        </p:txBody>
      </p:sp>
      <p:sp>
        <p:nvSpPr>
          <p:cNvPr id="51" name="TextBox 50">
            <a:extLst>
              <a:ext uri="{FF2B5EF4-FFF2-40B4-BE49-F238E27FC236}">
                <a16:creationId xmlns:a16="http://schemas.microsoft.com/office/drawing/2014/main" id="{DC30459C-11AD-966A-A808-BEB982A3ABE9}"/>
              </a:ext>
            </a:extLst>
          </p:cNvPr>
          <p:cNvSpPr txBox="1"/>
          <p:nvPr/>
        </p:nvSpPr>
        <p:spPr>
          <a:xfrm>
            <a:off x="8352154" y="4111635"/>
            <a:ext cx="176229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C4153"/>
                </a:solidFill>
                <a:effectLst/>
                <a:uLnTx/>
                <a:uFillTx/>
                <a:latin typeface="Poppins"/>
                <a:ea typeface="+mn-ea"/>
                <a:cs typeface="+mn-cs"/>
              </a:rPr>
              <a:t>Skills-Based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C4153"/>
                </a:solidFill>
                <a:effectLst/>
                <a:uLnTx/>
                <a:uFillTx/>
                <a:latin typeface="Poppins"/>
                <a:ea typeface="+mn-ea"/>
                <a:cs typeface="+mn-cs"/>
              </a:rPr>
              <a:t>Recruiting</a:t>
            </a:r>
          </a:p>
        </p:txBody>
      </p:sp>
      <p:pic>
        <p:nvPicPr>
          <p:cNvPr id="6" name="Picture 5" descr="Icon&#10;&#10;Description automatically generated">
            <a:extLst>
              <a:ext uri="{FF2B5EF4-FFF2-40B4-BE49-F238E27FC236}">
                <a16:creationId xmlns:a16="http://schemas.microsoft.com/office/drawing/2014/main" id="{ADBD0678-EE20-3CD2-731D-BA68F7EB3607}"/>
              </a:ext>
            </a:extLst>
          </p:cNvPr>
          <p:cNvPicPr>
            <a:picLocks noChangeAspect="1"/>
          </p:cNvPicPr>
          <p:nvPr/>
        </p:nvPicPr>
        <p:blipFill>
          <a:blip r:embed="rId3"/>
          <a:stretch>
            <a:fillRect/>
          </a:stretch>
        </p:blipFill>
        <p:spPr>
          <a:xfrm>
            <a:off x="5110807" y="2230712"/>
            <a:ext cx="1744918" cy="1744918"/>
          </a:xfrm>
          <a:prstGeom prst="rect">
            <a:avLst/>
          </a:prstGeom>
        </p:spPr>
      </p:pic>
      <p:pic>
        <p:nvPicPr>
          <p:cNvPr id="8" name="Picture 7" descr="Icon&#10;&#10;Description automatically generated">
            <a:extLst>
              <a:ext uri="{FF2B5EF4-FFF2-40B4-BE49-F238E27FC236}">
                <a16:creationId xmlns:a16="http://schemas.microsoft.com/office/drawing/2014/main" id="{1941E14A-73D8-7B0F-B937-138935C53A13}"/>
              </a:ext>
            </a:extLst>
          </p:cNvPr>
          <p:cNvPicPr>
            <a:picLocks noChangeAspect="1"/>
          </p:cNvPicPr>
          <p:nvPr/>
        </p:nvPicPr>
        <p:blipFill>
          <a:blip r:embed="rId4"/>
          <a:stretch>
            <a:fillRect/>
          </a:stretch>
        </p:blipFill>
        <p:spPr>
          <a:xfrm>
            <a:off x="8421522" y="2352069"/>
            <a:ext cx="1623561" cy="1623561"/>
          </a:xfrm>
          <a:prstGeom prst="rect">
            <a:avLst/>
          </a:prstGeom>
          <a:ln>
            <a:noFill/>
          </a:ln>
        </p:spPr>
      </p:pic>
      <p:pic>
        <p:nvPicPr>
          <p:cNvPr id="10" name="Picture 9" descr="Icon&#10;&#10;Description automatically generated">
            <a:extLst>
              <a:ext uri="{FF2B5EF4-FFF2-40B4-BE49-F238E27FC236}">
                <a16:creationId xmlns:a16="http://schemas.microsoft.com/office/drawing/2014/main" id="{223056E7-F093-9138-25AC-E36F0B744585}"/>
              </a:ext>
            </a:extLst>
          </p:cNvPr>
          <p:cNvPicPr>
            <a:picLocks noChangeAspect="1"/>
          </p:cNvPicPr>
          <p:nvPr/>
        </p:nvPicPr>
        <p:blipFill>
          <a:blip r:embed="rId5"/>
          <a:stretch>
            <a:fillRect/>
          </a:stretch>
        </p:blipFill>
        <p:spPr>
          <a:xfrm>
            <a:off x="1867463" y="2211349"/>
            <a:ext cx="1905000" cy="1905000"/>
          </a:xfrm>
          <a:prstGeom prst="rect">
            <a:avLst/>
          </a:prstGeom>
        </p:spPr>
      </p:pic>
    </p:spTree>
    <p:extLst>
      <p:ext uri="{BB962C8B-B14F-4D97-AF65-F5344CB8AC3E}">
        <p14:creationId xmlns:p14="http://schemas.microsoft.com/office/powerpoint/2010/main" val="1582171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50" grpId="0"/>
      <p:bldP spid="5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9702-8A6A-6012-EBD3-BBD4C93361D8}"/>
              </a:ext>
            </a:extLst>
          </p:cNvPr>
          <p:cNvSpPr>
            <a:spLocks noGrp="1"/>
          </p:cNvSpPr>
          <p:nvPr>
            <p:ph type="title"/>
          </p:nvPr>
        </p:nvSpPr>
        <p:spPr>
          <a:xfrm>
            <a:off x="6593306" y="861657"/>
            <a:ext cx="5098211" cy="1302771"/>
          </a:xfrm>
        </p:spPr>
        <p:txBody>
          <a:bodyPr/>
          <a:lstStyle/>
          <a:p>
            <a:r>
              <a:rPr lang="en-US" sz="4000"/>
              <a:t>Pay Equity: </a:t>
            </a:r>
            <a:r>
              <a:rPr lang="en-US" sz="4000" b="0"/>
              <a:t>Why</a:t>
            </a:r>
            <a:r>
              <a:rPr lang="en-US" sz="4000"/>
              <a:t> Job Descriptions </a:t>
            </a:r>
            <a:r>
              <a:rPr lang="en-US" sz="4000" b="0"/>
              <a:t>Are Important</a:t>
            </a:r>
          </a:p>
        </p:txBody>
      </p:sp>
      <p:sp>
        <p:nvSpPr>
          <p:cNvPr id="3" name="Content Placeholder 2">
            <a:extLst>
              <a:ext uri="{FF2B5EF4-FFF2-40B4-BE49-F238E27FC236}">
                <a16:creationId xmlns:a16="http://schemas.microsoft.com/office/drawing/2014/main" id="{85220251-9C83-0CDC-1E8B-2DDA0807B24A}"/>
              </a:ext>
            </a:extLst>
          </p:cNvPr>
          <p:cNvSpPr txBox="1">
            <a:spLocks/>
          </p:cNvSpPr>
          <p:nvPr/>
        </p:nvSpPr>
        <p:spPr>
          <a:xfrm>
            <a:off x="6593306" y="2724377"/>
            <a:ext cx="4826062" cy="3091093"/>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Poppins"/>
                <a:ea typeface="+mn-ea"/>
                <a:cs typeface="+mn-cs"/>
              </a:rPr>
              <a:t>Slow walk to pay equity because of missing first step – job descriptions</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black"/>
              </a:solidFill>
              <a:effectLst/>
              <a:uLnTx/>
              <a:uFillTx/>
              <a:latin typeface="Poppins"/>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Poppins"/>
                <a:ea typeface="+mn-ea"/>
                <a:cs typeface="+mn-cs"/>
              </a:rPr>
              <a:t>Exposes hidden pay gaps between jobs via:</a:t>
            </a:r>
          </a:p>
          <a:p>
            <a:pPr marL="685800" marR="0" lvl="1" indent="-228600" algn="l" defTabSz="914400" rtl="0" eaLnBrk="1" fontAlgn="auto" latinLnBrk="0" hangingPunct="1">
              <a:lnSpc>
                <a:spcPct val="120000"/>
              </a:lnSpc>
              <a:spcBef>
                <a:spcPts val="500"/>
              </a:spcBef>
              <a:spcAft>
                <a:spcPts val="0"/>
              </a:spcAft>
              <a:buClr>
                <a:srgbClr val="2C4153"/>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Gordita" panose="020B0604020202020204" charset="0"/>
              </a:rPr>
              <a:t>Quantitative Analysis – Similarity Scoring</a:t>
            </a:r>
          </a:p>
          <a:p>
            <a:pPr marL="685800" marR="0" lvl="1" indent="-228600" algn="l" defTabSz="914400" rtl="0" eaLnBrk="1" fontAlgn="auto" latinLnBrk="0" hangingPunct="1">
              <a:lnSpc>
                <a:spcPct val="120000"/>
              </a:lnSpc>
              <a:spcBef>
                <a:spcPts val="500"/>
              </a:spcBef>
              <a:spcAft>
                <a:spcPts val="0"/>
              </a:spcAft>
              <a:buClr>
                <a:srgbClr val="2C4153"/>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Gordita" panose="020B0604020202020204" charset="0"/>
              </a:rPr>
              <a:t>Qualitative Analysis – Side-by- side review of cohorts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6858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Poppins"/>
              <a:ea typeface="+mn-ea"/>
              <a:cs typeface="+mn-cs"/>
            </a:endParaRPr>
          </a:p>
          <a:p>
            <a:pPr marL="6858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4" name="Picture Placeholder 3">
            <a:extLst>
              <a:ext uri="{FF2B5EF4-FFF2-40B4-BE49-F238E27FC236}">
                <a16:creationId xmlns:a16="http://schemas.microsoft.com/office/drawing/2014/main" id="{75D49951-B61B-EC9B-769D-E78741853AC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8314" r="8314"/>
          <a:stretch/>
        </p:blipFill>
        <p:spPr>
          <a:xfrm>
            <a:off x="681682" y="1441364"/>
            <a:ext cx="5242550" cy="3301981"/>
          </a:xfrm>
          <a:prstGeom prst="rect">
            <a:avLst/>
          </a:prstGeom>
        </p:spPr>
      </p:pic>
      <p:pic>
        <p:nvPicPr>
          <p:cNvPr id="7" name="Picture 6">
            <a:extLst>
              <a:ext uri="{FF2B5EF4-FFF2-40B4-BE49-F238E27FC236}">
                <a16:creationId xmlns:a16="http://schemas.microsoft.com/office/drawing/2014/main" id="{991E1A46-E79D-F030-93B4-B760A72AB59D}"/>
              </a:ext>
            </a:extLst>
          </p:cNvPr>
          <p:cNvPicPr>
            <a:picLocks noChangeAspect="1"/>
          </p:cNvPicPr>
          <p:nvPr/>
        </p:nvPicPr>
        <p:blipFill>
          <a:blip r:embed="rId4"/>
          <a:stretch>
            <a:fillRect/>
          </a:stretch>
        </p:blipFill>
        <p:spPr>
          <a:xfrm>
            <a:off x="2009464" y="1635252"/>
            <a:ext cx="2586986" cy="3036336"/>
          </a:xfrm>
          <a:prstGeom prst="rect">
            <a:avLst/>
          </a:prstGeom>
        </p:spPr>
      </p:pic>
      <p:sp>
        <p:nvSpPr>
          <p:cNvPr id="8" name="Oval 7">
            <a:extLst>
              <a:ext uri="{FF2B5EF4-FFF2-40B4-BE49-F238E27FC236}">
                <a16:creationId xmlns:a16="http://schemas.microsoft.com/office/drawing/2014/main" id="{D7B29EA1-6BD2-9499-E839-E2132840E191}"/>
              </a:ext>
            </a:extLst>
          </p:cNvPr>
          <p:cNvSpPr/>
          <p:nvPr/>
        </p:nvSpPr>
        <p:spPr>
          <a:xfrm>
            <a:off x="2666693" y="1947397"/>
            <a:ext cx="1019331" cy="2724191"/>
          </a:xfrm>
          <a:prstGeom prst="ellipse">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896563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3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24" presetID="9" presetClass="emph" presetSubtype="0" nodeType="withEffect">
                                  <p:stCondLst>
                                    <p:cond delay="0"/>
                                  </p:stCondLst>
                                  <p:childTnLst>
                                    <p:set>
                                      <p:cBhvr>
                                        <p:cTn id="25" dur="indefinite"/>
                                        <p:tgtEl>
                                          <p:spTgt spid="4"/>
                                        </p:tgtEl>
                                        <p:attrNameLst>
                                          <p:attrName>style.opacity</p:attrName>
                                        </p:attrNameLst>
                                      </p:cBhvr>
                                      <p:to>
                                        <p:strVal val="0.25"/>
                                      </p:to>
                                    </p:set>
                                    <p:animEffect filter="image" prLst="opacity: 0.25">
                                      <p:cBhvr rctx="IE">
                                        <p:cTn id="26" dur="indefinite"/>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9" presetClass="emph" presetSubtype="0" nodeType="withEffect">
                                  <p:stCondLst>
                                    <p:cond delay="0"/>
                                  </p:stCondLst>
                                  <p:childTnLst>
                                    <p:set>
                                      <p:cBhvr>
                                        <p:cTn id="33" dur="indefinite"/>
                                        <p:tgtEl>
                                          <p:spTgt spid="4"/>
                                        </p:tgtEl>
                                        <p:attrNameLst>
                                          <p:attrName>style.opacity</p:attrName>
                                        </p:attrNameLst>
                                      </p:cBhvr>
                                      <p:to>
                                        <p:strVal val="0.75"/>
                                      </p:to>
                                    </p:set>
                                    <p:animEffect filter="image" prLst="opacity: 0.75">
                                      <p:cBhvr rctx="IE">
                                        <p:cTn id="34"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59702-8A6A-6012-EBD3-BBD4C93361D8}"/>
              </a:ext>
            </a:extLst>
          </p:cNvPr>
          <p:cNvSpPr>
            <a:spLocks noGrp="1"/>
          </p:cNvSpPr>
          <p:nvPr>
            <p:ph type="title"/>
          </p:nvPr>
        </p:nvSpPr>
        <p:spPr>
          <a:xfrm>
            <a:off x="6593306" y="861657"/>
            <a:ext cx="5098211" cy="1302771"/>
          </a:xfrm>
        </p:spPr>
        <p:txBody>
          <a:bodyPr/>
          <a:lstStyle/>
          <a:p>
            <a:r>
              <a:rPr lang="en-US" sz="4000"/>
              <a:t>Pay Equity: </a:t>
            </a:r>
            <a:r>
              <a:rPr lang="en-US" sz="4000" b="0"/>
              <a:t>Why</a:t>
            </a:r>
            <a:r>
              <a:rPr lang="en-US" sz="4000"/>
              <a:t> Job Descriptions </a:t>
            </a:r>
            <a:r>
              <a:rPr lang="en-US" sz="4000" b="0"/>
              <a:t>Are Important</a:t>
            </a:r>
          </a:p>
        </p:txBody>
      </p:sp>
      <p:sp>
        <p:nvSpPr>
          <p:cNvPr id="3" name="Content Placeholder 2">
            <a:extLst>
              <a:ext uri="{FF2B5EF4-FFF2-40B4-BE49-F238E27FC236}">
                <a16:creationId xmlns:a16="http://schemas.microsoft.com/office/drawing/2014/main" id="{85220251-9C83-0CDC-1E8B-2DDA0807B24A}"/>
              </a:ext>
            </a:extLst>
          </p:cNvPr>
          <p:cNvSpPr txBox="1">
            <a:spLocks/>
          </p:cNvSpPr>
          <p:nvPr/>
        </p:nvSpPr>
        <p:spPr>
          <a:xfrm>
            <a:off x="6593305" y="2450218"/>
            <a:ext cx="5098211" cy="40376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Inaccurate job descriptions are an obstacle to pay equity</a:t>
            </a:r>
          </a:p>
          <a:p>
            <a:pPr marL="2286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Substantially similar work is the standard based on a composite of:</a:t>
            </a:r>
          </a:p>
          <a:p>
            <a:pPr marL="6858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Responsibilities/Essential Functions</a:t>
            </a:r>
          </a:p>
          <a:p>
            <a:pPr marL="6858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Knowledge, Skills and Abilities</a:t>
            </a:r>
          </a:p>
          <a:p>
            <a:pPr marL="6858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Effort </a:t>
            </a:r>
          </a:p>
        </p:txBody>
      </p:sp>
      <p:pic>
        <p:nvPicPr>
          <p:cNvPr id="4" name="Picture Placeholder 3">
            <a:extLst>
              <a:ext uri="{FF2B5EF4-FFF2-40B4-BE49-F238E27FC236}">
                <a16:creationId xmlns:a16="http://schemas.microsoft.com/office/drawing/2014/main" id="{75D49951-B61B-EC9B-769D-E78741853AC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8314" r="8314"/>
          <a:stretch/>
        </p:blipFill>
        <p:spPr>
          <a:xfrm>
            <a:off x="681682" y="1441364"/>
            <a:ext cx="5242550" cy="3301981"/>
          </a:xfrm>
          <a:prstGeom prst="rect">
            <a:avLst/>
          </a:prstGeom>
        </p:spPr>
      </p:pic>
      <p:sp>
        <p:nvSpPr>
          <p:cNvPr id="5" name="TextBox 4">
            <a:extLst>
              <a:ext uri="{FF2B5EF4-FFF2-40B4-BE49-F238E27FC236}">
                <a16:creationId xmlns:a16="http://schemas.microsoft.com/office/drawing/2014/main" id="{C079C453-B6C7-1CA8-AB89-6BB1050D8BC3}"/>
              </a:ext>
            </a:extLst>
          </p:cNvPr>
          <p:cNvSpPr txBox="1"/>
          <p:nvPr/>
        </p:nvSpPr>
        <p:spPr>
          <a:xfrm>
            <a:off x="681682" y="6360928"/>
            <a:ext cx="68480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4"/>
              </a:rPr>
              <a:t>CA.gov</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776675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9" presetClass="emph" presetSubtype="0" nodeType="withEffect">
                                  <p:stCondLst>
                                    <p:cond delay="0"/>
                                  </p:stCondLst>
                                  <p:childTnLst>
                                    <p:set>
                                      <p:cBhvr>
                                        <p:cTn id="23" dur="indefinite"/>
                                        <p:tgtEl>
                                          <p:spTgt spid="4"/>
                                        </p:tgtEl>
                                        <p:attrNameLst>
                                          <p:attrName>style.opacity</p:attrName>
                                        </p:attrNameLst>
                                      </p:cBhvr>
                                      <p:to>
                                        <p:strVal val="0.25"/>
                                      </p:to>
                                    </p:set>
                                    <p:animEffect filter="image" prLst="opacity: 0.25">
                                      <p:cBhvr rctx="IE">
                                        <p:cTn id="24" dur="indefinite"/>
                                        <p:tgtEl>
                                          <p:spTgt spid="4"/>
                                        </p:tgtEl>
                                      </p:cBhvr>
                                    </p:animEffect>
                                  </p:childTnLst>
                                </p:cTn>
                              </p:par>
                              <p:par>
                                <p:cTn id="25" presetID="9" presetClass="emph" presetSubtype="0" nodeType="withEffect">
                                  <p:stCondLst>
                                    <p:cond delay="0"/>
                                  </p:stCondLst>
                                  <p:childTnLst>
                                    <p:set>
                                      <p:cBhvr>
                                        <p:cTn id="26" dur="indefinite"/>
                                        <p:tgtEl>
                                          <p:spTgt spid="4"/>
                                        </p:tgtEl>
                                        <p:attrNameLst>
                                          <p:attrName>style.opacity</p:attrName>
                                        </p:attrNameLst>
                                      </p:cBhvr>
                                      <p:to>
                                        <p:strVal val="0.75"/>
                                      </p:to>
                                    </p:set>
                                    <p:animEffect filter="image" prLst="opacity: 0.75">
                                      <p:cBhvr rctx="IE">
                                        <p:cTn id="2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24070F-9F21-423B-BDB4-AEDB303A6F24}"/>
              </a:ext>
            </a:extLst>
          </p:cNvPr>
          <p:cNvPicPr>
            <a:picLocks noChangeAspect="1"/>
          </p:cNvPicPr>
          <p:nvPr/>
        </p:nvPicPr>
        <p:blipFill>
          <a:blip r:embed="rId3"/>
          <a:srcRect t="4021" b="4021"/>
          <a:stretch/>
        </p:blipFill>
        <p:spPr>
          <a:xfrm>
            <a:off x="1089960" y="609721"/>
            <a:ext cx="4542877" cy="3479520"/>
          </a:xfrm>
          <a:prstGeom prst="rect">
            <a:avLst/>
          </a:prstGeom>
        </p:spPr>
      </p:pic>
      <p:sp>
        <p:nvSpPr>
          <p:cNvPr id="2" name="Title 1">
            <a:extLst>
              <a:ext uri="{FF2B5EF4-FFF2-40B4-BE49-F238E27FC236}">
                <a16:creationId xmlns:a16="http://schemas.microsoft.com/office/drawing/2014/main" id="{92CFD661-DC7A-4FE3-B596-F052181634B5}"/>
              </a:ext>
            </a:extLst>
          </p:cNvPr>
          <p:cNvSpPr>
            <a:spLocks noGrp="1"/>
          </p:cNvSpPr>
          <p:nvPr>
            <p:ph type="title"/>
          </p:nvPr>
        </p:nvSpPr>
        <p:spPr>
          <a:xfrm>
            <a:off x="6759191" y="791810"/>
            <a:ext cx="4957828" cy="1915246"/>
          </a:xfrm>
        </p:spPr>
        <p:txBody>
          <a:bodyPr>
            <a:normAutofit/>
          </a:bodyPr>
          <a:lstStyle/>
          <a:p>
            <a:r>
              <a:rPr lang="en-US"/>
              <a:t>Debiasing</a:t>
            </a:r>
            <a:r>
              <a:rPr lang="en-US" b="0"/>
              <a:t>-Impact of </a:t>
            </a:r>
            <a:r>
              <a:rPr lang="en-US"/>
              <a:t>Bias</a:t>
            </a:r>
            <a:r>
              <a:rPr lang="en-US" b="0"/>
              <a:t> in Job Descriptions</a:t>
            </a:r>
          </a:p>
        </p:txBody>
      </p:sp>
      <p:sp>
        <p:nvSpPr>
          <p:cNvPr id="3" name="Content Placeholder 2">
            <a:extLst>
              <a:ext uri="{FF2B5EF4-FFF2-40B4-BE49-F238E27FC236}">
                <a16:creationId xmlns:a16="http://schemas.microsoft.com/office/drawing/2014/main" id="{DED1F804-5D3F-4CC1-B6B6-FC22FADBB93E}"/>
              </a:ext>
            </a:extLst>
          </p:cNvPr>
          <p:cNvSpPr>
            <a:spLocks noGrp="1"/>
          </p:cNvSpPr>
          <p:nvPr>
            <p:ph idx="1"/>
          </p:nvPr>
        </p:nvSpPr>
        <p:spPr>
          <a:xfrm>
            <a:off x="6759191" y="2843409"/>
            <a:ext cx="4719145" cy="1915246"/>
          </a:xfrm>
        </p:spPr>
        <p:txBody>
          <a:bodyPr>
            <a:normAutofit/>
          </a:bodyPr>
          <a:lstStyle/>
          <a:p>
            <a:pPr>
              <a:lnSpc>
                <a:spcPct val="100000"/>
              </a:lnSpc>
              <a:spcBef>
                <a:spcPts val="800"/>
              </a:spcBef>
            </a:pPr>
            <a:r>
              <a:rPr lang="en-US"/>
              <a:t>Discourages candidates who think the job is “not for them”</a:t>
            </a:r>
          </a:p>
          <a:p>
            <a:pPr>
              <a:lnSpc>
                <a:spcPct val="100000"/>
              </a:lnSpc>
              <a:spcBef>
                <a:spcPts val="800"/>
              </a:spcBef>
            </a:pPr>
            <a:r>
              <a:rPr lang="en-US"/>
              <a:t>Narrows applicant pool</a:t>
            </a:r>
          </a:p>
        </p:txBody>
      </p:sp>
    </p:spTree>
    <p:extLst>
      <p:ext uri="{BB962C8B-B14F-4D97-AF65-F5344CB8AC3E}">
        <p14:creationId xmlns:p14="http://schemas.microsoft.com/office/powerpoint/2010/main" val="1109855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5F3C4-7BB5-49A0-B47B-1DC2628F5FCD}"/>
              </a:ext>
            </a:extLst>
          </p:cNvPr>
          <p:cNvSpPr>
            <a:spLocks noGrp="1"/>
          </p:cNvSpPr>
          <p:nvPr>
            <p:ph type="title"/>
          </p:nvPr>
        </p:nvSpPr>
        <p:spPr>
          <a:xfrm>
            <a:off x="655093" y="572806"/>
            <a:ext cx="10881814" cy="5954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i="0" kern="1200">
                <a:solidFill>
                  <a:srgbClr val="476268"/>
                </a:solidFill>
                <a:latin typeface="Arial" panose="020B0604020202020204" pitchFamily="34" charset="0"/>
                <a:ea typeface="+mj-ea"/>
                <a:cs typeface="Arial" panose="020B0604020202020204" pitchFamily="34" charset="0"/>
              </a:defRPr>
            </a:lvl1pPr>
          </a:lstStyle>
          <a:p>
            <a:pPr algn="ctr"/>
            <a:r>
              <a:rPr lang="en-US">
                <a:solidFill>
                  <a:schemeClr val="tx1"/>
                </a:solidFill>
                <a:latin typeface="+mj-lt"/>
              </a:rPr>
              <a:t>Types of </a:t>
            </a:r>
            <a:r>
              <a:rPr lang="en-US" b="1">
                <a:solidFill>
                  <a:schemeClr val="tx1"/>
                </a:solidFill>
                <a:latin typeface="+mj-lt"/>
              </a:rPr>
              <a:t>Bias</a:t>
            </a:r>
          </a:p>
        </p:txBody>
      </p:sp>
      <p:sp>
        <p:nvSpPr>
          <p:cNvPr id="4" name="Rectangle 3">
            <a:extLst>
              <a:ext uri="{FF2B5EF4-FFF2-40B4-BE49-F238E27FC236}">
                <a16:creationId xmlns:a16="http://schemas.microsoft.com/office/drawing/2014/main" id="{AA9A8CBE-0784-4B41-97EE-6F4CD1FD088F}"/>
              </a:ext>
            </a:extLst>
          </p:cNvPr>
          <p:cNvSpPr/>
          <p:nvPr/>
        </p:nvSpPr>
        <p:spPr>
          <a:xfrm>
            <a:off x="1495435" y="1878183"/>
            <a:ext cx="2064468" cy="2931736"/>
          </a:xfrm>
          <a:prstGeom prst="rect">
            <a:avLst/>
          </a:prstGeom>
          <a:solidFill>
            <a:srgbClr val="6E3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 name="Rectangle 4">
            <a:extLst>
              <a:ext uri="{FF2B5EF4-FFF2-40B4-BE49-F238E27FC236}">
                <a16:creationId xmlns:a16="http://schemas.microsoft.com/office/drawing/2014/main" id="{31C1A4D8-2587-4888-A283-66D2C0FB25C3}"/>
              </a:ext>
            </a:extLst>
          </p:cNvPr>
          <p:cNvSpPr/>
          <p:nvPr/>
        </p:nvSpPr>
        <p:spPr>
          <a:xfrm>
            <a:off x="3754723" y="1878183"/>
            <a:ext cx="2064468" cy="2931736"/>
          </a:xfrm>
          <a:prstGeom prst="rect">
            <a:avLst/>
          </a:prstGeom>
          <a:solidFill>
            <a:srgbClr val="2E0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39977072-6608-45F4-A81A-B6EEEB68A213}"/>
              </a:ext>
            </a:extLst>
          </p:cNvPr>
          <p:cNvSpPr/>
          <p:nvPr/>
        </p:nvSpPr>
        <p:spPr>
          <a:xfrm>
            <a:off x="6014011" y="1878183"/>
            <a:ext cx="2064468" cy="2931736"/>
          </a:xfrm>
          <a:prstGeom prst="rect">
            <a:avLst/>
          </a:prstGeom>
          <a:solidFill>
            <a:srgbClr val="4E88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0B020AD3-85A5-41A1-A3B0-94295E8696DB}"/>
              </a:ext>
            </a:extLst>
          </p:cNvPr>
          <p:cNvSpPr/>
          <p:nvPr/>
        </p:nvSpPr>
        <p:spPr>
          <a:xfrm>
            <a:off x="8306299" y="1878183"/>
            <a:ext cx="2064468" cy="2931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 name="Content Placeholder 2">
            <a:extLst>
              <a:ext uri="{FF2B5EF4-FFF2-40B4-BE49-F238E27FC236}">
                <a16:creationId xmlns:a16="http://schemas.microsoft.com/office/drawing/2014/main" id="{A03C0A6A-AD6F-4A30-8FC6-3991246B38CB}"/>
              </a:ext>
            </a:extLst>
          </p:cNvPr>
          <p:cNvSpPr txBox="1">
            <a:spLocks/>
          </p:cNvSpPr>
          <p:nvPr/>
        </p:nvSpPr>
        <p:spPr>
          <a:xfrm>
            <a:off x="1605413" y="3805397"/>
            <a:ext cx="1775382" cy="566190"/>
          </a:xfrm>
          <a:prstGeom prst="rect">
            <a:avLst/>
          </a:prstGeom>
        </p:spPr>
        <p:txBody>
          <a:bodyPr/>
          <a:lstStyle>
            <a:lvl1pPr marL="342900" indent="-342900" algn="l" defTabSz="914400" rtl="0" eaLnBrk="1" latinLnBrk="0" hangingPunct="1">
              <a:spcBef>
                <a:spcPct val="20000"/>
              </a:spcBef>
              <a:buClr>
                <a:schemeClr val="tx2"/>
              </a:buClr>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Clr>
                <a:schemeClr val="tx2"/>
              </a:buClr>
              <a:buSzPct val="65000"/>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Clr>
                <a:schemeClr val="tx2"/>
              </a:buClr>
              <a:buSzPct val="70000"/>
              <a:buFont typeface="Wingdings" panose="05000000000000000000" pitchFamily="2" charset="2"/>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Clr>
                <a:schemeClr val="tx2"/>
              </a:buClr>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Clr>
                <a:schemeClr val="tx2"/>
              </a:buClr>
              <a:buSzPct val="60000"/>
              <a:buFont typeface="Courier New" panose="02070309020205020404" pitchFamily="49" charset="0"/>
              <a:buChar char="o"/>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17064B"/>
              </a:buClr>
              <a:buSzTx/>
              <a:buFont typeface="Arial" panose="020B0604020202020204" pitchFamily="34" charset="0"/>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Gender Bias</a:t>
            </a:r>
          </a:p>
        </p:txBody>
      </p:sp>
      <p:sp>
        <p:nvSpPr>
          <p:cNvPr id="9" name="TextBox 8">
            <a:extLst>
              <a:ext uri="{FF2B5EF4-FFF2-40B4-BE49-F238E27FC236}">
                <a16:creationId xmlns:a16="http://schemas.microsoft.com/office/drawing/2014/main" id="{BC307BF8-A483-47DE-883B-8817D8D679D2}"/>
              </a:ext>
            </a:extLst>
          </p:cNvPr>
          <p:cNvSpPr txBox="1"/>
          <p:nvPr/>
        </p:nvSpPr>
        <p:spPr>
          <a:xfrm>
            <a:off x="3809160" y="3816935"/>
            <a:ext cx="191049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Racial/Class Bias</a:t>
            </a:r>
          </a:p>
        </p:txBody>
      </p:sp>
      <p:sp>
        <p:nvSpPr>
          <p:cNvPr id="10" name="TextBox 9">
            <a:extLst>
              <a:ext uri="{FF2B5EF4-FFF2-40B4-BE49-F238E27FC236}">
                <a16:creationId xmlns:a16="http://schemas.microsoft.com/office/drawing/2014/main" id="{5258B81E-B9A2-439A-8448-E204FABD472D}"/>
              </a:ext>
            </a:extLst>
          </p:cNvPr>
          <p:cNvSpPr txBox="1"/>
          <p:nvPr/>
        </p:nvSpPr>
        <p:spPr>
          <a:xfrm>
            <a:off x="6096000" y="3816935"/>
            <a:ext cx="18947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Age Bias</a:t>
            </a:r>
          </a:p>
        </p:txBody>
      </p:sp>
      <p:sp>
        <p:nvSpPr>
          <p:cNvPr id="11" name="TextBox 10">
            <a:extLst>
              <a:ext uri="{FF2B5EF4-FFF2-40B4-BE49-F238E27FC236}">
                <a16:creationId xmlns:a16="http://schemas.microsoft.com/office/drawing/2014/main" id="{F113302D-EA0D-4EB6-862F-89E5DAA2D5E4}"/>
              </a:ext>
            </a:extLst>
          </p:cNvPr>
          <p:cNvSpPr txBox="1"/>
          <p:nvPr/>
        </p:nvSpPr>
        <p:spPr>
          <a:xfrm>
            <a:off x="8306299" y="3816935"/>
            <a:ext cx="206446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Able Bias</a:t>
            </a:r>
          </a:p>
        </p:txBody>
      </p:sp>
      <p:pic>
        <p:nvPicPr>
          <p:cNvPr id="14" name="Picture 13" descr="Icon&#10;&#10;Description automatically generated">
            <a:extLst>
              <a:ext uri="{FF2B5EF4-FFF2-40B4-BE49-F238E27FC236}">
                <a16:creationId xmlns:a16="http://schemas.microsoft.com/office/drawing/2014/main" id="{4C404117-45BF-4574-BD0B-7033FEFF8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7854" y="2205395"/>
            <a:ext cx="1518206" cy="1518206"/>
          </a:xfrm>
          <a:prstGeom prst="rect">
            <a:avLst/>
          </a:prstGeom>
        </p:spPr>
      </p:pic>
      <p:pic>
        <p:nvPicPr>
          <p:cNvPr id="19" name="Picture 18" descr="Icon&#10;&#10;Description automatically generated">
            <a:extLst>
              <a:ext uri="{FF2B5EF4-FFF2-40B4-BE49-F238E27FC236}">
                <a16:creationId xmlns:a16="http://schemas.microsoft.com/office/drawing/2014/main" id="{D006AE36-A220-4815-8F23-D6531F417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1322" y="2264269"/>
            <a:ext cx="1284143" cy="1284143"/>
          </a:xfrm>
          <a:prstGeom prst="rect">
            <a:avLst/>
          </a:prstGeom>
        </p:spPr>
      </p:pic>
      <p:pic>
        <p:nvPicPr>
          <p:cNvPr id="21" name="Picture 20" descr="Icon&#10;&#10;Description automatically generated">
            <a:extLst>
              <a:ext uri="{FF2B5EF4-FFF2-40B4-BE49-F238E27FC236}">
                <a16:creationId xmlns:a16="http://schemas.microsoft.com/office/drawing/2014/main" id="{170F7A7D-27C9-4B9C-A882-3693FC06D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1971" y="2435289"/>
            <a:ext cx="1113123" cy="1113123"/>
          </a:xfrm>
          <a:prstGeom prst="rect">
            <a:avLst/>
          </a:prstGeom>
        </p:spPr>
      </p:pic>
      <p:pic>
        <p:nvPicPr>
          <p:cNvPr id="23" name="Picture 22" descr="Icon&#10;&#10;Description automatically generated">
            <a:extLst>
              <a:ext uri="{FF2B5EF4-FFF2-40B4-BE49-F238E27FC236}">
                <a16:creationId xmlns:a16="http://schemas.microsoft.com/office/drawing/2014/main" id="{EA7DC578-C195-47F3-A3CC-76DB819CC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0188" y="2435289"/>
            <a:ext cx="1207649" cy="1207649"/>
          </a:xfrm>
          <a:prstGeom prst="rect">
            <a:avLst/>
          </a:prstGeom>
        </p:spPr>
      </p:pic>
    </p:spTree>
    <p:extLst>
      <p:ext uri="{BB962C8B-B14F-4D97-AF65-F5344CB8AC3E}">
        <p14:creationId xmlns:p14="http://schemas.microsoft.com/office/powerpoint/2010/main" val="1740228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1D171-B5D5-4A30-8211-676198F19B4A}"/>
              </a:ext>
            </a:extLst>
          </p:cNvPr>
          <p:cNvSpPr>
            <a:spLocks noGrp="1"/>
          </p:cNvSpPr>
          <p:nvPr>
            <p:ph type="title"/>
          </p:nvPr>
        </p:nvSpPr>
        <p:spPr>
          <a:xfrm>
            <a:off x="655093" y="584007"/>
            <a:ext cx="10881814" cy="595405"/>
          </a:xfrm>
        </p:spPr>
        <p:txBody>
          <a:bodyPr/>
          <a:lstStyle/>
          <a:p>
            <a:pPr algn="ctr"/>
            <a:r>
              <a:rPr lang="en-US"/>
              <a:t>Debiasing </a:t>
            </a:r>
            <a:r>
              <a:rPr lang="en-US" b="0"/>
              <a:t>in Action</a:t>
            </a:r>
          </a:p>
        </p:txBody>
      </p:sp>
      <p:pic>
        <p:nvPicPr>
          <p:cNvPr id="9" name="Picture 8" descr="Graphical user interface, text, application, email&#10;&#10;Description automatically generated">
            <a:extLst>
              <a:ext uri="{FF2B5EF4-FFF2-40B4-BE49-F238E27FC236}">
                <a16:creationId xmlns:a16="http://schemas.microsoft.com/office/drawing/2014/main" id="{595E36D7-F815-4049-829D-E50A4B69CCB9}"/>
              </a:ext>
            </a:extLst>
          </p:cNvPr>
          <p:cNvPicPr>
            <a:picLocks noChangeAspect="1"/>
          </p:cNvPicPr>
          <p:nvPr/>
        </p:nvPicPr>
        <p:blipFill>
          <a:blip r:embed="rId3"/>
          <a:stretch>
            <a:fillRect/>
          </a:stretch>
        </p:blipFill>
        <p:spPr>
          <a:xfrm>
            <a:off x="1324303" y="1528540"/>
            <a:ext cx="9727303" cy="4509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1933809"/>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DA3F-B033-473D-8A11-E949BB817028}"/>
              </a:ext>
            </a:extLst>
          </p:cNvPr>
          <p:cNvSpPr>
            <a:spLocks noGrp="1"/>
          </p:cNvSpPr>
          <p:nvPr>
            <p:ph type="title"/>
          </p:nvPr>
        </p:nvSpPr>
        <p:spPr>
          <a:xfrm>
            <a:off x="6804561" y="651167"/>
            <a:ext cx="4952010" cy="1033254"/>
          </a:xfrm>
        </p:spPr>
        <p:txBody>
          <a:bodyPr>
            <a:normAutofit fontScale="90000"/>
          </a:bodyPr>
          <a:lstStyle/>
          <a:p>
            <a:pPr algn="l"/>
            <a:r>
              <a:rPr lang="en-US"/>
              <a:t>Recruiting: </a:t>
            </a:r>
            <a:r>
              <a:rPr lang="en-US" b="0"/>
              <a:t>Skills-Based Job Postings</a:t>
            </a:r>
            <a:endParaRPr lang="en-US"/>
          </a:p>
        </p:txBody>
      </p:sp>
      <p:sp>
        <p:nvSpPr>
          <p:cNvPr id="3" name="Text Placeholder 2">
            <a:extLst>
              <a:ext uri="{FF2B5EF4-FFF2-40B4-BE49-F238E27FC236}">
                <a16:creationId xmlns:a16="http://schemas.microsoft.com/office/drawing/2014/main" id="{27A7729B-9678-A419-5EF3-7F0706BF8120}"/>
              </a:ext>
            </a:extLst>
          </p:cNvPr>
          <p:cNvSpPr>
            <a:spLocks noGrp="1"/>
          </p:cNvSpPr>
          <p:nvPr>
            <p:ph type="body" sz="quarter" idx="4294967295"/>
          </p:nvPr>
        </p:nvSpPr>
        <p:spPr>
          <a:xfrm>
            <a:off x="6766461" y="1920174"/>
            <a:ext cx="4844514" cy="3696109"/>
          </a:xfrm>
        </p:spPr>
        <p:txBody>
          <a:bodyPr>
            <a:normAutofit/>
          </a:bodyPr>
          <a:lstStyle/>
          <a:p>
            <a:pPr marL="0" indent="0">
              <a:lnSpc>
                <a:spcPct val="170000"/>
              </a:lnSpc>
              <a:spcBef>
                <a:spcPts val="0"/>
              </a:spcBef>
              <a:buNone/>
            </a:pPr>
            <a:r>
              <a:rPr lang="en-US" sz="1600" b="1">
                <a:latin typeface="+mj-lt"/>
              </a:rPr>
              <a:t>Less weight on education and experience because doing so:</a:t>
            </a:r>
          </a:p>
          <a:p>
            <a:pPr marL="514350" lvl="1" indent="-285750">
              <a:lnSpc>
                <a:spcPct val="170000"/>
              </a:lnSpc>
              <a:spcBef>
                <a:spcPts val="0"/>
              </a:spcBef>
            </a:pPr>
            <a:r>
              <a:rPr lang="en-US" sz="1400"/>
              <a:t>Drastically expands the talent pool</a:t>
            </a:r>
          </a:p>
          <a:p>
            <a:pPr marL="971550" lvl="3" indent="-285750">
              <a:lnSpc>
                <a:spcPct val="170000"/>
              </a:lnSpc>
              <a:spcBef>
                <a:spcPts val="0"/>
              </a:spcBef>
            </a:pPr>
            <a:r>
              <a:rPr lang="en-US" sz="1400"/>
              <a:t>By including those without degrees</a:t>
            </a:r>
          </a:p>
          <a:p>
            <a:pPr marL="971550" lvl="3" indent="-285750">
              <a:lnSpc>
                <a:spcPct val="170000"/>
              </a:lnSpc>
              <a:spcBef>
                <a:spcPts val="0"/>
              </a:spcBef>
            </a:pPr>
            <a:r>
              <a:rPr lang="en-US" sz="1400"/>
              <a:t>By adding in those with experience gaps or frequent job changes</a:t>
            </a:r>
          </a:p>
          <a:p>
            <a:pPr marL="0" indent="0">
              <a:lnSpc>
                <a:spcPct val="170000"/>
              </a:lnSpc>
              <a:spcBef>
                <a:spcPts val="0"/>
              </a:spcBef>
              <a:buNone/>
            </a:pPr>
            <a:r>
              <a:rPr lang="en-US" sz="1600" b="1">
                <a:latin typeface="+mj-lt"/>
              </a:rPr>
              <a:t>Education level does not guarantee skills</a:t>
            </a:r>
          </a:p>
          <a:p>
            <a:pPr marL="514350">
              <a:lnSpc>
                <a:spcPct val="170000"/>
              </a:lnSpc>
              <a:spcBef>
                <a:spcPts val="0"/>
              </a:spcBef>
            </a:pPr>
            <a:r>
              <a:rPr lang="en-US" sz="1400"/>
              <a:t>Many ways to learn needed skills </a:t>
            </a:r>
          </a:p>
        </p:txBody>
      </p:sp>
      <p:sp>
        <p:nvSpPr>
          <p:cNvPr id="7" name="TextBox 6">
            <a:extLst>
              <a:ext uri="{FF2B5EF4-FFF2-40B4-BE49-F238E27FC236}">
                <a16:creationId xmlns:a16="http://schemas.microsoft.com/office/drawing/2014/main" id="{73FF588C-4480-43F8-91E6-B8878309E93B}"/>
              </a:ext>
            </a:extLst>
          </p:cNvPr>
          <p:cNvSpPr txBox="1"/>
          <p:nvPr/>
        </p:nvSpPr>
        <p:spPr>
          <a:xfrm>
            <a:off x="9715500" y="5874772"/>
            <a:ext cx="2170153" cy="2462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Skillful</a:t>
            </a:r>
            <a:r>
              <a:rPr kumimoji="0" lang="en-US"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rPr>
              <a:t>, </a:t>
            </a:r>
            <a:r>
              <a:rPr kumimoji="0" lang="en-US"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The Wall Street Journal</a:t>
            </a:r>
            <a:endParaRPr kumimoji="0" lang="en-US" sz="1000" b="0" i="0" u="none" strike="noStrike" kern="1200" cap="none" spc="0" normalizeH="0" baseline="0" noProof="0">
              <a:ln>
                <a:noFill/>
              </a:ln>
              <a:solidFill>
                <a:prstClr val="black"/>
              </a:solidFill>
              <a:effectLst/>
              <a:uLnTx/>
              <a:uFillTx/>
              <a:latin typeface="Century Gothic" panose="020B0502020202020204" pitchFamily="34" charset="0"/>
              <a:ea typeface="+mn-ea"/>
              <a:cs typeface="Arial" panose="020B0604020202020204" pitchFamily="34" charset="0"/>
            </a:endParaRPr>
          </a:p>
        </p:txBody>
      </p:sp>
      <p:pic>
        <p:nvPicPr>
          <p:cNvPr id="5" name="Picture 4" descr="A group of people posing for a photo&#10;&#10;Description automatically generated">
            <a:extLst>
              <a:ext uri="{FF2B5EF4-FFF2-40B4-BE49-F238E27FC236}">
                <a16:creationId xmlns:a16="http://schemas.microsoft.com/office/drawing/2014/main" id="{0D41D263-3BC3-05DD-BA70-0C665A772870}"/>
              </a:ext>
            </a:extLst>
          </p:cNvPr>
          <p:cNvPicPr>
            <a:picLocks noChangeAspect="1"/>
          </p:cNvPicPr>
          <p:nvPr/>
        </p:nvPicPr>
        <p:blipFill rotWithShape="1">
          <a:blip r:embed="rId5"/>
          <a:srcRect t="24524"/>
          <a:stretch/>
        </p:blipFill>
        <p:spPr>
          <a:xfrm>
            <a:off x="1054922" y="1784468"/>
            <a:ext cx="4702412" cy="2357732"/>
          </a:xfrm>
          <a:prstGeom prst="rect">
            <a:avLst/>
          </a:prstGeom>
        </p:spPr>
      </p:pic>
    </p:spTree>
    <p:extLst>
      <p:ext uri="{BB962C8B-B14F-4D97-AF65-F5344CB8AC3E}">
        <p14:creationId xmlns:p14="http://schemas.microsoft.com/office/powerpoint/2010/main" val="637858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7A21917E-AE03-18C6-2C83-B682387EC6C9}"/>
              </a:ext>
            </a:extLst>
          </p:cNvPr>
          <p:cNvGrpSpPr/>
          <p:nvPr/>
        </p:nvGrpSpPr>
        <p:grpSpPr>
          <a:xfrm>
            <a:off x="4193851" y="2194934"/>
            <a:ext cx="1218880" cy="3722123"/>
            <a:chOff x="584228" y="1757005"/>
            <a:chExt cx="1218880" cy="4901977"/>
          </a:xfrm>
        </p:grpSpPr>
        <p:cxnSp>
          <p:nvCxnSpPr>
            <p:cNvPr id="64" name="Straight Connector 63">
              <a:extLst>
                <a:ext uri="{FF2B5EF4-FFF2-40B4-BE49-F238E27FC236}">
                  <a16:creationId xmlns:a16="http://schemas.microsoft.com/office/drawing/2014/main" id="{FDF4F4A4-0244-331F-78A8-945220346F88}"/>
                </a:ext>
              </a:extLst>
            </p:cNvPr>
            <p:cNvCxnSpPr/>
            <p:nvPr/>
          </p:nvCxnSpPr>
          <p:spPr>
            <a:xfrm>
              <a:off x="584228" y="1757005"/>
              <a:ext cx="0" cy="4901977"/>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02AC16F-E2F1-32F5-3C32-BE720E520320}"/>
                </a:ext>
              </a:extLst>
            </p:cNvPr>
            <p:cNvCxnSpPr/>
            <p:nvPr/>
          </p:nvCxnSpPr>
          <p:spPr>
            <a:xfrm>
              <a:off x="1803108" y="1757005"/>
              <a:ext cx="0" cy="4901977"/>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2E3FB0E6-4288-1405-0F21-E4DD66B66C47}"/>
              </a:ext>
            </a:extLst>
          </p:cNvPr>
          <p:cNvGrpSpPr/>
          <p:nvPr/>
        </p:nvGrpSpPr>
        <p:grpSpPr>
          <a:xfrm>
            <a:off x="6714775" y="2194934"/>
            <a:ext cx="1218880" cy="3722123"/>
            <a:chOff x="584228" y="1757005"/>
            <a:chExt cx="1218880" cy="4901977"/>
          </a:xfrm>
        </p:grpSpPr>
        <p:cxnSp>
          <p:nvCxnSpPr>
            <p:cNvPr id="67" name="Straight Connector 66">
              <a:extLst>
                <a:ext uri="{FF2B5EF4-FFF2-40B4-BE49-F238E27FC236}">
                  <a16:creationId xmlns:a16="http://schemas.microsoft.com/office/drawing/2014/main" id="{D2FAED48-F96B-EC7C-E2F3-AE437863934B}"/>
                </a:ext>
              </a:extLst>
            </p:cNvPr>
            <p:cNvCxnSpPr/>
            <p:nvPr/>
          </p:nvCxnSpPr>
          <p:spPr>
            <a:xfrm>
              <a:off x="584228" y="1757005"/>
              <a:ext cx="0" cy="4901977"/>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E2D4A8D-29F3-DE63-BE7E-60A4906B1A8F}"/>
                </a:ext>
              </a:extLst>
            </p:cNvPr>
            <p:cNvCxnSpPr/>
            <p:nvPr/>
          </p:nvCxnSpPr>
          <p:spPr>
            <a:xfrm>
              <a:off x="1803108" y="1757005"/>
              <a:ext cx="0" cy="4901977"/>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0D88F309-73B5-3A0F-7FDC-474E5ECEDCC3}"/>
              </a:ext>
            </a:extLst>
          </p:cNvPr>
          <p:cNvGrpSpPr/>
          <p:nvPr/>
        </p:nvGrpSpPr>
        <p:grpSpPr>
          <a:xfrm>
            <a:off x="9172453" y="2194934"/>
            <a:ext cx="1218880" cy="3722123"/>
            <a:chOff x="584228" y="1757005"/>
            <a:chExt cx="1218880" cy="4901977"/>
          </a:xfrm>
        </p:grpSpPr>
        <p:cxnSp>
          <p:nvCxnSpPr>
            <p:cNvPr id="70" name="Straight Connector 69">
              <a:extLst>
                <a:ext uri="{FF2B5EF4-FFF2-40B4-BE49-F238E27FC236}">
                  <a16:creationId xmlns:a16="http://schemas.microsoft.com/office/drawing/2014/main" id="{8EBD6338-6F58-EF5F-1A55-FD5F4AE7BD6C}"/>
                </a:ext>
              </a:extLst>
            </p:cNvPr>
            <p:cNvCxnSpPr/>
            <p:nvPr/>
          </p:nvCxnSpPr>
          <p:spPr>
            <a:xfrm>
              <a:off x="584228" y="1757005"/>
              <a:ext cx="0" cy="4901977"/>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3C6E157-0EF7-8BD7-23B2-1390415C7FE1}"/>
                </a:ext>
              </a:extLst>
            </p:cNvPr>
            <p:cNvCxnSpPr/>
            <p:nvPr/>
          </p:nvCxnSpPr>
          <p:spPr>
            <a:xfrm>
              <a:off x="1803108" y="1757005"/>
              <a:ext cx="0" cy="4901977"/>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CB2AEC7E-8D2B-A6EE-1E16-E94F18109291}"/>
              </a:ext>
            </a:extLst>
          </p:cNvPr>
          <p:cNvSpPr>
            <a:spLocks noGrp="1"/>
          </p:cNvSpPr>
          <p:nvPr>
            <p:ph type="title"/>
          </p:nvPr>
        </p:nvSpPr>
        <p:spPr>
          <a:xfrm>
            <a:off x="655093" y="666549"/>
            <a:ext cx="10881814" cy="595405"/>
          </a:xfrm>
        </p:spPr>
        <p:txBody>
          <a:bodyPr/>
          <a:lstStyle/>
          <a:p>
            <a:pPr algn="ctr"/>
            <a:r>
              <a:rPr lang="en-US" b="0"/>
              <a:t>What’s Fueling </a:t>
            </a:r>
            <a:r>
              <a:rPr lang="en-US"/>
              <a:t>Financial Discontent?</a:t>
            </a:r>
          </a:p>
        </p:txBody>
      </p:sp>
      <p:sp>
        <p:nvSpPr>
          <p:cNvPr id="8" name="TextBox 7">
            <a:extLst>
              <a:ext uri="{FF2B5EF4-FFF2-40B4-BE49-F238E27FC236}">
                <a16:creationId xmlns:a16="http://schemas.microsoft.com/office/drawing/2014/main" id="{327E011C-C4F5-6F76-D242-98C772A5AEEA}"/>
              </a:ext>
            </a:extLst>
          </p:cNvPr>
          <p:cNvSpPr txBox="1"/>
          <p:nvPr/>
        </p:nvSpPr>
        <p:spPr>
          <a:xfrm>
            <a:off x="618158" y="6315160"/>
            <a:ext cx="307167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entury Gothic"/>
                <a:ea typeface="+mn-ea"/>
                <a:cs typeface="+mn-cs"/>
                <a:hlinkClick r:id="rId3"/>
              </a:rPr>
              <a:t>Forbes</a:t>
            </a:r>
            <a:r>
              <a:rPr kumimoji="0" lang="en-US" sz="1050" b="0" i="0" u="none" strike="noStrike" kern="1200" cap="none" spc="0" normalizeH="0" baseline="0" noProof="0" dirty="0">
                <a:ln>
                  <a:noFill/>
                </a:ln>
                <a:solidFill>
                  <a:prstClr val="black"/>
                </a:solidFill>
                <a:effectLst/>
                <a:uLnTx/>
                <a:uFillTx/>
                <a:latin typeface="Century Gothic"/>
                <a:ea typeface="+mn-ea"/>
                <a:cs typeface="+mn-cs"/>
              </a:rPr>
              <a:t> | </a:t>
            </a:r>
            <a:r>
              <a:rPr kumimoji="0" lang="en-US" sz="1050" b="0" i="0" u="none" strike="noStrike" kern="1200" cap="none" spc="0" normalizeH="0" baseline="0" noProof="0" dirty="0">
                <a:ln>
                  <a:noFill/>
                </a:ln>
                <a:solidFill>
                  <a:prstClr val="black"/>
                </a:solidFill>
                <a:effectLst/>
                <a:uLnTx/>
                <a:uFillTx/>
                <a:latin typeface="Century Gothic"/>
                <a:ea typeface="+mn-ea"/>
                <a:cs typeface="+mn-cs"/>
                <a:hlinkClick r:id="rId4"/>
              </a:rPr>
              <a:t>CNN Business</a:t>
            </a:r>
            <a:r>
              <a:rPr kumimoji="0" lang="en-US" sz="1050" b="0" i="0" u="none" strike="noStrike" kern="1200" cap="none" spc="0" normalizeH="0" baseline="0" noProof="0" dirty="0">
                <a:ln>
                  <a:noFill/>
                </a:ln>
                <a:solidFill>
                  <a:prstClr val="black"/>
                </a:solidFill>
                <a:effectLst/>
                <a:uLnTx/>
                <a:uFillTx/>
                <a:latin typeface="Century Gothic"/>
                <a:ea typeface="+mn-ea"/>
                <a:cs typeface="+mn-cs"/>
              </a:rPr>
              <a:t> | </a:t>
            </a:r>
            <a:r>
              <a:rPr kumimoji="0" lang="en-US" sz="1050" b="0" i="0" u="none" strike="noStrike" kern="1200" cap="none" spc="0" normalizeH="0" baseline="0" noProof="0" dirty="0">
                <a:ln>
                  <a:noFill/>
                </a:ln>
                <a:solidFill>
                  <a:prstClr val="black"/>
                </a:solidFill>
                <a:effectLst/>
                <a:uLnTx/>
                <a:uFillTx/>
                <a:latin typeface="Century Gothic"/>
                <a:ea typeface="+mn-ea"/>
                <a:cs typeface="+mn-cs"/>
                <a:hlinkClick r:id="rId5"/>
              </a:rPr>
              <a:t>Trading Economics</a:t>
            </a:r>
            <a:endParaRPr kumimoji="0" lang="en-US" sz="1050" b="0" i="0" u="none" strike="noStrike" kern="1200" cap="none" spc="0" normalizeH="0" baseline="0" noProof="0" dirty="0">
              <a:ln>
                <a:noFill/>
              </a:ln>
              <a:solidFill>
                <a:prstClr val="black"/>
              </a:solidFill>
              <a:effectLst/>
              <a:uLnTx/>
              <a:uFillTx/>
              <a:latin typeface="Century Gothic"/>
              <a:ea typeface="+mn-ea"/>
              <a:cs typeface="+mn-cs"/>
            </a:endParaRPr>
          </a:p>
        </p:txBody>
      </p:sp>
      <p:grpSp>
        <p:nvGrpSpPr>
          <p:cNvPr id="14" name="Group 13">
            <a:extLst>
              <a:ext uri="{FF2B5EF4-FFF2-40B4-BE49-F238E27FC236}">
                <a16:creationId xmlns:a16="http://schemas.microsoft.com/office/drawing/2014/main" id="{7A017A43-500C-3E73-44FF-1FD3144F245C}"/>
              </a:ext>
            </a:extLst>
          </p:cNvPr>
          <p:cNvGrpSpPr/>
          <p:nvPr/>
        </p:nvGrpSpPr>
        <p:grpSpPr>
          <a:xfrm>
            <a:off x="1677148" y="2194934"/>
            <a:ext cx="1218880" cy="3722123"/>
            <a:chOff x="584228" y="1757005"/>
            <a:chExt cx="1218880" cy="4901977"/>
          </a:xfrm>
        </p:grpSpPr>
        <p:cxnSp>
          <p:nvCxnSpPr>
            <p:cNvPr id="23" name="Straight Connector 22">
              <a:extLst>
                <a:ext uri="{FF2B5EF4-FFF2-40B4-BE49-F238E27FC236}">
                  <a16:creationId xmlns:a16="http://schemas.microsoft.com/office/drawing/2014/main" id="{464CFCC4-E190-68C5-11EC-9F49588AE36A}"/>
                </a:ext>
              </a:extLst>
            </p:cNvPr>
            <p:cNvCxnSpPr/>
            <p:nvPr/>
          </p:nvCxnSpPr>
          <p:spPr>
            <a:xfrm>
              <a:off x="584228" y="1757005"/>
              <a:ext cx="0" cy="4901977"/>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A65E849-363C-ED05-B3D1-A1B671797255}"/>
                </a:ext>
              </a:extLst>
            </p:cNvPr>
            <p:cNvCxnSpPr/>
            <p:nvPr/>
          </p:nvCxnSpPr>
          <p:spPr>
            <a:xfrm>
              <a:off x="1803108" y="1757005"/>
              <a:ext cx="0" cy="4901977"/>
            </a:xfrm>
            <a:prstGeom prst="line">
              <a:avLst/>
            </a:prstGeom>
            <a:ln w="63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1111F10C-F93A-3C86-4F76-A79DACF45D5C}"/>
              </a:ext>
            </a:extLst>
          </p:cNvPr>
          <p:cNvSpPr txBox="1"/>
          <p:nvPr/>
        </p:nvSpPr>
        <p:spPr>
          <a:xfrm>
            <a:off x="1099210" y="1865587"/>
            <a:ext cx="1155875"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Poppins"/>
                <a:ea typeface="+mn-ea"/>
                <a:cs typeface="+mn-cs"/>
              </a:rPr>
              <a:t>Short Term</a:t>
            </a:r>
          </a:p>
        </p:txBody>
      </p:sp>
      <p:sp>
        <p:nvSpPr>
          <p:cNvPr id="36" name="TextBox 35">
            <a:extLst>
              <a:ext uri="{FF2B5EF4-FFF2-40B4-BE49-F238E27FC236}">
                <a16:creationId xmlns:a16="http://schemas.microsoft.com/office/drawing/2014/main" id="{215B2458-93D9-5335-F6DC-D39AD24EE95B}"/>
              </a:ext>
            </a:extLst>
          </p:cNvPr>
          <p:cNvSpPr txBox="1"/>
          <p:nvPr/>
        </p:nvSpPr>
        <p:spPr>
          <a:xfrm>
            <a:off x="5518062" y="1865587"/>
            <a:ext cx="1155875"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Poppins"/>
                <a:ea typeface="+mn-ea"/>
                <a:cs typeface="+mn-cs"/>
              </a:rPr>
              <a:t>Mid Term</a:t>
            </a:r>
          </a:p>
        </p:txBody>
      </p:sp>
      <p:sp>
        <p:nvSpPr>
          <p:cNvPr id="40" name="TextBox 39">
            <a:extLst>
              <a:ext uri="{FF2B5EF4-FFF2-40B4-BE49-F238E27FC236}">
                <a16:creationId xmlns:a16="http://schemas.microsoft.com/office/drawing/2014/main" id="{4DC8087A-768F-3021-69C6-381ED6BD100D}"/>
              </a:ext>
            </a:extLst>
          </p:cNvPr>
          <p:cNvSpPr txBox="1"/>
          <p:nvPr/>
        </p:nvSpPr>
        <p:spPr>
          <a:xfrm>
            <a:off x="9936915" y="1865587"/>
            <a:ext cx="1155875" cy="24622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Poppins"/>
                <a:ea typeface="+mn-ea"/>
                <a:cs typeface="+mn-cs"/>
              </a:rPr>
              <a:t>Long Term</a:t>
            </a:r>
          </a:p>
        </p:txBody>
      </p:sp>
      <p:grpSp>
        <p:nvGrpSpPr>
          <p:cNvPr id="74" name="Group 73">
            <a:extLst>
              <a:ext uri="{FF2B5EF4-FFF2-40B4-BE49-F238E27FC236}">
                <a16:creationId xmlns:a16="http://schemas.microsoft.com/office/drawing/2014/main" id="{D5E89337-104D-EC2B-5307-37763C95DDDC}"/>
              </a:ext>
            </a:extLst>
          </p:cNvPr>
          <p:cNvGrpSpPr/>
          <p:nvPr/>
        </p:nvGrpSpPr>
        <p:grpSpPr>
          <a:xfrm>
            <a:off x="1008514" y="2494482"/>
            <a:ext cx="3185336" cy="560180"/>
            <a:chOff x="1008514" y="2494482"/>
            <a:chExt cx="3185336" cy="560180"/>
          </a:xfrm>
        </p:grpSpPr>
        <p:sp>
          <p:nvSpPr>
            <p:cNvPr id="54" name="Rectangle: Rounded Corners 53">
              <a:extLst>
                <a:ext uri="{FF2B5EF4-FFF2-40B4-BE49-F238E27FC236}">
                  <a16:creationId xmlns:a16="http://schemas.microsoft.com/office/drawing/2014/main" id="{50C7DABA-7F45-887D-E04E-5B9AEDF09CA8}"/>
                </a:ext>
              </a:extLst>
            </p:cNvPr>
            <p:cNvSpPr/>
            <p:nvPr/>
          </p:nvSpPr>
          <p:spPr>
            <a:xfrm>
              <a:off x="1008514" y="2494482"/>
              <a:ext cx="3185336" cy="560180"/>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white"/>
                </a:solidFill>
                <a:effectLst/>
                <a:uLnTx/>
                <a:uFillTx/>
                <a:latin typeface="Century Gothic"/>
                <a:ea typeface="+mn-ea"/>
                <a:cs typeface="+mn-cs"/>
              </a:endParaRPr>
            </a:p>
          </p:txBody>
        </p:sp>
        <p:sp>
          <p:nvSpPr>
            <p:cNvPr id="48" name="TextBox 47">
              <a:extLst>
                <a:ext uri="{FF2B5EF4-FFF2-40B4-BE49-F238E27FC236}">
                  <a16:creationId xmlns:a16="http://schemas.microsoft.com/office/drawing/2014/main" id="{B2059EB2-11D5-3E6C-2490-09139CA1928B}"/>
                </a:ext>
              </a:extLst>
            </p:cNvPr>
            <p:cNvSpPr txBox="1"/>
            <p:nvPr/>
          </p:nvSpPr>
          <p:spPr>
            <a:xfrm>
              <a:off x="1238704" y="2663012"/>
              <a:ext cx="2745602" cy="215444"/>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entury Gothic" panose="020B0502020202020204" pitchFamily="34" charset="0"/>
                  <a:ea typeface="+mn-lt"/>
                  <a:cs typeface="+mn-lt"/>
                </a:rPr>
                <a:t>Inflation (Recession)</a:t>
              </a:r>
              <a:endParaRPr kumimoji="0" lang="en-US" sz="1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grpSp>
        <p:nvGrpSpPr>
          <p:cNvPr id="75" name="Group 74">
            <a:extLst>
              <a:ext uri="{FF2B5EF4-FFF2-40B4-BE49-F238E27FC236}">
                <a16:creationId xmlns:a16="http://schemas.microsoft.com/office/drawing/2014/main" id="{374E809D-E3F1-5E04-2438-4B6857FD98AF}"/>
              </a:ext>
            </a:extLst>
          </p:cNvPr>
          <p:cNvGrpSpPr/>
          <p:nvPr/>
        </p:nvGrpSpPr>
        <p:grpSpPr>
          <a:xfrm>
            <a:off x="1018132" y="3519365"/>
            <a:ext cx="6214070" cy="560180"/>
            <a:chOff x="1018132" y="3519365"/>
            <a:chExt cx="6214070" cy="560180"/>
          </a:xfrm>
        </p:grpSpPr>
        <p:sp>
          <p:nvSpPr>
            <p:cNvPr id="56" name="Rectangle: Rounded Corners 55">
              <a:extLst>
                <a:ext uri="{FF2B5EF4-FFF2-40B4-BE49-F238E27FC236}">
                  <a16:creationId xmlns:a16="http://schemas.microsoft.com/office/drawing/2014/main" id="{E7C789DD-0089-F95C-F097-1CA40534F992}"/>
                </a:ext>
              </a:extLst>
            </p:cNvPr>
            <p:cNvSpPr/>
            <p:nvPr/>
          </p:nvSpPr>
          <p:spPr>
            <a:xfrm>
              <a:off x="1018132" y="3519365"/>
              <a:ext cx="6214070" cy="560180"/>
            </a:xfrm>
            <a:prstGeom prst="roundRect">
              <a:avLst>
                <a:gd name="adj" fmla="val 50000"/>
              </a:avLst>
            </a:prstGeom>
            <a:solidFill>
              <a:srgbClr val="2C415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white"/>
                </a:solidFill>
                <a:effectLst/>
                <a:uLnTx/>
                <a:uFillTx/>
                <a:latin typeface="Century Gothic"/>
                <a:ea typeface="+mn-ea"/>
                <a:cs typeface="+mn-cs"/>
              </a:endParaRPr>
            </a:p>
          </p:txBody>
        </p:sp>
        <p:sp>
          <p:nvSpPr>
            <p:cNvPr id="72" name="TextBox 71">
              <a:extLst>
                <a:ext uri="{FF2B5EF4-FFF2-40B4-BE49-F238E27FC236}">
                  <a16:creationId xmlns:a16="http://schemas.microsoft.com/office/drawing/2014/main" id="{CF00C107-AD15-190E-FCC0-04F595E35DF1}"/>
                </a:ext>
              </a:extLst>
            </p:cNvPr>
            <p:cNvSpPr txBox="1"/>
            <p:nvPr/>
          </p:nvSpPr>
          <p:spPr>
            <a:xfrm>
              <a:off x="1238704" y="3667276"/>
              <a:ext cx="2745602" cy="215444"/>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entury Gothic" panose="020B0502020202020204" pitchFamily="34" charset="0"/>
                  <a:ea typeface="+mn-lt"/>
                  <a:cs typeface="+mn-lt"/>
                </a:rPr>
                <a:t>Supply Chain</a:t>
              </a:r>
              <a:endParaRPr kumimoji="0" lang="en-US" sz="1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grpSp>
        <p:nvGrpSpPr>
          <p:cNvPr id="76" name="Group 75">
            <a:extLst>
              <a:ext uri="{FF2B5EF4-FFF2-40B4-BE49-F238E27FC236}">
                <a16:creationId xmlns:a16="http://schemas.microsoft.com/office/drawing/2014/main" id="{645131AF-1F8D-2C4F-CC9B-718A054D6D60}"/>
              </a:ext>
            </a:extLst>
          </p:cNvPr>
          <p:cNvGrpSpPr/>
          <p:nvPr/>
        </p:nvGrpSpPr>
        <p:grpSpPr>
          <a:xfrm>
            <a:off x="1008513" y="4544248"/>
            <a:ext cx="10084275" cy="560180"/>
            <a:chOff x="1008513" y="4544248"/>
            <a:chExt cx="10084275" cy="560180"/>
          </a:xfrm>
        </p:grpSpPr>
        <p:sp>
          <p:nvSpPr>
            <p:cNvPr id="57" name="Rectangle: Rounded Corners 56">
              <a:extLst>
                <a:ext uri="{FF2B5EF4-FFF2-40B4-BE49-F238E27FC236}">
                  <a16:creationId xmlns:a16="http://schemas.microsoft.com/office/drawing/2014/main" id="{842A025D-9753-2D66-2E34-EC2552FDE9F1}"/>
                </a:ext>
              </a:extLst>
            </p:cNvPr>
            <p:cNvSpPr/>
            <p:nvPr/>
          </p:nvSpPr>
          <p:spPr>
            <a:xfrm>
              <a:off x="1008513" y="4544248"/>
              <a:ext cx="10084275" cy="560180"/>
            </a:xfrm>
            <a:prstGeom prst="roundRect">
              <a:avLst>
                <a:gd name="adj" fmla="val 50000"/>
              </a:avLst>
            </a:prstGeom>
            <a:solidFill>
              <a:srgbClr val="6900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white"/>
                </a:solidFill>
                <a:effectLst/>
                <a:uLnTx/>
                <a:uFillTx/>
                <a:latin typeface="Century Gothic"/>
                <a:ea typeface="+mn-ea"/>
                <a:cs typeface="Calibri"/>
              </a:endParaRPr>
            </a:p>
          </p:txBody>
        </p:sp>
        <p:sp>
          <p:nvSpPr>
            <p:cNvPr id="73" name="TextBox 72">
              <a:extLst>
                <a:ext uri="{FF2B5EF4-FFF2-40B4-BE49-F238E27FC236}">
                  <a16:creationId xmlns:a16="http://schemas.microsoft.com/office/drawing/2014/main" id="{1DAB797F-F7F6-7B39-3CFB-B00384A7D5FE}"/>
                </a:ext>
              </a:extLst>
            </p:cNvPr>
            <p:cNvSpPr txBox="1"/>
            <p:nvPr/>
          </p:nvSpPr>
          <p:spPr>
            <a:xfrm>
              <a:off x="1238704" y="4716616"/>
              <a:ext cx="2745602" cy="215444"/>
            </a:xfrm>
            <a:prstGeom prst="rect">
              <a:avLst/>
            </a:prstGeom>
            <a:noFill/>
          </p:spPr>
          <p:txBody>
            <a:bodyPr wrap="square" lIns="0" tIns="0" rIns="0" bIns="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entury Gothic" panose="020B0502020202020204" pitchFamily="34" charset="0"/>
                  <a:ea typeface="+mn-lt"/>
                  <a:cs typeface="+mn-lt"/>
                </a:rPr>
                <a:t>Labor Shortage</a:t>
              </a:r>
              <a:endParaRPr kumimoji="0" lang="en-US" sz="1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548167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750" fill="hold"/>
                                        <p:tgtEl>
                                          <p:spTgt spid="75"/>
                                        </p:tgtEl>
                                        <p:attrNameLst>
                                          <p:attrName>ppt_x</p:attrName>
                                        </p:attrNameLst>
                                      </p:cBhvr>
                                      <p:tavLst>
                                        <p:tav tm="0">
                                          <p:val>
                                            <p:strVal val="0-#ppt_w/2"/>
                                          </p:val>
                                        </p:tav>
                                        <p:tav tm="100000">
                                          <p:val>
                                            <p:strVal val="#ppt_x"/>
                                          </p:val>
                                        </p:tav>
                                      </p:tavLst>
                                    </p:anim>
                                    <p:anim calcmode="lin" valueType="num">
                                      <p:cBhvr additive="base">
                                        <p:cTn id="14" dur="75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6"/>
                                        </p:tgtEl>
                                        <p:attrNameLst>
                                          <p:attrName>style.visibility</p:attrName>
                                        </p:attrNameLst>
                                      </p:cBhvr>
                                      <p:to>
                                        <p:strVal val="visible"/>
                                      </p:to>
                                    </p:set>
                                    <p:anim calcmode="lin" valueType="num">
                                      <p:cBhvr additive="base">
                                        <p:cTn id="19" dur="750" fill="hold"/>
                                        <p:tgtEl>
                                          <p:spTgt spid="76"/>
                                        </p:tgtEl>
                                        <p:attrNameLst>
                                          <p:attrName>ppt_x</p:attrName>
                                        </p:attrNameLst>
                                      </p:cBhvr>
                                      <p:tavLst>
                                        <p:tav tm="0">
                                          <p:val>
                                            <p:strVal val="0-#ppt_w/2"/>
                                          </p:val>
                                        </p:tav>
                                        <p:tav tm="100000">
                                          <p:val>
                                            <p:strVal val="#ppt_x"/>
                                          </p:val>
                                        </p:tav>
                                      </p:tavLst>
                                    </p:anim>
                                    <p:anim calcmode="lin" valueType="num">
                                      <p:cBhvr additive="base">
                                        <p:cTn id="20" dur="75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CF40-F2A6-AA48-D7A6-DE929057DFA2}"/>
              </a:ext>
            </a:extLst>
          </p:cNvPr>
          <p:cNvSpPr>
            <a:spLocks noGrp="1"/>
          </p:cNvSpPr>
          <p:nvPr>
            <p:ph type="title"/>
          </p:nvPr>
        </p:nvSpPr>
        <p:spPr>
          <a:xfrm>
            <a:off x="6771736" y="770435"/>
            <a:ext cx="4957828" cy="1523261"/>
          </a:xfrm>
        </p:spPr>
        <p:txBody>
          <a:bodyPr/>
          <a:lstStyle/>
          <a:p>
            <a:r>
              <a:rPr lang="en-US" sz="4000"/>
              <a:t>What To Do: </a:t>
            </a:r>
            <a:r>
              <a:rPr lang="en-US" sz="4000" b="0"/>
              <a:t>Skills-Based Job Postings</a:t>
            </a:r>
            <a:br>
              <a:rPr lang="en-US" sz="4000"/>
            </a:br>
            <a:endParaRPr lang="en-US" sz="4000"/>
          </a:p>
        </p:txBody>
      </p:sp>
      <p:sp>
        <p:nvSpPr>
          <p:cNvPr id="4" name="Content Placeholder 3">
            <a:extLst>
              <a:ext uri="{FF2B5EF4-FFF2-40B4-BE49-F238E27FC236}">
                <a16:creationId xmlns:a16="http://schemas.microsoft.com/office/drawing/2014/main" id="{DB8C9CE2-572C-4BD8-B4B9-9A77FD042483}"/>
              </a:ext>
            </a:extLst>
          </p:cNvPr>
          <p:cNvSpPr txBox="1">
            <a:spLocks noGrp="1"/>
          </p:cNvSpPr>
          <p:nvPr>
            <p:ph type="body" sz="quarter" idx="4294967295"/>
          </p:nvPr>
        </p:nvSpPr>
        <p:spPr>
          <a:xfrm>
            <a:off x="6879265" y="2153088"/>
            <a:ext cx="4850299" cy="3738844"/>
          </a:xfrm>
          <a:prstGeom prst="rect">
            <a:avLst/>
          </a:prstGeom>
          <a:noFill/>
        </p:spPr>
        <p:txBody>
          <a:bodyPr wrap="square" rtlCol="0">
            <a:spAutoFit/>
          </a:bodyPr>
          <a:lstStyle/>
          <a:p>
            <a:pPr>
              <a:lnSpc>
                <a:spcPct val="150000"/>
              </a:lnSpc>
              <a:spcBef>
                <a:spcPts val="0"/>
              </a:spcBef>
            </a:pPr>
            <a:r>
              <a:rPr lang="en-US" sz="1600"/>
              <a:t>Skills-Based Job Posting</a:t>
            </a:r>
          </a:p>
          <a:p>
            <a:pPr>
              <a:lnSpc>
                <a:spcPct val="150000"/>
              </a:lnSpc>
              <a:spcBef>
                <a:spcPts val="0"/>
              </a:spcBef>
            </a:pPr>
            <a:r>
              <a:rPr lang="en-US" sz="1600"/>
              <a:t>Focus on KSAs and Competencies</a:t>
            </a:r>
          </a:p>
          <a:p>
            <a:pPr marL="857250" lvl="1" indent="-457200">
              <a:lnSpc>
                <a:spcPct val="150000"/>
              </a:lnSpc>
              <a:spcBef>
                <a:spcPts val="0"/>
              </a:spcBef>
            </a:pPr>
            <a:r>
              <a:rPr lang="en-US" sz="1600"/>
              <a:t>Company Description</a:t>
            </a:r>
          </a:p>
          <a:p>
            <a:pPr marL="857250" lvl="1" indent="-457200">
              <a:lnSpc>
                <a:spcPct val="150000"/>
              </a:lnSpc>
              <a:spcBef>
                <a:spcPts val="0"/>
              </a:spcBef>
            </a:pPr>
            <a:r>
              <a:rPr lang="en-US" sz="1600"/>
              <a:t>Job Summary</a:t>
            </a:r>
          </a:p>
          <a:p>
            <a:pPr marL="857250" lvl="1" indent="-457200">
              <a:lnSpc>
                <a:spcPct val="150000"/>
              </a:lnSpc>
              <a:spcBef>
                <a:spcPts val="0"/>
              </a:spcBef>
            </a:pPr>
            <a:r>
              <a:rPr lang="en-US" sz="1600" b="1"/>
              <a:t>KSAs</a:t>
            </a:r>
          </a:p>
          <a:p>
            <a:pPr marL="857250" lvl="1" indent="-457200">
              <a:lnSpc>
                <a:spcPct val="150000"/>
              </a:lnSpc>
              <a:spcBef>
                <a:spcPts val="0"/>
              </a:spcBef>
            </a:pPr>
            <a:r>
              <a:rPr lang="en-US" sz="1600" b="1"/>
              <a:t>(Foundational) Competencies</a:t>
            </a:r>
          </a:p>
          <a:p>
            <a:pPr marL="857250" lvl="1" indent="-457200">
              <a:lnSpc>
                <a:spcPct val="150000"/>
              </a:lnSpc>
              <a:spcBef>
                <a:spcPts val="0"/>
              </a:spcBef>
            </a:pPr>
            <a:r>
              <a:rPr lang="en-US" sz="1600" b="1"/>
              <a:t>Example Activities </a:t>
            </a:r>
            <a:r>
              <a:rPr lang="en-US" sz="1600"/>
              <a:t>(Essential Functions)</a:t>
            </a:r>
          </a:p>
          <a:p>
            <a:pPr marL="857250" lvl="1" indent="-457200">
              <a:lnSpc>
                <a:spcPct val="150000"/>
              </a:lnSpc>
              <a:spcBef>
                <a:spcPts val="0"/>
              </a:spcBef>
            </a:pPr>
            <a:r>
              <a:rPr lang="en-US" sz="1600"/>
              <a:t>Licenses and Certifications</a:t>
            </a:r>
          </a:p>
          <a:p>
            <a:pPr marL="857250" lvl="1" indent="-457200">
              <a:lnSpc>
                <a:spcPct val="150000"/>
              </a:lnSpc>
              <a:spcBef>
                <a:spcPts val="0"/>
              </a:spcBef>
            </a:pPr>
            <a:r>
              <a:rPr lang="en-US" sz="1600"/>
              <a:t>Physical Demands</a:t>
            </a:r>
          </a:p>
          <a:p>
            <a:pPr marL="857250" lvl="1" indent="-457200">
              <a:lnSpc>
                <a:spcPct val="150000"/>
              </a:lnSpc>
              <a:spcBef>
                <a:spcPts val="0"/>
              </a:spcBef>
            </a:pPr>
            <a:r>
              <a:rPr lang="en-US" sz="1600"/>
              <a:t>Disclaimers</a:t>
            </a:r>
          </a:p>
        </p:txBody>
      </p:sp>
      <p:pic>
        <p:nvPicPr>
          <p:cNvPr id="7" name="Picture 6">
            <a:extLst>
              <a:ext uri="{FF2B5EF4-FFF2-40B4-BE49-F238E27FC236}">
                <a16:creationId xmlns:a16="http://schemas.microsoft.com/office/drawing/2014/main" id="{C52EDE04-CDAE-434C-BB05-57D356C91BB1}"/>
              </a:ext>
            </a:extLst>
          </p:cNvPr>
          <p:cNvPicPr>
            <a:picLocks noChangeAspect="1"/>
          </p:cNvPicPr>
          <p:nvPr/>
        </p:nvPicPr>
        <p:blipFill>
          <a:blip r:embed="rId3"/>
          <a:stretch>
            <a:fillRect/>
          </a:stretch>
        </p:blipFill>
        <p:spPr>
          <a:xfrm>
            <a:off x="1661760" y="611940"/>
            <a:ext cx="3441513" cy="4191708"/>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9D8CB891-AD56-41F1-8957-9C731424B17A}"/>
              </a:ext>
            </a:extLst>
          </p:cNvPr>
          <p:cNvPicPr>
            <a:picLocks noChangeAspect="1"/>
          </p:cNvPicPr>
          <p:nvPr/>
        </p:nvPicPr>
        <p:blipFill>
          <a:blip r:embed="rId4"/>
          <a:stretch>
            <a:fillRect/>
          </a:stretch>
        </p:blipFill>
        <p:spPr>
          <a:xfrm>
            <a:off x="1710528" y="1446721"/>
            <a:ext cx="3367363" cy="3168485"/>
          </a:xfrm>
          <a:prstGeom prst="rect">
            <a:avLst/>
          </a:prstGeom>
        </p:spPr>
      </p:pic>
    </p:spTree>
    <p:extLst>
      <p:ext uri="{BB962C8B-B14F-4D97-AF65-F5344CB8AC3E}">
        <p14:creationId xmlns:p14="http://schemas.microsoft.com/office/powerpoint/2010/main" val="719908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500"/>
                                        <p:tgtEl>
                                          <p:spTgt spid="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xEl>
                                              <p:pRg st="6" end="6"/>
                                            </p:txEl>
                                          </p:spTgt>
                                        </p:tgtEl>
                                        <p:attrNameLst>
                                          <p:attrName>style.visibility</p:attrName>
                                        </p:attrNameLst>
                                      </p:cBhvr>
                                      <p:to>
                                        <p:strVal val="visible"/>
                                      </p:to>
                                    </p:set>
                                    <p:animEffect transition="in" filter="fade">
                                      <p:cBhvr>
                                        <p:cTn id="48" dur="500"/>
                                        <p:tgtEl>
                                          <p:spTgt spid="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fade">
                                      <p:cBhvr>
                                        <p:cTn id="53" dur="500"/>
                                        <p:tgtEl>
                                          <p:spTgt spid="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
                                            <p:txEl>
                                              <p:pRg st="8" end="8"/>
                                            </p:txEl>
                                          </p:spTgt>
                                        </p:tgtEl>
                                        <p:attrNameLst>
                                          <p:attrName>style.visibility</p:attrName>
                                        </p:attrNameLst>
                                      </p:cBhvr>
                                      <p:to>
                                        <p:strVal val="visible"/>
                                      </p:to>
                                    </p:set>
                                    <p:animEffect transition="in" filter="fade">
                                      <p:cBhvr>
                                        <p:cTn id="58" dur="500"/>
                                        <p:tgtEl>
                                          <p:spTgt spid="4">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Effect transition="in" filter="fade">
                                      <p:cBhvr>
                                        <p:cTn id="63"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Arrow Right with solid fill">
            <a:extLst>
              <a:ext uri="{FF2B5EF4-FFF2-40B4-BE49-F238E27FC236}">
                <a16:creationId xmlns:a16="http://schemas.microsoft.com/office/drawing/2014/main" id="{F7F644D2-1860-4C25-B3BE-868BE6900B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8358" y="3695954"/>
            <a:ext cx="914400" cy="914400"/>
          </a:xfrm>
          <a:prstGeom prst="rect">
            <a:avLst/>
          </a:prstGeom>
        </p:spPr>
      </p:pic>
      <p:sp>
        <p:nvSpPr>
          <p:cNvPr id="11" name="TextBox 10">
            <a:extLst>
              <a:ext uri="{FF2B5EF4-FFF2-40B4-BE49-F238E27FC236}">
                <a16:creationId xmlns:a16="http://schemas.microsoft.com/office/drawing/2014/main" id="{C348F818-37F7-4A54-936A-67313E342AA9}"/>
              </a:ext>
            </a:extLst>
          </p:cNvPr>
          <p:cNvSpPr txBox="1"/>
          <p:nvPr/>
        </p:nvSpPr>
        <p:spPr>
          <a:xfrm>
            <a:off x="9531799" y="2937032"/>
            <a:ext cx="20996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Gothic"/>
                <a:ea typeface="+mn-ea"/>
                <a:cs typeface="Arial" panose="020B0604020202020204" pitchFamily="34" charset="0"/>
              </a:rPr>
              <a:t>More candidates</a:t>
            </a:r>
          </a:p>
        </p:txBody>
      </p:sp>
      <p:sp>
        <p:nvSpPr>
          <p:cNvPr id="12" name="TextBox 11">
            <a:extLst>
              <a:ext uri="{FF2B5EF4-FFF2-40B4-BE49-F238E27FC236}">
                <a16:creationId xmlns:a16="http://schemas.microsoft.com/office/drawing/2014/main" id="{674FD148-2D3C-4113-83E9-6EA67E463E25}"/>
              </a:ext>
            </a:extLst>
          </p:cNvPr>
          <p:cNvSpPr txBox="1"/>
          <p:nvPr/>
        </p:nvSpPr>
        <p:spPr>
          <a:xfrm>
            <a:off x="9069426" y="2792983"/>
            <a:ext cx="478302" cy="7023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C4153"/>
                </a:solidFill>
                <a:effectLst/>
                <a:uLnTx/>
                <a:uFillTx/>
                <a:latin typeface="Century Gothic" panose="020B0502020202020204" pitchFamily="34" charset="0"/>
                <a:ea typeface="+mn-ea"/>
                <a:cs typeface="+mn-cs"/>
              </a:rPr>
              <a:t>1</a:t>
            </a:r>
          </a:p>
        </p:txBody>
      </p:sp>
      <p:sp>
        <p:nvSpPr>
          <p:cNvPr id="13" name="TextBox 12">
            <a:extLst>
              <a:ext uri="{FF2B5EF4-FFF2-40B4-BE49-F238E27FC236}">
                <a16:creationId xmlns:a16="http://schemas.microsoft.com/office/drawing/2014/main" id="{1A196285-2EC4-4A63-BB53-608B384C2A73}"/>
              </a:ext>
            </a:extLst>
          </p:cNvPr>
          <p:cNvSpPr txBox="1"/>
          <p:nvPr/>
        </p:nvSpPr>
        <p:spPr>
          <a:xfrm>
            <a:off x="9077748" y="3801987"/>
            <a:ext cx="478302" cy="7023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C4153"/>
                </a:solidFill>
                <a:effectLst/>
                <a:uLnTx/>
                <a:uFillTx/>
                <a:latin typeface="Century Gothic" panose="020B0502020202020204" pitchFamily="34" charset="0"/>
                <a:ea typeface="+mn-ea"/>
                <a:cs typeface="+mn-cs"/>
              </a:rPr>
              <a:t>2</a:t>
            </a:r>
          </a:p>
        </p:txBody>
      </p:sp>
      <p:sp>
        <p:nvSpPr>
          <p:cNvPr id="19" name="TextBox 18">
            <a:extLst>
              <a:ext uri="{FF2B5EF4-FFF2-40B4-BE49-F238E27FC236}">
                <a16:creationId xmlns:a16="http://schemas.microsoft.com/office/drawing/2014/main" id="{A9D86E7B-84E3-4DCF-9074-39A144DD6EEF}"/>
              </a:ext>
            </a:extLst>
          </p:cNvPr>
          <p:cNvSpPr txBox="1"/>
          <p:nvPr/>
        </p:nvSpPr>
        <p:spPr>
          <a:xfrm>
            <a:off x="9547729" y="3891445"/>
            <a:ext cx="18586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Gothic"/>
                <a:ea typeface="+mn-ea"/>
                <a:cs typeface="Arial" panose="020B0604020202020204" pitchFamily="34" charset="0"/>
              </a:rPr>
              <a:t>More diverse candidate pool</a:t>
            </a:r>
          </a:p>
        </p:txBody>
      </p:sp>
      <p:sp>
        <p:nvSpPr>
          <p:cNvPr id="2" name="Title 1">
            <a:extLst>
              <a:ext uri="{FF2B5EF4-FFF2-40B4-BE49-F238E27FC236}">
                <a16:creationId xmlns:a16="http://schemas.microsoft.com/office/drawing/2014/main" id="{90C3F9FD-6AE7-C530-8974-4CAB2AC8DC04}"/>
              </a:ext>
            </a:extLst>
          </p:cNvPr>
          <p:cNvSpPr>
            <a:spLocks noGrp="1"/>
          </p:cNvSpPr>
          <p:nvPr>
            <p:ph type="title"/>
          </p:nvPr>
        </p:nvSpPr>
        <p:spPr>
          <a:xfrm>
            <a:off x="603830" y="698894"/>
            <a:ext cx="10881814" cy="595405"/>
          </a:xfrm>
        </p:spPr>
        <p:txBody>
          <a:bodyPr/>
          <a:lstStyle/>
          <a:p>
            <a:pPr algn="ctr"/>
            <a:r>
              <a:rPr lang="en-US" b="0"/>
              <a:t>Recruiting </a:t>
            </a:r>
            <a:r>
              <a:rPr lang="en-US"/>
              <a:t>Blueprint</a:t>
            </a:r>
          </a:p>
        </p:txBody>
      </p:sp>
      <p:graphicFrame>
        <p:nvGraphicFramePr>
          <p:cNvPr id="4" name="Diagram 3">
            <a:extLst>
              <a:ext uri="{FF2B5EF4-FFF2-40B4-BE49-F238E27FC236}">
                <a16:creationId xmlns:a16="http://schemas.microsoft.com/office/drawing/2014/main" id="{BAF5358A-36D2-19A7-3F29-6F4DBA0F9808}"/>
              </a:ext>
            </a:extLst>
          </p:cNvPr>
          <p:cNvGraphicFramePr/>
          <p:nvPr/>
        </p:nvGraphicFramePr>
        <p:xfrm>
          <a:off x="-214377" y="2214422"/>
          <a:ext cx="8152491" cy="387746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5A5D7743-D254-C7B0-34AA-D228944FFB12}"/>
              </a:ext>
            </a:extLst>
          </p:cNvPr>
          <p:cNvSpPr txBox="1"/>
          <p:nvPr/>
        </p:nvSpPr>
        <p:spPr>
          <a:xfrm>
            <a:off x="9068451" y="4710057"/>
            <a:ext cx="478302" cy="7023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C4153"/>
                </a:solidFill>
                <a:effectLst/>
                <a:uLnTx/>
                <a:uFillTx/>
                <a:latin typeface="Century Gothic" panose="020B0502020202020204" pitchFamily="34" charset="0"/>
                <a:ea typeface="+mn-ea"/>
                <a:cs typeface="+mn-cs"/>
              </a:rPr>
              <a:t>3</a:t>
            </a:r>
          </a:p>
        </p:txBody>
      </p:sp>
      <p:sp>
        <p:nvSpPr>
          <p:cNvPr id="6" name="TextBox 5">
            <a:extLst>
              <a:ext uri="{FF2B5EF4-FFF2-40B4-BE49-F238E27FC236}">
                <a16:creationId xmlns:a16="http://schemas.microsoft.com/office/drawing/2014/main" id="{E64A673D-5A3E-9B53-CD4F-CCE6A658BB71}"/>
              </a:ext>
            </a:extLst>
          </p:cNvPr>
          <p:cNvSpPr txBox="1"/>
          <p:nvPr/>
        </p:nvSpPr>
        <p:spPr>
          <a:xfrm>
            <a:off x="9531799" y="4810991"/>
            <a:ext cx="18586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entury Gothic"/>
                <a:ea typeface="+mn-ea"/>
                <a:cs typeface="Arial" panose="020B0604020202020204" pitchFamily="34" charset="0"/>
              </a:rPr>
              <a:t>More successful hires</a:t>
            </a:r>
          </a:p>
        </p:txBody>
      </p:sp>
    </p:spTree>
    <p:extLst>
      <p:ext uri="{BB962C8B-B14F-4D97-AF65-F5344CB8AC3E}">
        <p14:creationId xmlns:p14="http://schemas.microsoft.com/office/powerpoint/2010/main" val="1338445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9" grpId="0"/>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BFAF8-8AC0-AEC7-6609-CC00E7B29FF6}"/>
              </a:ext>
            </a:extLst>
          </p:cNvPr>
          <p:cNvSpPr>
            <a:spLocks noGrp="1"/>
          </p:cNvSpPr>
          <p:nvPr>
            <p:ph type="title"/>
          </p:nvPr>
        </p:nvSpPr>
        <p:spPr>
          <a:xfrm>
            <a:off x="617517" y="651850"/>
            <a:ext cx="4773991" cy="715224"/>
          </a:xfrm>
        </p:spPr>
        <p:txBody>
          <a:bodyPr/>
          <a:lstStyle/>
          <a:p>
            <a:r>
              <a:rPr lang="en-US"/>
              <a:t>Wrap </a:t>
            </a:r>
            <a:r>
              <a:rPr lang="en-US" b="0"/>
              <a:t>Up</a:t>
            </a:r>
          </a:p>
        </p:txBody>
      </p:sp>
      <p:pic>
        <p:nvPicPr>
          <p:cNvPr id="9" name="Content Placeholder 8" descr="Graphical user interface, diagram&#10;&#10;Description automatically generated">
            <a:extLst>
              <a:ext uri="{FF2B5EF4-FFF2-40B4-BE49-F238E27FC236}">
                <a16:creationId xmlns:a16="http://schemas.microsoft.com/office/drawing/2014/main" id="{F6E61FA2-2AA5-39C8-3AAC-56404144154C}"/>
              </a:ext>
            </a:extLst>
          </p:cNvPr>
          <p:cNvPicPr>
            <a:picLocks noGrp="1" noChangeAspect="1"/>
          </p:cNvPicPr>
          <p:nvPr>
            <p:ph idx="1"/>
          </p:nvPr>
        </p:nvPicPr>
        <p:blipFill rotWithShape="1">
          <a:blip r:embed="rId3">
            <a:duotone>
              <a:schemeClr val="accent1">
                <a:shade val="45000"/>
                <a:satMod val="135000"/>
              </a:schemeClr>
              <a:prstClr val="white"/>
            </a:duotone>
          </a:blip>
          <a:srcRect l="10253" t="11536" r="8837" b="15034"/>
          <a:stretch/>
        </p:blipFill>
        <p:spPr>
          <a:xfrm>
            <a:off x="6610598" y="963742"/>
            <a:ext cx="4341168" cy="2865363"/>
          </a:xfrm>
        </p:spPr>
      </p:pic>
      <p:sp>
        <p:nvSpPr>
          <p:cNvPr id="4" name="TextBox 3">
            <a:extLst>
              <a:ext uri="{FF2B5EF4-FFF2-40B4-BE49-F238E27FC236}">
                <a16:creationId xmlns:a16="http://schemas.microsoft.com/office/drawing/2014/main" id="{72AD2994-457E-21FA-3DEC-A96B776CE57F}"/>
              </a:ext>
            </a:extLst>
          </p:cNvPr>
          <p:cNvSpPr txBox="1"/>
          <p:nvPr/>
        </p:nvSpPr>
        <p:spPr>
          <a:xfrm>
            <a:off x="617518" y="1781299"/>
            <a:ext cx="4963886" cy="455509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The economy is expected to contract in 2023; however, the long-term issue we need to confront is the labor shortage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Get your job descriptions in order so that they can address talents’ need for transparency, flexibility, career growth, fair compensation, engagement and relief of burnout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Use power tools to understand the work that people do and how it fits into your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entury Gothic"/>
                <a:ea typeface="+mn-ea"/>
                <a:cs typeface="+mn-cs"/>
              </a:rPr>
              <a:t>Increase the effectiveness of your recruiting efforts by creating job postings that expand the talent pool with candidates who have the capacity for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523837258"/>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hlinkClick r:id="rId2"/>
            <a:extLst>
              <a:ext uri="{FF2B5EF4-FFF2-40B4-BE49-F238E27FC236}">
                <a16:creationId xmlns:a16="http://schemas.microsoft.com/office/drawing/2014/main" id="{07681271-F09D-7F67-CE56-245E3290627D}"/>
              </a:ext>
            </a:extLst>
          </p:cNvPr>
          <p:cNvSpPr/>
          <p:nvPr/>
        </p:nvSpPr>
        <p:spPr>
          <a:xfrm>
            <a:off x="2495006" y="3866602"/>
            <a:ext cx="2730137" cy="627017"/>
          </a:xfrm>
          <a:prstGeom prst="round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a:solidFill>
                  <a:srgbClr val="FFFFFF"/>
                </a:solidFill>
              </a:rPr>
              <a:t>DOWNLOAD</a:t>
            </a:r>
          </a:p>
        </p:txBody>
      </p:sp>
      <p:sp>
        <p:nvSpPr>
          <p:cNvPr id="6" name="Text Placeholder 2">
            <a:extLst>
              <a:ext uri="{FF2B5EF4-FFF2-40B4-BE49-F238E27FC236}">
                <a16:creationId xmlns:a16="http://schemas.microsoft.com/office/drawing/2014/main" id="{63D6F054-1C8D-D687-7D9B-8BC7938B122C}"/>
              </a:ext>
            </a:extLst>
          </p:cNvPr>
          <p:cNvSpPr txBox="1">
            <a:spLocks/>
          </p:cNvSpPr>
          <p:nvPr/>
        </p:nvSpPr>
        <p:spPr>
          <a:xfrm>
            <a:off x="881200" y="2345176"/>
            <a:ext cx="6015450" cy="108382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Thank you!</a:t>
            </a:r>
          </a:p>
          <a:p>
            <a:pPr marL="0" indent="0" algn="ctr">
              <a:buNone/>
            </a:pPr>
            <a:r>
              <a:rPr lang="en-US" sz="2600" dirty="0"/>
              <a:t>Job Description Project Checklist</a:t>
            </a:r>
          </a:p>
        </p:txBody>
      </p:sp>
      <p:pic>
        <p:nvPicPr>
          <p:cNvPr id="7" name="Picture 2" descr="job description project checklist">
            <a:extLst>
              <a:ext uri="{FF2B5EF4-FFF2-40B4-BE49-F238E27FC236}">
                <a16:creationId xmlns:a16="http://schemas.microsoft.com/office/drawing/2014/main" id="{71038890-3435-CC7C-F76D-CF2F0AEC8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633" y="977443"/>
            <a:ext cx="4113167" cy="49031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08B44C-1E2F-4B14-2C87-2FB49E502D92}"/>
              </a:ext>
            </a:extLst>
          </p:cNvPr>
          <p:cNvSpPr txBox="1"/>
          <p:nvPr/>
        </p:nvSpPr>
        <p:spPr>
          <a:xfrm>
            <a:off x="2495005" y="4654223"/>
            <a:ext cx="2730137" cy="276999"/>
          </a:xfrm>
          <a:prstGeom prst="rect">
            <a:avLst/>
          </a:prstGeom>
          <a:noFill/>
        </p:spPr>
        <p:txBody>
          <a:bodyPr wrap="square">
            <a:spAutoFit/>
          </a:bodyPr>
          <a:lstStyle/>
          <a:p>
            <a:pPr algn="ctr"/>
            <a:r>
              <a:rPr lang="en-US" sz="1200" dirty="0">
                <a:solidFill>
                  <a:schemeClr val="accent1"/>
                </a:solidFill>
                <a:hlinkClick r:id="rId2">
                  <a:extLst>
                    <a:ext uri="{A12FA001-AC4F-418D-AE19-62706E023703}">
                      <ahyp:hlinkClr xmlns:ahyp="http://schemas.microsoft.com/office/drawing/2018/hyperlinkcolor" val="tx"/>
                    </a:ext>
                  </a:extLst>
                </a:hlinkClick>
              </a:rPr>
              <a:t>https://jdxpert.com/checklist/</a:t>
            </a:r>
            <a:r>
              <a:rPr lang="en-US" sz="1200" dirty="0">
                <a:solidFill>
                  <a:schemeClr val="accent1"/>
                </a:solidFill>
              </a:rPr>
              <a:t> </a:t>
            </a:r>
          </a:p>
        </p:txBody>
      </p:sp>
    </p:spTree>
    <p:extLst>
      <p:ext uri="{BB962C8B-B14F-4D97-AF65-F5344CB8AC3E}">
        <p14:creationId xmlns:p14="http://schemas.microsoft.com/office/powerpoint/2010/main" val="10874748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79A776-B760-6447-DF69-DF7606575A13}"/>
              </a:ext>
            </a:extLst>
          </p:cNvPr>
          <p:cNvSpPr/>
          <p:nvPr/>
        </p:nvSpPr>
        <p:spPr>
          <a:xfrm>
            <a:off x="1602463" y="3766242"/>
            <a:ext cx="8881450" cy="246254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 name="Title 3">
            <a:extLst>
              <a:ext uri="{FF2B5EF4-FFF2-40B4-BE49-F238E27FC236}">
                <a16:creationId xmlns:a16="http://schemas.microsoft.com/office/drawing/2014/main" id="{BE0CBDA6-A0C7-DA66-B2B2-26E795E7F50E}"/>
              </a:ext>
            </a:extLst>
          </p:cNvPr>
          <p:cNvSpPr>
            <a:spLocks noGrp="1"/>
          </p:cNvSpPr>
          <p:nvPr>
            <p:ph type="title"/>
          </p:nvPr>
        </p:nvSpPr>
        <p:spPr>
          <a:xfrm>
            <a:off x="3534091" y="2541854"/>
            <a:ext cx="4799133" cy="549904"/>
          </a:xfrm>
        </p:spPr>
        <p:txBody>
          <a:bodyPr/>
          <a:lstStyle/>
          <a:p>
            <a:pPr algn="ctr"/>
            <a:r>
              <a:rPr lang="en-US"/>
              <a:t>Thank you!</a:t>
            </a:r>
          </a:p>
        </p:txBody>
      </p:sp>
      <p:sp>
        <p:nvSpPr>
          <p:cNvPr id="6" name="TextBox 5">
            <a:extLst>
              <a:ext uri="{FF2B5EF4-FFF2-40B4-BE49-F238E27FC236}">
                <a16:creationId xmlns:a16="http://schemas.microsoft.com/office/drawing/2014/main" id="{B758BFC6-44DC-E069-A9FD-2285060ABBD2}"/>
              </a:ext>
            </a:extLst>
          </p:cNvPr>
          <p:cNvSpPr txBox="1"/>
          <p:nvPr/>
        </p:nvSpPr>
        <p:spPr>
          <a:xfrm>
            <a:off x="2593153" y="3900248"/>
            <a:ext cx="6992844" cy="821507"/>
          </a:xfrm>
          <a:prstGeom prst="rect">
            <a:avLst/>
          </a:prstGeom>
          <a:noFill/>
        </p:spPr>
        <p:txBody>
          <a:bodyPr wrap="square" rtlCol="0">
            <a:spAutoFit/>
          </a:bodyPr>
          <a:lstStyle/>
          <a:p>
            <a:pPr marL="0" marR="0" lvl="0" indent="0" algn="ctr" defTabSz="914400" rtl="0" eaLnBrk="1" fontAlgn="auto" latinLnBrk="0" hangingPunct="1">
              <a:lnSpc>
                <a:spcPts val="3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Want to learn more about how JDXpert can help you get the most out of your job descriptions? </a:t>
            </a:r>
          </a:p>
        </p:txBody>
      </p:sp>
      <p:sp>
        <p:nvSpPr>
          <p:cNvPr id="7" name="Rectangle: Rounded Corners 6">
            <a:hlinkClick r:id="rId2"/>
            <a:extLst>
              <a:ext uri="{FF2B5EF4-FFF2-40B4-BE49-F238E27FC236}">
                <a16:creationId xmlns:a16="http://schemas.microsoft.com/office/drawing/2014/main" id="{E363E038-4384-89B7-D6AD-7675C88F5A3A}"/>
              </a:ext>
            </a:extLst>
          </p:cNvPr>
          <p:cNvSpPr/>
          <p:nvPr/>
        </p:nvSpPr>
        <p:spPr>
          <a:xfrm>
            <a:off x="4285943" y="4935003"/>
            <a:ext cx="3295431" cy="63020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Schedule Your Demo Today!</a:t>
            </a:r>
          </a:p>
        </p:txBody>
      </p:sp>
      <p:sp>
        <p:nvSpPr>
          <p:cNvPr id="8" name="TextBox 7">
            <a:extLst>
              <a:ext uri="{FF2B5EF4-FFF2-40B4-BE49-F238E27FC236}">
                <a16:creationId xmlns:a16="http://schemas.microsoft.com/office/drawing/2014/main" id="{73724446-56EC-5015-6B10-88C5B0330E4C}"/>
              </a:ext>
            </a:extLst>
          </p:cNvPr>
          <p:cNvSpPr txBox="1"/>
          <p:nvPr/>
        </p:nvSpPr>
        <p:spPr>
          <a:xfrm>
            <a:off x="3138164" y="5714883"/>
            <a:ext cx="5590992" cy="2616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5AEB5"/>
                </a:solidFill>
                <a:effectLst/>
                <a:uLnTx/>
                <a:uFillTx/>
                <a:latin typeface="Century Gothic" panose="020B0502020202020204" pitchFamily="34" charset="0"/>
                <a:ea typeface="+mn-ea"/>
                <a:cs typeface="+mn-cs"/>
                <a:hlinkClick r:id="rId2">
                  <a:extLst>
                    <a:ext uri="{A12FA001-AC4F-418D-AE19-62706E023703}">
                      <ahyp:hlinkClr xmlns:ahyp="http://schemas.microsoft.com/office/drawing/2018/hyperlinkcolor" val="tx"/>
                    </a:ext>
                  </a:extLst>
                </a:hlinkClick>
              </a:rPr>
              <a:t>https://jdxpert.com/contact/</a:t>
            </a:r>
            <a:r>
              <a:rPr kumimoji="0" lang="en-US" sz="1100" b="0" i="0" u="none" strike="noStrike" kern="1200" cap="none" spc="0" normalizeH="0" baseline="0" noProof="0">
                <a:ln>
                  <a:noFill/>
                </a:ln>
                <a:solidFill>
                  <a:srgbClr val="25AEB5"/>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414909091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AEC7E-8D2B-A6EE-1E16-E94F18109291}"/>
              </a:ext>
            </a:extLst>
          </p:cNvPr>
          <p:cNvSpPr>
            <a:spLocks noGrp="1"/>
          </p:cNvSpPr>
          <p:nvPr>
            <p:ph type="title"/>
          </p:nvPr>
        </p:nvSpPr>
        <p:spPr>
          <a:xfrm>
            <a:off x="655093" y="666549"/>
            <a:ext cx="10881814" cy="595405"/>
          </a:xfrm>
        </p:spPr>
        <p:txBody>
          <a:bodyPr/>
          <a:lstStyle/>
          <a:p>
            <a:pPr algn="ctr"/>
            <a:r>
              <a:rPr lang="en-US" b="0"/>
              <a:t>HR </a:t>
            </a:r>
            <a:r>
              <a:rPr lang="en-US"/>
              <a:t>Challenges</a:t>
            </a:r>
          </a:p>
        </p:txBody>
      </p:sp>
      <p:sp>
        <p:nvSpPr>
          <p:cNvPr id="5" name="TextBox 4">
            <a:extLst>
              <a:ext uri="{FF2B5EF4-FFF2-40B4-BE49-F238E27FC236}">
                <a16:creationId xmlns:a16="http://schemas.microsoft.com/office/drawing/2014/main" id="{733A9C39-7C2C-21CF-6768-375E42BAF1CE}"/>
              </a:ext>
            </a:extLst>
          </p:cNvPr>
          <p:cNvSpPr txBox="1"/>
          <p:nvPr/>
        </p:nvSpPr>
        <p:spPr>
          <a:xfrm>
            <a:off x="1659397" y="4146036"/>
            <a:ext cx="115127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mn-cs"/>
              </a:rPr>
              <a:t>Recover</a:t>
            </a:r>
          </a:p>
        </p:txBody>
      </p:sp>
      <p:sp>
        <p:nvSpPr>
          <p:cNvPr id="6" name="TextBox 5">
            <a:extLst>
              <a:ext uri="{FF2B5EF4-FFF2-40B4-BE49-F238E27FC236}">
                <a16:creationId xmlns:a16="http://schemas.microsoft.com/office/drawing/2014/main" id="{53F96044-4203-7BBA-F2B7-DB39566E8E74}"/>
              </a:ext>
            </a:extLst>
          </p:cNvPr>
          <p:cNvSpPr txBox="1"/>
          <p:nvPr/>
        </p:nvSpPr>
        <p:spPr>
          <a:xfrm>
            <a:off x="6212450" y="4146036"/>
            <a:ext cx="17524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B32F"/>
                </a:solidFill>
                <a:effectLst/>
                <a:uLnTx/>
                <a:uFillTx/>
                <a:latin typeface="Poppins"/>
                <a:ea typeface="+mn-ea"/>
                <a:cs typeface="+mn-cs"/>
              </a:rPr>
              <a:t>Retain</a:t>
            </a:r>
          </a:p>
        </p:txBody>
      </p:sp>
      <p:sp>
        <p:nvSpPr>
          <p:cNvPr id="7" name="TextBox 6">
            <a:extLst>
              <a:ext uri="{FF2B5EF4-FFF2-40B4-BE49-F238E27FC236}">
                <a16:creationId xmlns:a16="http://schemas.microsoft.com/office/drawing/2014/main" id="{186FD202-FA37-AA81-2303-5B0451751236}"/>
              </a:ext>
            </a:extLst>
          </p:cNvPr>
          <p:cNvSpPr txBox="1"/>
          <p:nvPr/>
        </p:nvSpPr>
        <p:spPr>
          <a:xfrm>
            <a:off x="9137467" y="4146036"/>
            <a:ext cx="103265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700FA"/>
                </a:solidFill>
                <a:effectLst/>
                <a:uLnTx/>
                <a:uFillTx/>
                <a:latin typeface="Poppins"/>
                <a:ea typeface="+mn-ea"/>
                <a:cs typeface="+mn-cs"/>
              </a:rPr>
              <a:t>Recruit</a:t>
            </a:r>
          </a:p>
        </p:txBody>
      </p:sp>
      <p:pic>
        <p:nvPicPr>
          <p:cNvPr id="3" name="Picture 2">
            <a:extLst>
              <a:ext uri="{FF2B5EF4-FFF2-40B4-BE49-F238E27FC236}">
                <a16:creationId xmlns:a16="http://schemas.microsoft.com/office/drawing/2014/main" id="{3DEF620B-7B3E-60E6-8FDB-269521AF91F7}"/>
              </a:ext>
            </a:extLst>
          </p:cNvPr>
          <p:cNvPicPr>
            <a:picLocks noChangeAspect="1"/>
          </p:cNvPicPr>
          <p:nvPr/>
        </p:nvPicPr>
        <p:blipFill>
          <a:blip r:embed="rId3"/>
          <a:stretch>
            <a:fillRect/>
          </a:stretch>
        </p:blipFill>
        <p:spPr>
          <a:xfrm>
            <a:off x="1282536" y="2197768"/>
            <a:ext cx="1905000" cy="1905000"/>
          </a:xfrm>
          <a:prstGeom prst="rect">
            <a:avLst/>
          </a:prstGeom>
        </p:spPr>
      </p:pic>
      <p:pic>
        <p:nvPicPr>
          <p:cNvPr id="9" name="Picture 8" descr="Icon&#10;&#10;Description automatically generated">
            <a:extLst>
              <a:ext uri="{FF2B5EF4-FFF2-40B4-BE49-F238E27FC236}">
                <a16:creationId xmlns:a16="http://schemas.microsoft.com/office/drawing/2014/main" id="{033B501E-2242-789F-1D23-088CCE6B2450}"/>
              </a:ext>
            </a:extLst>
          </p:cNvPr>
          <p:cNvPicPr>
            <a:picLocks noChangeAspect="1"/>
          </p:cNvPicPr>
          <p:nvPr/>
        </p:nvPicPr>
        <p:blipFill>
          <a:blip r:embed="rId4"/>
          <a:stretch>
            <a:fillRect/>
          </a:stretch>
        </p:blipFill>
        <p:spPr>
          <a:xfrm>
            <a:off x="6112908" y="2246111"/>
            <a:ext cx="1905000" cy="1905000"/>
          </a:xfrm>
          <a:prstGeom prst="rect">
            <a:avLst/>
          </a:prstGeom>
        </p:spPr>
      </p:pic>
      <p:pic>
        <p:nvPicPr>
          <p:cNvPr id="11" name="Picture 10" descr="Icon&#10;&#10;Description automatically generated">
            <a:extLst>
              <a:ext uri="{FF2B5EF4-FFF2-40B4-BE49-F238E27FC236}">
                <a16:creationId xmlns:a16="http://schemas.microsoft.com/office/drawing/2014/main" id="{556C09D4-54DC-1E3A-563C-F0AE87021039}"/>
              </a:ext>
            </a:extLst>
          </p:cNvPr>
          <p:cNvPicPr>
            <a:picLocks noChangeAspect="1"/>
          </p:cNvPicPr>
          <p:nvPr/>
        </p:nvPicPr>
        <p:blipFill>
          <a:blip r:embed="rId5"/>
          <a:stretch>
            <a:fillRect/>
          </a:stretch>
        </p:blipFill>
        <p:spPr>
          <a:xfrm>
            <a:off x="8889150" y="2450167"/>
            <a:ext cx="1464262" cy="1464262"/>
          </a:xfrm>
          <a:prstGeom prst="rect">
            <a:avLst/>
          </a:prstGeom>
        </p:spPr>
      </p:pic>
      <p:sp>
        <p:nvSpPr>
          <p:cNvPr id="2" name="TextBox 1">
            <a:extLst>
              <a:ext uri="{FF2B5EF4-FFF2-40B4-BE49-F238E27FC236}">
                <a16:creationId xmlns:a16="http://schemas.microsoft.com/office/drawing/2014/main" id="{D8ED70F2-E0F2-4574-A2DF-BC2499753825}"/>
              </a:ext>
            </a:extLst>
          </p:cNvPr>
          <p:cNvSpPr txBox="1"/>
          <p:nvPr/>
        </p:nvSpPr>
        <p:spPr>
          <a:xfrm>
            <a:off x="4105650" y="4146036"/>
            <a:ext cx="100380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3BA97"/>
                </a:solidFill>
                <a:effectLst/>
                <a:uLnTx/>
                <a:uFillTx/>
                <a:latin typeface="Poppins"/>
                <a:ea typeface="+mn-ea"/>
                <a:cs typeface="+mn-cs"/>
              </a:rPr>
              <a:t>Reflect</a:t>
            </a:r>
          </a:p>
        </p:txBody>
      </p:sp>
      <p:pic>
        <p:nvPicPr>
          <p:cNvPr id="12" name="Picture 11" descr="Icon&#10;&#10;Description automatically generated">
            <a:extLst>
              <a:ext uri="{FF2B5EF4-FFF2-40B4-BE49-F238E27FC236}">
                <a16:creationId xmlns:a16="http://schemas.microsoft.com/office/drawing/2014/main" id="{4C836B06-0F0D-291A-BE06-8FEC4BB8DA19}"/>
              </a:ext>
            </a:extLst>
          </p:cNvPr>
          <p:cNvPicPr>
            <a:picLocks noChangeAspect="1"/>
          </p:cNvPicPr>
          <p:nvPr/>
        </p:nvPicPr>
        <p:blipFill>
          <a:blip r:embed="rId6"/>
          <a:stretch>
            <a:fillRect/>
          </a:stretch>
        </p:blipFill>
        <p:spPr>
          <a:xfrm>
            <a:off x="3681916" y="2246111"/>
            <a:ext cx="1856657" cy="1856657"/>
          </a:xfrm>
          <a:prstGeom prst="rect">
            <a:avLst/>
          </a:prstGeom>
        </p:spPr>
      </p:pic>
      <p:sp>
        <p:nvSpPr>
          <p:cNvPr id="13" name="TextBox 12">
            <a:extLst>
              <a:ext uri="{FF2B5EF4-FFF2-40B4-BE49-F238E27FC236}">
                <a16:creationId xmlns:a16="http://schemas.microsoft.com/office/drawing/2014/main" id="{28DC430F-BF7C-8F9C-329D-DFDF87C1D84D}"/>
              </a:ext>
            </a:extLst>
          </p:cNvPr>
          <p:cNvSpPr txBox="1"/>
          <p:nvPr/>
        </p:nvSpPr>
        <p:spPr>
          <a:xfrm>
            <a:off x="564070" y="6327648"/>
            <a:ext cx="71846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7"/>
              </a:rPr>
              <a:t>Deloitte</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83412329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1151" name="Freeform: Shape 1150">
            <a:extLst>
              <a:ext uri="{FF2B5EF4-FFF2-40B4-BE49-F238E27FC236}">
                <a16:creationId xmlns:a16="http://schemas.microsoft.com/office/drawing/2014/main" id="{3598E617-22F7-BF17-0DAA-D9E5A1AF09A9}"/>
              </a:ext>
            </a:extLst>
          </p:cNvPr>
          <p:cNvSpPr/>
          <p:nvPr/>
        </p:nvSpPr>
        <p:spPr>
          <a:xfrm>
            <a:off x="5831395" y="0"/>
            <a:ext cx="6383908" cy="4715971"/>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140" name="Google Shape;78;g162086d5a5f_0_228">
            <a:extLst>
              <a:ext uri="{FF2B5EF4-FFF2-40B4-BE49-F238E27FC236}">
                <a16:creationId xmlns:a16="http://schemas.microsoft.com/office/drawing/2014/main" id="{4FAAC905-66C6-917F-0859-D9846A9ADCCF}"/>
              </a:ext>
            </a:extLst>
          </p:cNvPr>
          <p:cNvSpPr/>
          <p:nvPr/>
        </p:nvSpPr>
        <p:spPr>
          <a:xfrm rot="10800000" flipH="1">
            <a:off x="9028762" y="0"/>
            <a:ext cx="2905109" cy="6353278"/>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ubik"/>
              <a:ea typeface="Rubik"/>
              <a:cs typeface="Rubik"/>
              <a:sym typeface="Rubik"/>
            </a:endParaRPr>
          </a:p>
        </p:txBody>
      </p:sp>
      <p:sp>
        <p:nvSpPr>
          <p:cNvPr id="1162" name="Freeform: Shape 1161">
            <a:extLst>
              <a:ext uri="{FF2B5EF4-FFF2-40B4-BE49-F238E27FC236}">
                <a16:creationId xmlns:a16="http://schemas.microsoft.com/office/drawing/2014/main" id="{DB038C98-0919-DD74-9A55-9EAD405BEAA3}"/>
              </a:ext>
            </a:extLst>
          </p:cNvPr>
          <p:cNvSpPr/>
          <p:nvPr/>
        </p:nvSpPr>
        <p:spPr>
          <a:xfrm>
            <a:off x="9028763" y="0"/>
            <a:ext cx="2905109" cy="4479734"/>
          </a:xfrm>
          <a:custGeom>
            <a:avLst/>
            <a:gdLst>
              <a:gd name="connsiteX0" fmla="*/ 1912168 w 2905109"/>
              <a:gd name="connsiteY0" fmla="*/ 0 h 4479734"/>
              <a:gd name="connsiteX1" fmla="*/ 2905109 w 2905109"/>
              <a:gd name="connsiteY1" fmla="*/ 0 h 4479734"/>
              <a:gd name="connsiteX2" fmla="*/ 2905109 w 2905109"/>
              <a:gd name="connsiteY2" fmla="*/ 395645 h 4479734"/>
              <a:gd name="connsiteX3" fmla="*/ 0 w 2905109"/>
              <a:gd name="connsiteY3" fmla="*/ 4479734 h 4479734"/>
              <a:gd name="connsiteX4" fmla="*/ 0 w 2905109"/>
              <a:gd name="connsiteY4" fmla="*/ 2696227 h 4479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5109" h="4479734">
                <a:moveTo>
                  <a:pt x="1912168" y="0"/>
                </a:moveTo>
                <a:lnTo>
                  <a:pt x="2905109" y="0"/>
                </a:lnTo>
                <a:lnTo>
                  <a:pt x="2905109" y="395645"/>
                </a:lnTo>
                <a:lnTo>
                  <a:pt x="0" y="4479734"/>
                </a:lnTo>
                <a:lnTo>
                  <a:pt x="0" y="2696227"/>
                </a:lnTo>
                <a:close/>
              </a:path>
            </a:pathLst>
          </a:custGeom>
          <a:solidFill>
            <a:schemeClr val="bg1">
              <a:alpha val="11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1141" name="Google Shape;79;g162086d5a5f_0_228">
            <a:extLst>
              <a:ext uri="{FF2B5EF4-FFF2-40B4-BE49-F238E27FC236}">
                <a16:creationId xmlns:a16="http://schemas.microsoft.com/office/drawing/2014/main" id="{3F756F54-E027-C9B6-ADC4-BB9D262479C8}"/>
              </a:ext>
            </a:extLst>
          </p:cNvPr>
          <p:cNvPicPr preferRelativeResize="0">
            <a:picLocks noChangeAspect="1"/>
          </p:cNvPicPr>
          <p:nvPr/>
        </p:nvPicPr>
        <p:blipFill rotWithShape="1">
          <a:blip r:embed="rId3">
            <a:alphaModFix/>
          </a:blip>
          <a:srcRect l="30149" r="32858"/>
          <a:stretch/>
        </p:blipFill>
        <p:spPr>
          <a:xfrm>
            <a:off x="9025833" y="1103242"/>
            <a:ext cx="2914157" cy="5254505"/>
          </a:xfrm>
          <a:prstGeom prst="round2SameRect">
            <a:avLst>
              <a:gd name="adj1" fmla="val 44209"/>
              <a:gd name="adj2" fmla="val 50000"/>
            </a:avLst>
          </a:prstGeom>
          <a:noFill/>
          <a:ln>
            <a:noFill/>
          </a:ln>
        </p:spPr>
      </p:pic>
      <p:sp>
        <p:nvSpPr>
          <p:cNvPr id="1148" name="Google Shape;82;g162086d5a5f_0_228">
            <a:extLst>
              <a:ext uri="{FF2B5EF4-FFF2-40B4-BE49-F238E27FC236}">
                <a16:creationId xmlns:a16="http://schemas.microsoft.com/office/drawing/2014/main" id="{7AD3DE4B-8973-CFA9-A706-B4ED5E11B8B2}"/>
              </a:ext>
            </a:extLst>
          </p:cNvPr>
          <p:cNvSpPr/>
          <p:nvPr/>
        </p:nvSpPr>
        <p:spPr>
          <a:xfrm flipH="1">
            <a:off x="6889036" y="3756186"/>
            <a:ext cx="1837049" cy="3101814"/>
          </a:xfrm>
          <a:prstGeom prst="round2SameRect">
            <a:avLst>
              <a:gd name="adj1" fmla="val 50000"/>
              <a:gd name="adj2" fmla="val 0"/>
            </a:avLst>
          </a:pr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ubik"/>
              <a:ea typeface="Rubik"/>
              <a:cs typeface="Rubik"/>
              <a:sym typeface="Rubik"/>
            </a:endParaRPr>
          </a:p>
        </p:txBody>
      </p:sp>
      <p:sp>
        <p:nvSpPr>
          <p:cNvPr id="1153" name="Google Shape;82;g162086d5a5f_0_228">
            <a:extLst>
              <a:ext uri="{FF2B5EF4-FFF2-40B4-BE49-F238E27FC236}">
                <a16:creationId xmlns:a16="http://schemas.microsoft.com/office/drawing/2014/main" id="{3EF995D8-95E1-681D-A0DA-7A120A61B0A7}"/>
              </a:ext>
            </a:extLst>
          </p:cNvPr>
          <p:cNvSpPr/>
          <p:nvPr/>
        </p:nvSpPr>
        <p:spPr>
          <a:xfrm flipH="1" flipV="1">
            <a:off x="6897906" y="0"/>
            <a:ext cx="1828181" cy="3129097"/>
          </a:xfrm>
          <a:prstGeom prst="round2SameRect">
            <a:avLst>
              <a:gd name="adj1" fmla="val 50000"/>
              <a:gd name="adj2" fmla="val 0"/>
            </a:avLst>
          </a:prstGeom>
          <a:gradFill>
            <a:gsLst>
              <a:gs pos="0">
                <a:schemeClr val="accent2"/>
              </a:gs>
              <a:gs pos="49000">
                <a:schemeClr val="accent1"/>
              </a:gs>
              <a:gs pos="100000">
                <a:schemeClr val="accent3"/>
              </a:gs>
            </a:gsLst>
            <a:lin ang="18900044" scaled="0"/>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ubik"/>
              <a:ea typeface="Rubik"/>
              <a:cs typeface="Rubik"/>
              <a:sym typeface="Rubik"/>
            </a:endParaRPr>
          </a:p>
        </p:txBody>
      </p:sp>
      <p:sp>
        <p:nvSpPr>
          <p:cNvPr id="2" name="Title 1">
            <a:extLst>
              <a:ext uri="{FF2B5EF4-FFF2-40B4-BE49-F238E27FC236}">
                <a16:creationId xmlns:a16="http://schemas.microsoft.com/office/drawing/2014/main" id="{380EA16E-C6E7-25B6-A13D-6C4DA72A24B6}"/>
              </a:ext>
            </a:extLst>
          </p:cNvPr>
          <p:cNvSpPr txBox="1">
            <a:spLocks/>
          </p:cNvSpPr>
          <p:nvPr/>
        </p:nvSpPr>
        <p:spPr>
          <a:xfrm>
            <a:off x="529534" y="4900079"/>
            <a:ext cx="5751996" cy="945729"/>
          </a:xfrm>
          <a:prstGeom prst="rect">
            <a:avLst/>
          </a:prstGeom>
        </p:spPr>
        <p:txBody>
          <a:bodyPr lIns="0" tIns="0" rIns="0" bIns="0"/>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1600" b="0" i="0" u="none" strike="noStrike" kern="1200" cap="none" spc="0" normalizeH="0" baseline="0" noProof="0">
                <a:ln>
                  <a:noFill/>
                </a:ln>
                <a:solidFill>
                  <a:srgbClr val="2C4153">
                    <a:lumMod val="75000"/>
                  </a:srgbClr>
                </a:solidFill>
                <a:effectLst/>
                <a:uLnTx/>
                <a:uFillTx/>
                <a:latin typeface="Century Gothic" panose="020B0502020202020204" pitchFamily="34" charset="0"/>
                <a:ea typeface="Open Sans Light" pitchFamily="2" charset="0"/>
                <a:cs typeface="Open Sans Light" pitchFamily="2" charset="0"/>
              </a:rPr>
              <a:t>Modern job description management for today’s HR pros</a:t>
            </a:r>
          </a:p>
        </p:txBody>
      </p:sp>
      <p:grpSp>
        <p:nvGrpSpPr>
          <p:cNvPr id="1155" name="Group 1154">
            <a:extLst>
              <a:ext uri="{FF2B5EF4-FFF2-40B4-BE49-F238E27FC236}">
                <a16:creationId xmlns:a16="http://schemas.microsoft.com/office/drawing/2014/main" id="{BE7FC2E7-4C83-CB7E-48FC-621167596B64}"/>
              </a:ext>
            </a:extLst>
          </p:cNvPr>
          <p:cNvGrpSpPr/>
          <p:nvPr/>
        </p:nvGrpSpPr>
        <p:grpSpPr>
          <a:xfrm>
            <a:off x="529533" y="1408844"/>
            <a:ext cx="5125152" cy="1609750"/>
            <a:chOff x="835710" y="1408983"/>
            <a:chExt cx="2364581" cy="742687"/>
          </a:xfrm>
        </p:grpSpPr>
        <p:sp>
          <p:nvSpPr>
            <p:cNvPr id="12" name="Freeform: Shape 11">
              <a:extLst>
                <a:ext uri="{FF2B5EF4-FFF2-40B4-BE49-F238E27FC236}">
                  <a16:creationId xmlns:a16="http://schemas.microsoft.com/office/drawing/2014/main" id="{0BC3E9A4-20E3-C6CF-18BE-85901F86E8C7}"/>
                </a:ext>
              </a:extLst>
            </p:cNvPr>
            <p:cNvSpPr/>
            <p:nvPr/>
          </p:nvSpPr>
          <p:spPr>
            <a:xfrm>
              <a:off x="835710" y="1627867"/>
              <a:ext cx="249840" cy="523803"/>
            </a:xfrm>
            <a:custGeom>
              <a:avLst/>
              <a:gdLst>
                <a:gd name="connsiteX0" fmla="*/ 249836 w 249840"/>
                <a:gd name="connsiteY0" fmla="*/ -5 h 523803"/>
                <a:gd name="connsiteX1" fmla="*/ 249836 w 249840"/>
                <a:gd name="connsiteY1" fmla="*/ 332703 h 523803"/>
                <a:gd name="connsiteX2" fmla="*/ 228976 w 249840"/>
                <a:gd name="connsiteY2" fmla="*/ 449765 h 523803"/>
                <a:gd name="connsiteX3" fmla="*/ 98293 w 249840"/>
                <a:gd name="connsiteY3" fmla="*/ 523775 h 523803"/>
                <a:gd name="connsiteX4" fmla="*/ -5 w 249840"/>
                <a:gd name="connsiteY4" fmla="*/ 497581 h 523803"/>
                <a:gd name="connsiteX5" fmla="*/ 41620 w 249840"/>
                <a:gd name="connsiteY5" fmla="*/ 430906 h 523803"/>
                <a:gd name="connsiteX6" fmla="*/ 99627 w 249840"/>
                <a:gd name="connsiteY6" fmla="*/ 449765 h 523803"/>
                <a:gd name="connsiteX7" fmla="*/ 155443 w 249840"/>
                <a:gd name="connsiteY7" fmla="*/ 415190 h 523803"/>
                <a:gd name="connsiteX8" fmla="*/ 164968 w 249840"/>
                <a:gd name="connsiteY8" fmla="*/ 332703 h 523803"/>
                <a:gd name="connsiteX9" fmla="*/ 164968 w 249840"/>
                <a:gd name="connsiteY9" fmla="*/ -5 h 52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40" h="523803">
                  <a:moveTo>
                    <a:pt x="249836" y="-5"/>
                  </a:moveTo>
                  <a:lnTo>
                    <a:pt x="249836" y="332703"/>
                  </a:lnTo>
                  <a:cubicBezTo>
                    <a:pt x="249836" y="373565"/>
                    <a:pt x="248122" y="414332"/>
                    <a:pt x="228976" y="449765"/>
                  </a:cubicBezTo>
                  <a:cubicBezTo>
                    <a:pt x="211546" y="482150"/>
                    <a:pt x="174017" y="523775"/>
                    <a:pt x="98293" y="523775"/>
                  </a:cubicBezTo>
                  <a:cubicBezTo>
                    <a:pt x="63733" y="524326"/>
                    <a:pt x="29699" y="515257"/>
                    <a:pt x="-5" y="497581"/>
                  </a:cubicBezTo>
                  <a:lnTo>
                    <a:pt x="41620" y="430906"/>
                  </a:lnTo>
                  <a:cubicBezTo>
                    <a:pt x="58152" y="443787"/>
                    <a:pt x="78680" y="450462"/>
                    <a:pt x="99627" y="449765"/>
                  </a:cubicBezTo>
                  <a:cubicBezTo>
                    <a:pt x="123753" y="451528"/>
                    <a:pt x="146277" y="437576"/>
                    <a:pt x="155443" y="415190"/>
                  </a:cubicBezTo>
                  <a:cubicBezTo>
                    <a:pt x="160396" y="403569"/>
                    <a:pt x="164968" y="385090"/>
                    <a:pt x="164968" y="332703"/>
                  </a:cubicBezTo>
                  <a:lnTo>
                    <a:pt x="164968" y="-5"/>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3" name="Freeform: Shape 12">
              <a:extLst>
                <a:ext uri="{FF2B5EF4-FFF2-40B4-BE49-F238E27FC236}">
                  <a16:creationId xmlns:a16="http://schemas.microsoft.com/office/drawing/2014/main" id="{1B8DCB37-DC69-9241-29E6-716BFBD8E928}"/>
                </a:ext>
              </a:extLst>
            </p:cNvPr>
            <p:cNvSpPr/>
            <p:nvPr/>
          </p:nvSpPr>
          <p:spPr>
            <a:xfrm>
              <a:off x="1145654" y="1408983"/>
              <a:ext cx="356235" cy="571528"/>
            </a:xfrm>
            <a:custGeom>
              <a:avLst/>
              <a:gdLst>
                <a:gd name="connsiteX0" fmla="*/ 274601 w 356235"/>
                <a:gd name="connsiteY0" fmla="*/ -5 h 571528"/>
                <a:gd name="connsiteX1" fmla="*/ 356230 w 356235"/>
                <a:gd name="connsiteY1" fmla="*/ -5 h 571528"/>
                <a:gd name="connsiteX2" fmla="*/ 356230 w 356235"/>
                <a:gd name="connsiteY2" fmla="*/ 561970 h 571528"/>
                <a:gd name="connsiteX3" fmla="*/ 274601 w 356235"/>
                <a:gd name="connsiteY3" fmla="*/ 561970 h 571528"/>
                <a:gd name="connsiteX4" fmla="*/ 274601 w 356235"/>
                <a:gd name="connsiteY4" fmla="*/ 527585 h 571528"/>
                <a:gd name="connsiteX5" fmla="*/ 169826 w 356235"/>
                <a:gd name="connsiteY5" fmla="*/ 571495 h 571528"/>
                <a:gd name="connsiteX6" fmla="*/ -5 w 356235"/>
                <a:gd name="connsiteY6" fmla="*/ 398997 h 571528"/>
                <a:gd name="connsiteX7" fmla="*/ 170683 w 356235"/>
                <a:gd name="connsiteY7" fmla="*/ 228785 h 571528"/>
                <a:gd name="connsiteX8" fmla="*/ 274792 w 356235"/>
                <a:gd name="connsiteY8" fmla="*/ 274982 h 571528"/>
                <a:gd name="connsiteX9" fmla="*/ 83053 w 356235"/>
                <a:gd name="connsiteY9" fmla="*/ 400521 h 571528"/>
                <a:gd name="connsiteX10" fmla="*/ 180494 w 356235"/>
                <a:gd name="connsiteY10" fmla="*/ 503677 h 571528"/>
                <a:gd name="connsiteX11" fmla="*/ 279554 w 356235"/>
                <a:gd name="connsiteY11" fmla="*/ 401283 h 571528"/>
                <a:gd name="connsiteX12" fmla="*/ 180494 w 356235"/>
                <a:gd name="connsiteY12" fmla="*/ 296508 h 571528"/>
                <a:gd name="connsiteX13" fmla="*/ 83053 w 356235"/>
                <a:gd name="connsiteY13" fmla="*/ 400521 h 57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6235" h="571528">
                  <a:moveTo>
                    <a:pt x="274601" y="-5"/>
                  </a:moveTo>
                  <a:lnTo>
                    <a:pt x="356230" y="-5"/>
                  </a:lnTo>
                  <a:lnTo>
                    <a:pt x="356230" y="561970"/>
                  </a:lnTo>
                  <a:lnTo>
                    <a:pt x="274601" y="561970"/>
                  </a:lnTo>
                  <a:lnTo>
                    <a:pt x="274601" y="527585"/>
                  </a:lnTo>
                  <a:cubicBezTo>
                    <a:pt x="247436" y="556348"/>
                    <a:pt x="209383" y="572297"/>
                    <a:pt x="169826" y="571495"/>
                  </a:cubicBezTo>
                  <a:cubicBezTo>
                    <a:pt x="61622" y="571495"/>
                    <a:pt x="-5" y="488341"/>
                    <a:pt x="-5" y="398997"/>
                  </a:cubicBezTo>
                  <a:cubicBezTo>
                    <a:pt x="-5" y="293460"/>
                    <a:pt x="78291" y="228785"/>
                    <a:pt x="170683" y="228785"/>
                  </a:cubicBezTo>
                  <a:cubicBezTo>
                    <a:pt x="210578" y="227694"/>
                    <a:pt x="248832" y="244669"/>
                    <a:pt x="274792" y="274982"/>
                  </a:cubicBezTo>
                  <a:close/>
                  <a:moveTo>
                    <a:pt x="83053" y="400521"/>
                  </a:moveTo>
                  <a:cubicBezTo>
                    <a:pt x="83053" y="456718"/>
                    <a:pt x="121153" y="503677"/>
                    <a:pt x="180494" y="503677"/>
                  </a:cubicBezTo>
                  <a:cubicBezTo>
                    <a:pt x="232120" y="503677"/>
                    <a:pt x="279554" y="469101"/>
                    <a:pt x="279554" y="401283"/>
                  </a:cubicBezTo>
                  <a:cubicBezTo>
                    <a:pt x="279554" y="330417"/>
                    <a:pt x="231929" y="296508"/>
                    <a:pt x="180494" y="296508"/>
                  </a:cubicBezTo>
                  <a:cubicBezTo>
                    <a:pt x="121344" y="296508"/>
                    <a:pt x="83053" y="342704"/>
                    <a:pt x="83053" y="40052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4" name="Freeform: Shape 13">
              <a:extLst>
                <a:ext uri="{FF2B5EF4-FFF2-40B4-BE49-F238E27FC236}">
                  <a16:creationId xmlns:a16="http://schemas.microsoft.com/office/drawing/2014/main" id="{E90EEF26-91F5-5850-547D-40D958018EA9}"/>
                </a:ext>
              </a:extLst>
            </p:cNvPr>
            <p:cNvSpPr/>
            <p:nvPr/>
          </p:nvSpPr>
          <p:spPr>
            <a:xfrm>
              <a:off x="1961375" y="1637723"/>
              <a:ext cx="356471" cy="509065"/>
            </a:xfrm>
            <a:custGeom>
              <a:avLst/>
              <a:gdLst>
                <a:gd name="connsiteX0" fmla="*/ 81625 w 356471"/>
                <a:gd name="connsiteY0" fmla="*/ 509061 h 509065"/>
                <a:gd name="connsiteX1" fmla="*/ -5 w 356471"/>
                <a:gd name="connsiteY1" fmla="*/ 509061 h 509065"/>
                <a:gd name="connsiteX2" fmla="*/ -5 w 356471"/>
                <a:gd name="connsiteY2" fmla="*/ 8522 h 509065"/>
                <a:gd name="connsiteX3" fmla="*/ 81625 w 356471"/>
                <a:gd name="connsiteY3" fmla="*/ 8522 h 509065"/>
                <a:gd name="connsiteX4" fmla="*/ 81625 w 356471"/>
                <a:gd name="connsiteY4" fmla="*/ 43955 h 509065"/>
                <a:gd name="connsiteX5" fmla="*/ 185733 w 356471"/>
                <a:gd name="connsiteY5" fmla="*/ 45 h 509065"/>
                <a:gd name="connsiteX6" fmla="*/ 356421 w 356471"/>
                <a:gd name="connsiteY6" fmla="*/ 168732 h 509065"/>
                <a:gd name="connsiteX7" fmla="*/ 190257 w 356471"/>
                <a:gd name="connsiteY7" fmla="*/ 342709 h 509065"/>
                <a:gd name="connsiteX8" fmla="*/ 186495 w 356471"/>
                <a:gd name="connsiteY8" fmla="*/ 342754 h 509065"/>
                <a:gd name="connsiteX9" fmla="*/ 81720 w 356471"/>
                <a:gd name="connsiteY9" fmla="*/ 295129 h 509065"/>
                <a:gd name="connsiteX10" fmla="*/ 76576 w 356471"/>
                <a:gd name="connsiteY10" fmla="*/ 172542 h 509065"/>
                <a:gd name="connsiteX11" fmla="*/ 175732 w 356471"/>
                <a:gd name="connsiteY11" fmla="*/ 274936 h 509065"/>
                <a:gd name="connsiteX12" fmla="*/ 273077 w 356471"/>
                <a:gd name="connsiteY12" fmla="*/ 171780 h 509065"/>
                <a:gd name="connsiteX13" fmla="*/ 175732 w 356471"/>
                <a:gd name="connsiteY13" fmla="*/ 67767 h 509065"/>
                <a:gd name="connsiteX14" fmla="*/ 76576 w 356471"/>
                <a:gd name="connsiteY14" fmla="*/ 172542 h 50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471" h="509065">
                  <a:moveTo>
                    <a:pt x="81625" y="509061"/>
                  </a:moveTo>
                  <a:lnTo>
                    <a:pt x="-5" y="509061"/>
                  </a:lnTo>
                  <a:lnTo>
                    <a:pt x="-5" y="8522"/>
                  </a:lnTo>
                  <a:lnTo>
                    <a:pt x="81625" y="8522"/>
                  </a:lnTo>
                  <a:lnTo>
                    <a:pt x="81625" y="43955"/>
                  </a:lnTo>
                  <a:cubicBezTo>
                    <a:pt x="108371" y="14988"/>
                    <a:pt x="146319" y="-1018"/>
                    <a:pt x="185733" y="45"/>
                  </a:cubicBezTo>
                  <a:cubicBezTo>
                    <a:pt x="278125" y="45"/>
                    <a:pt x="356421" y="65481"/>
                    <a:pt x="356421" y="168732"/>
                  </a:cubicBezTo>
                  <a:cubicBezTo>
                    <a:pt x="358574" y="262660"/>
                    <a:pt x="284183" y="340553"/>
                    <a:pt x="190257" y="342709"/>
                  </a:cubicBezTo>
                  <a:cubicBezTo>
                    <a:pt x="189000" y="342738"/>
                    <a:pt x="187752" y="342753"/>
                    <a:pt x="186495" y="342754"/>
                  </a:cubicBezTo>
                  <a:cubicBezTo>
                    <a:pt x="146480" y="342084"/>
                    <a:pt x="108533" y="324838"/>
                    <a:pt x="81720" y="295129"/>
                  </a:cubicBezTo>
                  <a:close/>
                  <a:moveTo>
                    <a:pt x="76576" y="172542"/>
                  </a:moveTo>
                  <a:cubicBezTo>
                    <a:pt x="76576" y="240360"/>
                    <a:pt x="124201" y="274936"/>
                    <a:pt x="175732" y="274936"/>
                  </a:cubicBezTo>
                  <a:cubicBezTo>
                    <a:pt x="234787" y="274936"/>
                    <a:pt x="273077" y="227978"/>
                    <a:pt x="273077" y="171780"/>
                  </a:cubicBezTo>
                  <a:cubicBezTo>
                    <a:pt x="273077" y="113964"/>
                    <a:pt x="234977" y="67767"/>
                    <a:pt x="175732" y="67767"/>
                  </a:cubicBezTo>
                  <a:cubicBezTo>
                    <a:pt x="124106" y="67767"/>
                    <a:pt x="76576" y="102153"/>
                    <a:pt x="76576" y="17254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5" name="Freeform: Shape 14">
              <a:extLst>
                <a:ext uri="{FF2B5EF4-FFF2-40B4-BE49-F238E27FC236}">
                  <a16:creationId xmlns:a16="http://schemas.microsoft.com/office/drawing/2014/main" id="{C1D3453B-2035-D178-2FCD-E0B3AB51D645}"/>
                </a:ext>
              </a:extLst>
            </p:cNvPr>
            <p:cNvSpPr/>
            <p:nvPr/>
          </p:nvSpPr>
          <p:spPr>
            <a:xfrm>
              <a:off x="2367206" y="1637688"/>
              <a:ext cx="334737" cy="342872"/>
            </a:xfrm>
            <a:custGeom>
              <a:avLst/>
              <a:gdLst>
                <a:gd name="connsiteX0" fmla="*/ 331875 w 334737"/>
                <a:gd name="connsiteY0" fmla="*/ 258874 h 342872"/>
                <a:gd name="connsiteX1" fmla="*/ 273106 w 334737"/>
                <a:gd name="connsiteY1" fmla="*/ 318119 h 342872"/>
                <a:gd name="connsiteX2" fmla="*/ 169855 w 334737"/>
                <a:gd name="connsiteY2" fmla="*/ 342789 h 342872"/>
                <a:gd name="connsiteX3" fmla="*/ 51650 w 334737"/>
                <a:gd name="connsiteY3" fmla="*/ 301165 h 342872"/>
                <a:gd name="connsiteX4" fmla="*/ 24 w 334737"/>
                <a:gd name="connsiteY4" fmla="*/ 177340 h 342872"/>
                <a:gd name="connsiteX5" fmla="*/ 55841 w 334737"/>
                <a:gd name="connsiteY5" fmla="*/ 43990 h 342872"/>
                <a:gd name="connsiteX6" fmla="*/ 173189 w 334737"/>
                <a:gd name="connsiteY6" fmla="*/ 79 h 342872"/>
                <a:gd name="connsiteX7" fmla="*/ 285679 w 334737"/>
                <a:gd name="connsiteY7" fmla="*/ 42466 h 342872"/>
                <a:gd name="connsiteX8" fmla="*/ 334733 w 334737"/>
                <a:gd name="connsiteY8" fmla="*/ 179530 h 342872"/>
                <a:gd name="connsiteX9" fmla="*/ 334733 w 334737"/>
                <a:gd name="connsiteY9" fmla="*/ 189055 h 342872"/>
                <a:gd name="connsiteX10" fmla="*/ 82606 w 334737"/>
                <a:gd name="connsiteY10" fmla="*/ 189055 h 342872"/>
                <a:gd name="connsiteX11" fmla="*/ 112895 w 334737"/>
                <a:gd name="connsiteY11" fmla="*/ 254587 h 342872"/>
                <a:gd name="connsiteX12" fmla="*/ 175380 w 334737"/>
                <a:gd name="connsiteY12" fmla="*/ 275352 h 342872"/>
                <a:gd name="connsiteX13" fmla="*/ 231101 w 334737"/>
                <a:gd name="connsiteY13" fmla="*/ 259255 h 342872"/>
                <a:gd name="connsiteX14" fmla="*/ 263581 w 334737"/>
                <a:gd name="connsiteY14" fmla="*/ 223441 h 342872"/>
                <a:gd name="connsiteX15" fmla="*/ 251103 w 334737"/>
                <a:gd name="connsiteY15" fmla="*/ 127143 h 342872"/>
                <a:gd name="connsiteX16" fmla="*/ 226148 w 334737"/>
                <a:gd name="connsiteY16" fmla="*/ 83137 h 342872"/>
                <a:gd name="connsiteX17" fmla="*/ 106161 w 334737"/>
                <a:gd name="connsiteY17" fmla="*/ 93370 h 342872"/>
                <a:gd name="connsiteX18" fmla="*/ 88797 w 334737"/>
                <a:gd name="connsiteY18" fmla="*/ 127048 h 34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4737" h="342872">
                  <a:moveTo>
                    <a:pt x="331875" y="258874"/>
                  </a:moveTo>
                  <a:cubicBezTo>
                    <a:pt x="317350" y="283071"/>
                    <a:pt x="297185" y="303396"/>
                    <a:pt x="273106" y="318119"/>
                  </a:cubicBezTo>
                  <a:cubicBezTo>
                    <a:pt x="241454" y="335275"/>
                    <a:pt x="205841" y="343784"/>
                    <a:pt x="169855" y="342789"/>
                  </a:cubicBezTo>
                  <a:cubicBezTo>
                    <a:pt x="123278" y="342789"/>
                    <a:pt x="84987" y="332026"/>
                    <a:pt x="51650" y="301165"/>
                  </a:cubicBezTo>
                  <a:cubicBezTo>
                    <a:pt x="17874" y="268928"/>
                    <a:pt x="-843" y="224019"/>
                    <a:pt x="24" y="177340"/>
                  </a:cubicBezTo>
                  <a:cubicBezTo>
                    <a:pt x="-538" y="127097"/>
                    <a:pt x="19655" y="78848"/>
                    <a:pt x="55841" y="43990"/>
                  </a:cubicBezTo>
                  <a:cubicBezTo>
                    <a:pt x="87749" y="14632"/>
                    <a:pt x="129850" y="-1122"/>
                    <a:pt x="173189" y="79"/>
                  </a:cubicBezTo>
                  <a:cubicBezTo>
                    <a:pt x="214823" y="-1288"/>
                    <a:pt x="255294" y="13961"/>
                    <a:pt x="285679" y="42466"/>
                  </a:cubicBezTo>
                  <a:cubicBezTo>
                    <a:pt x="330637" y="85519"/>
                    <a:pt x="334733" y="145621"/>
                    <a:pt x="334733" y="179530"/>
                  </a:cubicBezTo>
                  <a:lnTo>
                    <a:pt x="334733" y="189055"/>
                  </a:lnTo>
                  <a:lnTo>
                    <a:pt x="82606" y="189055"/>
                  </a:lnTo>
                  <a:cubicBezTo>
                    <a:pt x="84502" y="213828"/>
                    <a:pt x="95255" y="237090"/>
                    <a:pt x="112895" y="254587"/>
                  </a:cubicBezTo>
                  <a:cubicBezTo>
                    <a:pt x="130231" y="269377"/>
                    <a:pt x="152643" y="276826"/>
                    <a:pt x="175380" y="275352"/>
                  </a:cubicBezTo>
                  <a:cubicBezTo>
                    <a:pt x="195220" y="276245"/>
                    <a:pt x="214794" y="270589"/>
                    <a:pt x="231101" y="259255"/>
                  </a:cubicBezTo>
                  <a:cubicBezTo>
                    <a:pt x="244245" y="249642"/>
                    <a:pt x="255294" y="237457"/>
                    <a:pt x="263581" y="223441"/>
                  </a:cubicBezTo>
                  <a:close/>
                  <a:moveTo>
                    <a:pt x="251103" y="127143"/>
                  </a:moveTo>
                  <a:cubicBezTo>
                    <a:pt x="247998" y="110076"/>
                    <a:pt x="239197" y="94565"/>
                    <a:pt x="226148" y="83137"/>
                  </a:cubicBezTo>
                  <a:cubicBezTo>
                    <a:pt x="190191" y="52829"/>
                    <a:pt x="136470" y="57410"/>
                    <a:pt x="106161" y="93370"/>
                  </a:cubicBezTo>
                  <a:cubicBezTo>
                    <a:pt x="97913" y="103149"/>
                    <a:pt x="91979" y="114660"/>
                    <a:pt x="88797" y="12704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6" name="Freeform: Shape 15">
              <a:extLst>
                <a:ext uri="{FF2B5EF4-FFF2-40B4-BE49-F238E27FC236}">
                  <a16:creationId xmlns:a16="http://schemas.microsoft.com/office/drawing/2014/main" id="{7B5AF076-1792-BD07-3AAB-219F76FAAC5D}"/>
                </a:ext>
              </a:extLst>
            </p:cNvPr>
            <p:cNvSpPr/>
            <p:nvPr/>
          </p:nvSpPr>
          <p:spPr>
            <a:xfrm>
              <a:off x="2769000" y="1637669"/>
              <a:ext cx="229838" cy="332812"/>
            </a:xfrm>
            <a:custGeom>
              <a:avLst/>
              <a:gdLst>
                <a:gd name="connsiteX0" fmla="*/ -5 w 229838"/>
                <a:gd name="connsiteY0" fmla="*/ 8576 h 332812"/>
                <a:gd name="connsiteX1" fmla="*/ 81625 w 229838"/>
                <a:gd name="connsiteY1" fmla="*/ 8576 h 332812"/>
                <a:gd name="connsiteX2" fmla="*/ 81625 w 229838"/>
                <a:gd name="connsiteY2" fmla="*/ 37818 h 332812"/>
                <a:gd name="connsiteX3" fmla="*/ 115724 w 229838"/>
                <a:gd name="connsiteY3" fmla="*/ 10862 h 332812"/>
                <a:gd name="connsiteX4" fmla="*/ 165731 w 229838"/>
                <a:gd name="connsiteY4" fmla="*/ 99 h 332812"/>
                <a:gd name="connsiteX5" fmla="*/ 229834 w 229838"/>
                <a:gd name="connsiteY5" fmla="*/ 15529 h 332812"/>
                <a:gd name="connsiteX6" fmla="*/ 196496 w 229838"/>
                <a:gd name="connsiteY6" fmla="*/ 84014 h 332812"/>
                <a:gd name="connsiteX7" fmla="*/ 154872 w 229838"/>
                <a:gd name="connsiteY7" fmla="*/ 72489 h 332812"/>
                <a:gd name="connsiteX8" fmla="*/ 104104 w 229838"/>
                <a:gd name="connsiteY8" fmla="*/ 90205 h 332812"/>
                <a:gd name="connsiteX9" fmla="*/ 81625 w 229838"/>
                <a:gd name="connsiteY9" fmla="*/ 164881 h 332812"/>
                <a:gd name="connsiteX10" fmla="*/ 81625 w 229838"/>
                <a:gd name="connsiteY10" fmla="*/ 332807 h 332812"/>
                <a:gd name="connsiteX11" fmla="*/ -5 w 229838"/>
                <a:gd name="connsiteY11" fmla="*/ 332807 h 3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9838" h="332812">
                  <a:moveTo>
                    <a:pt x="-5" y="8576"/>
                  </a:moveTo>
                  <a:lnTo>
                    <a:pt x="81625" y="8576"/>
                  </a:lnTo>
                  <a:lnTo>
                    <a:pt x="81625" y="37818"/>
                  </a:lnTo>
                  <a:cubicBezTo>
                    <a:pt x="91521" y="27113"/>
                    <a:pt x="103027" y="18017"/>
                    <a:pt x="115724" y="10862"/>
                  </a:cubicBezTo>
                  <a:cubicBezTo>
                    <a:pt x="131183" y="3017"/>
                    <a:pt x="148414" y="-691"/>
                    <a:pt x="165731" y="99"/>
                  </a:cubicBezTo>
                  <a:cubicBezTo>
                    <a:pt x="188076" y="-433"/>
                    <a:pt x="210174" y="4885"/>
                    <a:pt x="229834" y="15529"/>
                  </a:cubicBezTo>
                  <a:lnTo>
                    <a:pt x="196496" y="84014"/>
                  </a:lnTo>
                  <a:cubicBezTo>
                    <a:pt x="183980" y="76346"/>
                    <a:pt x="169550" y="72352"/>
                    <a:pt x="154872" y="72489"/>
                  </a:cubicBezTo>
                  <a:cubicBezTo>
                    <a:pt x="136213" y="71006"/>
                    <a:pt x="117791" y="77435"/>
                    <a:pt x="104104" y="90205"/>
                  </a:cubicBezTo>
                  <a:cubicBezTo>
                    <a:pt x="81625" y="112494"/>
                    <a:pt x="81625" y="143355"/>
                    <a:pt x="81625" y="164881"/>
                  </a:cubicBezTo>
                  <a:lnTo>
                    <a:pt x="81625" y="332807"/>
                  </a:lnTo>
                  <a:lnTo>
                    <a:pt x="-5" y="332807"/>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7" name="Freeform: Shape 16">
              <a:extLst>
                <a:ext uri="{FF2B5EF4-FFF2-40B4-BE49-F238E27FC236}">
                  <a16:creationId xmlns:a16="http://schemas.microsoft.com/office/drawing/2014/main" id="{D838F510-847C-0080-3073-DF55785EFE4F}"/>
                </a:ext>
              </a:extLst>
            </p:cNvPr>
            <p:cNvSpPr/>
            <p:nvPr/>
          </p:nvSpPr>
          <p:spPr>
            <a:xfrm>
              <a:off x="3022079" y="1527664"/>
              <a:ext cx="178212" cy="442817"/>
            </a:xfrm>
            <a:custGeom>
              <a:avLst/>
              <a:gdLst>
                <a:gd name="connsiteX0" fmla="*/ 115724 w 178212"/>
                <a:gd name="connsiteY0" fmla="*/ 187828 h 442817"/>
                <a:gd name="connsiteX1" fmla="*/ 115724 w 178212"/>
                <a:gd name="connsiteY1" fmla="*/ 442812 h 442817"/>
                <a:gd name="connsiteX2" fmla="*/ 34190 w 178212"/>
                <a:gd name="connsiteY2" fmla="*/ 442812 h 442817"/>
                <a:gd name="connsiteX3" fmla="*/ 34190 w 178212"/>
                <a:gd name="connsiteY3" fmla="*/ 187828 h 442817"/>
                <a:gd name="connsiteX4" fmla="*/ -5 w 178212"/>
                <a:gd name="connsiteY4" fmla="*/ 187828 h 442817"/>
                <a:gd name="connsiteX5" fmla="*/ -5 w 178212"/>
                <a:gd name="connsiteY5" fmla="*/ 118581 h 442817"/>
                <a:gd name="connsiteX6" fmla="*/ 34190 w 178212"/>
                <a:gd name="connsiteY6" fmla="*/ 118581 h 442817"/>
                <a:gd name="connsiteX7" fmla="*/ 34190 w 178212"/>
                <a:gd name="connsiteY7" fmla="*/ -5 h 442817"/>
                <a:gd name="connsiteX8" fmla="*/ 115724 w 178212"/>
                <a:gd name="connsiteY8" fmla="*/ -5 h 442817"/>
                <a:gd name="connsiteX9" fmla="*/ 115724 w 178212"/>
                <a:gd name="connsiteY9" fmla="*/ 118581 h 442817"/>
                <a:gd name="connsiteX10" fmla="*/ 178208 w 178212"/>
                <a:gd name="connsiteY10" fmla="*/ 118581 h 442817"/>
                <a:gd name="connsiteX11" fmla="*/ 178208 w 178212"/>
                <a:gd name="connsiteY11" fmla="*/ 187828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212" h="442817">
                  <a:moveTo>
                    <a:pt x="115724" y="187828"/>
                  </a:moveTo>
                  <a:lnTo>
                    <a:pt x="115724" y="442812"/>
                  </a:lnTo>
                  <a:lnTo>
                    <a:pt x="34190" y="442812"/>
                  </a:lnTo>
                  <a:lnTo>
                    <a:pt x="34190" y="187828"/>
                  </a:lnTo>
                  <a:lnTo>
                    <a:pt x="-5" y="187828"/>
                  </a:lnTo>
                  <a:lnTo>
                    <a:pt x="-5" y="118581"/>
                  </a:lnTo>
                  <a:lnTo>
                    <a:pt x="34190" y="118581"/>
                  </a:lnTo>
                  <a:lnTo>
                    <a:pt x="34190" y="-5"/>
                  </a:lnTo>
                  <a:lnTo>
                    <a:pt x="115724" y="-5"/>
                  </a:lnTo>
                  <a:lnTo>
                    <a:pt x="115724" y="118581"/>
                  </a:lnTo>
                  <a:lnTo>
                    <a:pt x="178208" y="118581"/>
                  </a:lnTo>
                  <a:lnTo>
                    <a:pt x="178208" y="187828"/>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8" name="Freeform: Shape 17">
              <a:extLst>
                <a:ext uri="{FF2B5EF4-FFF2-40B4-BE49-F238E27FC236}">
                  <a16:creationId xmlns:a16="http://schemas.microsoft.com/office/drawing/2014/main" id="{DDD35D41-B0FD-DB8D-91DC-AAB8CD4DEBC8}"/>
                </a:ext>
              </a:extLst>
            </p:cNvPr>
            <p:cNvSpPr/>
            <p:nvPr/>
          </p:nvSpPr>
          <p:spPr>
            <a:xfrm>
              <a:off x="1565325" y="1410125"/>
              <a:ext cx="454247" cy="335565"/>
            </a:xfrm>
            <a:custGeom>
              <a:avLst/>
              <a:gdLst>
                <a:gd name="connsiteX0" fmla="*/ 454247 w 454247"/>
                <a:gd name="connsiteY0" fmla="*/ 0 h 335565"/>
                <a:gd name="connsiteX1" fmla="*/ 363569 w 454247"/>
                <a:gd name="connsiteY1" fmla="*/ 0 h 335565"/>
                <a:gd name="connsiteX2" fmla="*/ 166116 w 454247"/>
                <a:gd name="connsiteY2" fmla="*/ 278416 h 335565"/>
                <a:gd name="connsiteX3" fmla="*/ 90011 w 454247"/>
                <a:gd name="connsiteY3" fmla="*/ 171164 h 335565"/>
                <a:gd name="connsiteX4" fmla="*/ 0 w 454247"/>
                <a:gd name="connsiteY4" fmla="*/ 171164 h 335565"/>
                <a:gd name="connsiteX5" fmla="*/ 116681 w 454247"/>
                <a:gd name="connsiteY5" fmla="*/ 335566 h 335565"/>
                <a:gd name="connsiteX6" fmla="*/ 215551 w 454247"/>
                <a:gd name="connsiteY6" fmla="*/ 335566 h 335565"/>
                <a:gd name="connsiteX7" fmla="*/ 454247 w 454247"/>
                <a:gd name="connsiteY7" fmla="*/ 0 h 3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4247" h="335565">
                  <a:moveTo>
                    <a:pt x="454247" y="0"/>
                  </a:moveTo>
                  <a:lnTo>
                    <a:pt x="363569" y="0"/>
                  </a:lnTo>
                  <a:lnTo>
                    <a:pt x="166116" y="278416"/>
                  </a:lnTo>
                  <a:lnTo>
                    <a:pt x="90011" y="171164"/>
                  </a:lnTo>
                  <a:lnTo>
                    <a:pt x="0" y="171164"/>
                  </a:lnTo>
                  <a:lnTo>
                    <a:pt x="116681" y="335566"/>
                  </a:lnTo>
                  <a:lnTo>
                    <a:pt x="215551" y="335566"/>
                  </a:lnTo>
                  <a:lnTo>
                    <a:pt x="454247" y="0"/>
                  </a:lnTo>
                  <a:close/>
                </a:path>
              </a:pathLst>
            </a:custGeom>
            <a:solidFill>
              <a:srgbClr val="38C0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9" name="Freeform: Shape 18">
              <a:extLst>
                <a:ext uri="{FF2B5EF4-FFF2-40B4-BE49-F238E27FC236}">
                  <a16:creationId xmlns:a16="http://schemas.microsoft.com/office/drawing/2014/main" id="{2776F9C6-A6A5-2C90-A9B4-6DA7CD1DDE67}"/>
                </a:ext>
              </a:extLst>
            </p:cNvPr>
            <p:cNvSpPr/>
            <p:nvPr/>
          </p:nvSpPr>
          <p:spPr>
            <a:xfrm>
              <a:off x="1544275" y="1779124"/>
              <a:ext cx="376808" cy="191261"/>
            </a:xfrm>
            <a:custGeom>
              <a:avLst/>
              <a:gdLst>
                <a:gd name="connsiteX0" fmla="*/ 243269 w 376808"/>
                <a:gd name="connsiteY0" fmla="*/ 0 h 191261"/>
                <a:gd name="connsiteX1" fmla="*/ 376809 w 376808"/>
                <a:gd name="connsiteY1" fmla="*/ 191262 h 191261"/>
                <a:gd name="connsiteX2" fmla="*/ 286988 w 376808"/>
                <a:gd name="connsiteY2" fmla="*/ 191262 h 191261"/>
                <a:gd name="connsiteX3" fmla="*/ 188404 w 376808"/>
                <a:gd name="connsiteY3" fmla="*/ 50673 h 191261"/>
                <a:gd name="connsiteX4" fmla="*/ 90297 w 376808"/>
                <a:gd name="connsiteY4" fmla="*/ 191262 h 191261"/>
                <a:gd name="connsiteX5" fmla="*/ 0 w 376808"/>
                <a:gd name="connsiteY5" fmla="*/ 191262 h 191261"/>
                <a:gd name="connsiteX6" fmla="*/ 133541 w 376808"/>
                <a:gd name="connsiteY6" fmla="*/ 0 h 191261"/>
                <a:gd name="connsiteX7" fmla="*/ 243269 w 376808"/>
                <a:gd name="connsiteY7" fmla="*/ 0 h 19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08" h="191261">
                  <a:moveTo>
                    <a:pt x="243269" y="0"/>
                  </a:moveTo>
                  <a:lnTo>
                    <a:pt x="376809" y="191262"/>
                  </a:lnTo>
                  <a:lnTo>
                    <a:pt x="286988" y="191262"/>
                  </a:lnTo>
                  <a:lnTo>
                    <a:pt x="188404" y="50673"/>
                  </a:lnTo>
                  <a:lnTo>
                    <a:pt x="90297" y="191262"/>
                  </a:lnTo>
                  <a:lnTo>
                    <a:pt x="0" y="191262"/>
                  </a:lnTo>
                  <a:lnTo>
                    <a:pt x="133541" y="0"/>
                  </a:lnTo>
                  <a:lnTo>
                    <a:pt x="243269" y="0"/>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0" name="Freeform: Shape 19">
              <a:extLst>
                <a:ext uri="{FF2B5EF4-FFF2-40B4-BE49-F238E27FC236}">
                  <a16:creationId xmlns:a16="http://schemas.microsoft.com/office/drawing/2014/main" id="{D78FDFE3-BCBD-A679-41FA-21E406C72BDB}"/>
                </a:ext>
              </a:extLst>
            </p:cNvPr>
            <p:cNvSpPr/>
            <p:nvPr/>
          </p:nvSpPr>
          <p:spPr>
            <a:xfrm>
              <a:off x="1680292" y="1478610"/>
              <a:ext cx="104203" cy="104584"/>
            </a:xfrm>
            <a:custGeom>
              <a:avLst/>
              <a:gdLst>
                <a:gd name="connsiteX0" fmla="*/ 104204 w 104203"/>
                <a:gd name="connsiteY0" fmla="*/ 52292 h 104584"/>
                <a:gd name="connsiteX1" fmla="*/ 52102 w 104203"/>
                <a:gd name="connsiteY1" fmla="*/ 104585 h 104584"/>
                <a:gd name="connsiteX2" fmla="*/ 0 w 104203"/>
                <a:gd name="connsiteY2" fmla="*/ 52292 h 104584"/>
                <a:gd name="connsiteX3" fmla="*/ 52102 w 104203"/>
                <a:gd name="connsiteY3" fmla="*/ 0 h 104584"/>
                <a:gd name="connsiteX4" fmla="*/ 104204 w 104203"/>
                <a:gd name="connsiteY4" fmla="*/ 52292 h 104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203" h="104584">
                  <a:moveTo>
                    <a:pt x="104204" y="52292"/>
                  </a:moveTo>
                  <a:cubicBezTo>
                    <a:pt x="104204" y="81172"/>
                    <a:pt x="80877" y="104585"/>
                    <a:pt x="52102" y="104585"/>
                  </a:cubicBezTo>
                  <a:cubicBezTo>
                    <a:pt x="23327" y="104585"/>
                    <a:pt x="0" y="81172"/>
                    <a:pt x="0" y="52292"/>
                  </a:cubicBezTo>
                  <a:cubicBezTo>
                    <a:pt x="0" y="23412"/>
                    <a:pt x="23327" y="0"/>
                    <a:pt x="52102" y="0"/>
                  </a:cubicBezTo>
                  <a:cubicBezTo>
                    <a:pt x="80877" y="0"/>
                    <a:pt x="104204" y="23412"/>
                    <a:pt x="104204" y="52292"/>
                  </a:cubicBezTo>
                  <a:close/>
                </a:path>
              </a:pathLst>
            </a:custGeom>
            <a:solidFill>
              <a:srgbClr val="38C0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grpSp>
      <p:sp>
        <p:nvSpPr>
          <p:cNvPr id="10" name="TextBox 9">
            <a:extLst>
              <a:ext uri="{FF2B5EF4-FFF2-40B4-BE49-F238E27FC236}">
                <a16:creationId xmlns:a16="http://schemas.microsoft.com/office/drawing/2014/main" id="{424EE1EB-5AD8-8EEE-2CD8-0D667AC63B88}"/>
              </a:ext>
            </a:extLst>
          </p:cNvPr>
          <p:cNvSpPr txBox="1"/>
          <p:nvPr/>
        </p:nvSpPr>
        <p:spPr>
          <a:xfrm>
            <a:off x="529532" y="3638251"/>
            <a:ext cx="6639287" cy="1372329"/>
          </a:xfrm>
          <a:prstGeom prst="rect">
            <a:avLst/>
          </a:prstGeom>
        </p:spPr>
        <p:txBody>
          <a:bodyPr lIns="0" tIns="0" rIns="0" bIns="0"/>
          <a:lstStyle>
            <a:defPPr>
              <a:defRPr lang="en-US"/>
            </a:defPPr>
            <a:lvl1pPr>
              <a:lnSpc>
                <a:spcPct val="100000"/>
              </a:lnSpc>
              <a:spcBef>
                <a:spcPct val="0"/>
              </a:spcBef>
              <a:buNone/>
              <a:defRPr sz="2000" b="0">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4153">
                    <a:lumMod val="75000"/>
                  </a:srgbClr>
                </a:solidFill>
                <a:effectLst/>
                <a:uLnTx/>
                <a:uFillTx/>
                <a:latin typeface="Poppins"/>
                <a:ea typeface="+mj-ea"/>
                <a:cs typeface="+mj-cs"/>
              </a:rPr>
              <a:t>Job Description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C4153">
                    <a:lumMod val="75000"/>
                  </a:srgbClr>
                </a:solidFill>
                <a:effectLst/>
                <a:uLnTx/>
                <a:uFillTx/>
                <a:latin typeface="Poppins"/>
                <a:ea typeface="+mj-ea"/>
                <a:cs typeface="+mj-cs"/>
              </a:rPr>
              <a:t>Management Solution</a:t>
            </a:r>
          </a:p>
        </p:txBody>
      </p:sp>
      <p:grpSp>
        <p:nvGrpSpPr>
          <p:cNvPr id="1143" name="Google Shape;73;g162086d5a5f_0_228">
            <a:extLst>
              <a:ext uri="{FF2B5EF4-FFF2-40B4-BE49-F238E27FC236}">
                <a16:creationId xmlns:a16="http://schemas.microsoft.com/office/drawing/2014/main" id="{89673B9B-C174-6FDD-21A3-64AB19DFD145}"/>
              </a:ext>
            </a:extLst>
          </p:cNvPr>
          <p:cNvGrpSpPr/>
          <p:nvPr/>
        </p:nvGrpSpPr>
        <p:grpSpPr>
          <a:xfrm>
            <a:off x="6875864" y="143866"/>
            <a:ext cx="2026934" cy="2987606"/>
            <a:chOff x="9859375" y="-355577"/>
            <a:chExt cx="2026934" cy="2987606"/>
          </a:xfrm>
        </p:grpSpPr>
        <p:pic>
          <p:nvPicPr>
            <p:cNvPr id="1145" name="Google Shape;75;g162086d5a5f_0_228" descr="A picture containing person&#10;&#10;Description automatically generated">
              <a:extLst>
                <a:ext uri="{FF2B5EF4-FFF2-40B4-BE49-F238E27FC236}">
                  <a16:creationId xmlns:a16="http://schemas.microsoft.com/office/drawing/2014/main" id="{ABB5CCCE-C620-7E72-FDA8-76D1BE2DF1E6}"/>
                </a:ext>
              </a:extLst>
            </p:cNvPr>
            <p:cNvPicPr preferRelativeResize="0"/>
            <p:nvPr/>
          </p:nvPicPr>
          <p:blipFill rotWithShape="1">
            <a:blip r:embed="rId4">
              <a:alphaModFix/>
            </a:blip>
            <a:srcRect l="14058" t="19588" r="44700"/>
            <a:stretch/>
          </p:blipFill>
          <p:spPr>
            <a:xfrm>
              <a:off x="9872548" y="229608"/>
              <a:ext cx="1848251" cy="2402421"/>
            </a:xfrm>
            <a:custGeom>
              <a:avLst/>
              <a:gdLst/>
              <a:ahLst/>
              <a:cxnLst/>
              <a:rect l="l" t="t" r="r" b="b"/>
              <a:pathLst>
                <a:path w="1848251" h="2402421" extrusionOk="0">
                  <a:moveTo>
                    <a:pt x="1712837" y="3"/>
                  </a:moveTo>
                  <a:cubicBezTo>
                    <a:pt x="1788071" y="447"/>
                    <a:pt x="1848694" y="61791"/>
                    <a:pt x="1848249" y="137024"/>
                  </a:cubicBezTo>
                  <a:lnTo>
                    <a:pt x="1848249" y="1471921"/>
                  </a:lnTo>
                  <a:cubicBezTo>
                    <a:pt x="1848249" y="1985826"/>
                    <a:pt x="1434519" y="2402421"/>
                    <a:pt x="924125" y="2402421"/>
                  </a:cubicBezTo>
                  <a:cubicBezTo>
                    <a:pt x="413732" y="2402421"/>
                    <a:pt x="1" y="1985826"/>
                    <a:pt x="1" y="1471921"/>
                  </a:cubicBezTo>
                  <a:lnTo>
                    <a:pt x="1" y="960140"/>
                  </a:lnTo>
                  <a:cubicBezTo>
                    <a:pt x="-91" y="906856"/>
                    <a:pt x="29471" y="857943"/>
                    <a:pt x="76704" y="833258"/>
                  </a:cubicBezTo>
                  <a:lnTo>
                    <a:pt x="1649470" y="15224"/>
                  </a:lnTo>
                  <a:cubicBezTo>
                    <a:pt x="1669053" y="5096"/>
                    <a:pt x="1690797" y="-126"/>
                    <a:pt x="1712837" y="3"/>
                  </a:cubicBezTo>
                  <a:close/>
                </a:path>
              </a:pathLst>
            </a:custGeom>
            <a:noFill/>
            <a:ln>
              <a:noFill/>
            </a:ln>
          </p:spPr>
        </p:pic>
        <p:pic>
          <p:nvPicPr>
            <p:cNvPr id="1146" name="Google Shape;76;g162086d5a5f_0_228" descr="A picture containing person&#10;&#10;Description automatically generated">
              <a:extLst>
                <a:ext uri="{FF2B5EF4-FFF2-40B4-BE49-F238E27FC236}">
                  <a16:creationId xmlns:a16="http://schemas.microsoft.com/office/drawing/2014/main" id="{609DA5E5-9825-E48C-1E22-487B0F42F0B3}"/>
                </a:ext>
              </a:extLst>
            </p:cNvPr>
            <p:cNvPicPr preferRelativeResize="0"/>
            <p:nvPr/>
          </p:nvPicPr>
          <p:blipFill rotWithShape="1">
            <a:blip r:embed="rId4">
              <a:alphaModFix/>
            </a:blip>
            <a:srcRect l="13763" r="41008" b="40004"/>
            <a:stretch/>
          </p:blipFill>
          <p:spPr>
            <a:xfrm>
              <a:off x="9859375" y="-355577"/>
              <a:ext cx="2026934" cy="1792493"/>
            </a:xfrm>
            <a:prstGeom prst="rect">
              <a:avLst/>
            </a:prstGeom>
            <a:noFill/>
            <a:ln>
              <a:noFill/>
            </a:ln>
          </p:spPr>
        </p:pic>
      </p:grpSp>
      <p:grpSp>
        <p:nvGrpSpPr>
          <p:cNvPr id="1154" name="Group 1153">
            <a:extLst>
              <a:ext uri="{FF2B5EF4-FFF2-40B4-BE49-F238E27FC236}">
                <a16:creationId xmlns:a16="http://schemas.microsoft.com/office/drawing/2014/main" id="{2EED807B-92C6-8996-97C3-3244C4C9755C}"/>
              </a:ext>
            </a:extLst>
          </p:cNvPr>
          <p:cNvGrpSpPr/>
          <p:nvPr/>
        </p:nvGrpSpPr>
        <p:grpSpPr>
          <a:xfrm>
            <a:off x="6683166" y="3442774"/>
            <a:ext cx="2219632" cy="3415226"/>
            <a:chOff x="6718661" y="3468846"/>
            <a:chExt cx="1828179" cy="2823334"/>
          </a:xfrm>
        </p:grpSpPr>
        <p:pic>
          <p:nvPicPr>
            <p:cNvPr id="1149" name="Google Shape;83;g162086d5a5f_0_228" descr="A person with her arms crossed&#10;&#10;Description automatically generated with medium confidence">
              <a:extLst>
                <a:ext uri="{FF2B5EF4-FFF2-40B4-BE49-F238E27FC236}">
                  <a16:creationId xmlns:a16="http://schemas.microsoft.com/office/drawing/2014/main" id="{802945DC-C5C2-D581-C35D-F7E337D580FD}"/>
                </a:ext>
              </a:extLst>
            </p:cNvPr>
            <p:cNvPicPr preferRelativeResize="0"/>
            <p:nvPr/>
          </p:nvPicPr>
          <p:blipFill rotWithShape="1">
            <a:blip r:embed="rId5">
              <a:alphaModFix/>
            </a:blip>
            <a:srcRect l="41400" t="20045" r="24432" b="13336"/>
            <a:stretch/>
          </p:blipFill>
          <p:spPr>
            <a:xfrm>
              <a:off x="6718661" y="3889759"/>
              <a:ext cx="1828179" cy="2402421"/>
            </a:xfrm>
            <a:prstGeom prst="rect">
              <a:avLst/>
            </a:prstGeom>
            <a:noFill/>
            <a:ln>
              <a:noFill/>
            </a:ln>
          </p:spPr>
        </p:pic>
        <p:pic>
          <p:nvPicPr>
            <p:cNvPr id="1150" name="Google Shape;84;g162086d5a5f_0_228" descr="A person with her arms crossed&#10;&#10;Description automatically generated with medium confidence">
              <a:extLst>
                <a:ext uri="{FF2B5EF4-FFF2-40B4-BE49-F238E27FC236}">
                  <a16:creationId xmlns:a16="http://schemas.microsoft.com/office/drawing/2014/main" id="{3D996832-3A5E-B847-5915-B501F550EE8F}"/>
                </a:ext>
              </a:extLst>
            </p:cNvPr>
            <p:cNvPicPr preferRelativeResize="0"/>
            <p:nvPr/>
          </p:nvPicPr>
          <p:blipFill rotWithShape="1">
            <a:blip r:embed="rId5">
              <a:alphaModFix/>
            </a:blip>
            <a:srcRect l="42315" t="8375" r="25717" b="46813"/>
            <a:stretch/>
          </p:blipFill>
          <p:spPr>
            <a:xfrm>
              <a:off x="6768108" y="3468846"/>
              <a:ext cx="1710506" cy="1616026"/>
            </a:xfrm>
            <a:prstGeom prst="rect">
              <a:avLst/>
            </a:prstGeom>
            <a:noFill/>
            <a:ln>
              <a:noFill/>
            </a:ln>
          </p:spPr>
        </p:pic>
      </p:grpSp>
      <p:sp>
        <p:nvSpPr>
          <p:cNvPr id="1164" name="TextBox 1163">
            <a:extLst>
              <a:ext uri="{FF2B5EF4-FFF2-40B4-BE49-F238E27FC236}">
                <a16:creationId xmlns:a16="http://schemas.microsoft.com/office/drawing/2014/main" id="{8D12DDF4-13E1-B8B2-4A58-F0CCC1A01653}"/>
              </a:ext>
            </a:extLst>
          </p:cNvPr>
          <p:cNvSpPr txBox="1"/>
          <p:nvPr/>
        </p:nvSpPr>
        <p:spPr>
          <a:xfrm>
            <a:off x="529532" y="3313203"/>
            <a:ext cx="5053944"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8C0CC"/>
                </a:solidFill>
                <a:effectLst/>
                <a:uLnTx/>
                <a:uFillTx/>
                <a:latin typeface="Poppins"/>
                <a:ea typeface="+mn-ea"/>
                <a:cs typeface="+mn-cs"/>
              </a:rPr>
              <a:t>BEST IN CLASS </a:t>
            </a:r>
          </a:p>
        </p:txBody>
      </p:sp>
      <p:sp>
        <p:nvSpPr>
          <p:cNvPr id="5" name="TextBox 4">
            <a:extLst>
              <a:ext uri="{FF2B5EF4-FFF2-40B4-BE49-F238E27FC236}">
                <a16:creationId xmlns:a16="http://schemas.microsoft.com/office/drawing/2014/main" id="{E58F15FF-FDFD-A240-49F0-288FB1490CE9}"/>
              </a:ext>
            </a:extLst>
          </p:cNvPr>
          <p:cNvSpPr txBox="1"/>
          <p:nvPr/>
        </p:nvSpPr>
        <p:spPr>
          <a:xfrm>
            <a:off x="16985895" y="14386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AEC7E-8D2B-A6EE-1E16-E94F18109291}"/>
              </a:ext>
            </a:extLst>
          </p:cNvPr>
          <p:cNvSpPr>
            <a:spLocks noGrp="1"/>
          </p:cNvSpPr>
          <p:nvPr>
            <p:ph type="title"/>
          </p:nvPr>
        </p:nvSpPr>
        <p:spPr>
          <a:xfrm>
            <a:off x="655093" y="666549"/>
            <a:ext cx="10881814" cy="595405"/>
          </a:xfrm>
        </p:spPr>
        <p:txBody>
          <a:bodyPr/>
          <a:lstStyle/>
          <a:p>
            <a:pPr algn="ctr"/>
            <a:r>
              <a:rPr lang="en-US" b="0" dirty="0"/>
              <a:t>HR </a:t>
            </a:r>
            <a:r>
              <a:rPr lang="en-US" dirty="0"/>
              <a:t>Challenges</a:t>
            </a:r>
          </a:p>
        </p:txBody>
      </p:sp>
      <p:sp>
        <p:nvSpPr>
          <p:cNvPr id="5" name="TextBox 4">
            <a:extLst>
              <a:ext uri="{FF2B5EF4-FFF2-40B4-BE49-F238E27FC236}">
                <a16:creationId xmlns:a16="http://schemas.microsoft.com/office/drawing/2014/main" id="{733A9C39-7C2C-21CF-6768-375E42BAF1CE}"/>
              </a:ext>
            </a:extLst>
          </p:cNvPr>
          <p:cNvSpPr txBox="1"/>
          <p:nvPr/>
        </p:nvSpPr>
        <p:spPr>
          <a:xfrm>
            <a:off x="1659397" y="4146036"/>
            <a:ext cx="115127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solidFill>
                <a:effectLst/>
                <a:uLnTx/>
                <a:uFillTx/>
                <a:latin typeface="Poppins"/>
                <a:ea typeface="+mn-ea"/>
                <a:cs typeface="+mn-cs"/>
              </a:rPr>
              <a:t>Recover</a:t>
            </a:r>
          </a:p>
        </p:txBody>
      </p:sp>
      <p:pic>
        <p:nvPicPr>
          <p:cNvPr id="3" name="Picture 2">
            <a:extLst>
              <a:ext uri="{FF2B5EF4-FFF2-40B4-BE49-F238E27FC236}">
                <a16:creationId xmlns:a16="http://schemas.microsoft.com/office/drawing/2014/main" id="{3DEF620B-7B3E-60E6-8FDB-269521AF91F7}"/>
              </a:ext>
            </a:extLst>
          </p:cNvPr>
          <p:cNvPicPr>
            <a:picLocks noChangeAspect="1"/>
          </p:cNvPicPr>
          <p:nvPr/>
        </p:nvPicPr>
        <p:blipFill>
          <a:blip r:embed="rId3"/>
          <a:stretch>
            <a:fillRect/>
          </a:stretch>
        </p:blipFill>
        <p:spPr>
          <a:xfrm>
            <a:off x="1282536" y="2197768"/>
            <a:ext cx="1905000" cy="1905000"/>
          </a:xfrm>
          <a:prstGeom prst="rect">
            <a:avLst/>
          </a:prstGeom>
        </p:spPr>
      </p:pic>
      <p:grpSp>
        <p:nvGrpSpPr>
          <p:cNvPr id="10" name="Group 9">
            <a:extLst>
              <a:ext uri="{FF2B5EF4-FFF2-40B4-BE49-F238E27FC236}">
                <a16:creationId xmlns:a16="http://schemas.microsoft.com/office/drawing/2014/main" id="{FC49B430-19DB-361E-D160-8E7E581792C9}"/>
              </a:ext>
            </a:extLst>
          </p:cNvPr>
          <p:cNvGrpSpPr/>
          <p:nvPr/>
        </p:nvGrpSpPr>
        <p:grpSpPr>
          <a:xfrm>
            <a:off x="6112908" y="2246111"/>
            <a:ext cx="1905000" cy="2269257"/>
            <a:chOff x="6112908" y="2246111"/>
            <a:chExt cx="1905000" cy="2269257"/>
          </a:xfrm>
        </p:grpSpPr>
        <p:sp>
          <p:nvSpPr>
            <p:cNvPr id="6" name="TextBox 5">
              <a:extLst>
                <a:ext uri="{FF2B5EF4-FFF2-40B4-BE49-F238E27FC236}">
                  <a16:creationId xmlns:a16="http://schemas.microsoft.com/office/drawing/2014/main" id="{53F96044-4203-7BBA-F2B7-DB39566E8E74}"/>
                </a:ext>
              </a:extLst>
            </p:cNvPr>
            <p:cNvSpPr txBox="1"/>
            <p:nvPr/>
          </p:nvSpPr>
          <p:spPr>
            <a:xfrm>
              <a:off x="6212450" y="4146036"/>
              <a:ext cx="17524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E7BD"/>
                  </a:solidFill>
                  <a:effectLst/>
                  <a:uLnTx/>
                  <a:uFillTx/>
                  <a:latin typeface="Poppins"/>
                  <a:ea typeface="+mn-ea"/>
                  <a:cs typeface="+mn-cs"/>
                </a:rPr>
                <a:t>Retain</a:t>
              </a:r>
            </a:p>
          </p:txBody>
        </p:sp>
        <p:pic>
          <p:nvPicPr>
            <p:cNvPr id="9" name="Picture 8" descr="Icon&#10;&#10;Description automatically generated">
              <a:extLst>
                <a:ext uri="{FF2B5EF4-FFF2-40B4-BE49-F238E27FC236}">
                  <a16:creationId xmlns:a16="http://schemas.microsoft.com/office/drawing/2014/main" id="{033B501E-2242-789F-1D23-088CCE6B2450}"/>
                </a:ext>
              </a:extLst>
            </p:cNvPr>
            <p:cNvPicPr>
              <a:picLocks noChangeAspect="1"/>
            </p:cNvPicPr>
            <p:nvPr/>
          </p:nvPicPr>
          <p:blipFill>
            <a:blip r:embed="rId4">
              <a:alphaModFix amt="20000"/>
            </a:blip>
            <a:stretch>
              <a:fillRect/>
            </a:stretch>
          </p:blipFill>
          <p:spPr>
            <a:xfrm>
              <a:off x="6112908" y="2246111"/>
              <a:ext cx="1905000" cy="1905000"/>
            </a:xfrm>
            <a:prstGeom prst="rect">
              <a:avLst/>
            </a:prstGeom>
          </p:spPr>
        </p:pic>
      </p:grpSp>
      <p:grpSp>
        <p:nvGrpSpPr>
          <p:cNvPr id="14" name="Group 13">
            <a:extLst>
              <a:ext uri="{FF2B5EF4-FFF2-40B4-BE49-F238E27FC236}">
                <a16:creationId xmlns:a16="http://schemas.microsoft.com/office/drawing/2014/main" id="{DCC1C13C-F835-AB2B-2AC8-20725248902A}"/>
              </a:ext>
            </a:extLst>
          </p:cNvPr>
          <p:cNvGrpSpPr/>
          <p:nvPr/>
        </p:nvGrpSpPr>
        <p:grpSpPr>
          <a:xfrm>
            <a:off x="8889150" y="2450167"/>
            <a:ext cx="1464262" cy="2065201"/>
            <a:chOff x="8889150" y="2450167"/>
            <a:chExt cx="1464262" cy="2065201"/>
          </a:xfrm>
        </p:grpSpPr>
        <p:sp>
          <p:nvSpPr>
            <p:cNvPr id="7" name="TextBox 6">
              <a:extLst>
                <a:ext uri="{FF2B5EF4-FFF2-40B4-BE49-F238E27FC236}">
                  <a16:creationId xmlns:a16="http://schemas.microsoft.com/office/drawing/2014/main" id="{186FD202-FA37-AA81-2303-5B0451751236}"/>
                </a:ext>
              </a:extLst>
            </p:cNvPr>
            <p:cNvSpPr txBox="1"/>
            <p:nvPr/>
          </p:nvSpPr>
          <p:spPr>
            <a:xfrm>
              <a:off x="9137467" y="4146036"/>
              <a:ext cx="103265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CCFF"/>
                  </a:solidFill>
                  <a:effectLst/>
                  <a:uLnTx/>
                  <a:uFillTx/>
                  <a:latin typeface="Poppins"/>
                  <a:ea typeface="+mn-ea"/>
                  <a:cs typeface="+mn-cs"/>
                </a:rPr>
                <a:t>Recruit</a:t>
              </a:r>
            </a:p>
          </p:txBody>
        </p:sp>
        <p:pic>
          <p:nvPicPr>
            <p:cNvPr id="11" name="Picture 10" descr="Icon&#10;&#10;Description automatically generated">
              <a:extLst>
                <a:ext uri="{FF2B5EF4-FFF2-40B4-BE49-F238E27FC236}">
                  <a16:creationId xmlns:a16="http://schemas.microsoft.com/office/drawing/2014/main" id="{556C09D4-54DC-1E3A-563C-F0AE87021039}"/>
                </a:ext>
              </a:extLst>
            </p:cNvPr>
            <p:cNvPicPr>
              <a:picLocks noChangeAspect="1"/>
            </p:cNvPicPr>
            <p:nvPr/>
          </p:nvPicPr>
          <p:blipFill>
            <a:blip r:embed="rId5">
              <a:alphaModFix amt="9000"/>
            </a:blip>
            <a:stretch>
              <a:fillRect/>
            </a:stretch>
          </p:blipFill>
          <p:spPr>
            <a:xfrm>
              <a:off x="8889150" y="2450167"/>
              <a:ext cx="1464262" cy="1464262"/>
            </a:xfrm>
            <a:prstGeom prst="rect">
              <a:avLst/>
            </a:prstGeom>
          </p:spPr>
        </p:pic>
      </p:grpSp>
      <p:grpSp>
        <p:nvGrpSpPr>
          <p:cNvPr id="8" name="Group 7">
            <a:extLst>
              <a:ext uri="{FF2B5EF4-FFF2-40B4-BE49-F238E27FC236}">
                <a16:creationId xmlns:a16="http://schemas.microsoft.com/office/drawing/2014/main" id="{047B2235-EAB1-BA48-C76C-D0E9AFB6C675}"/>
              </a:ext>
            </a:extLst>
          </p:cNvPr>
          <p:cNvGrpSpPr/>
          <p:nvPr/>
        </p:nvGrpSpPr>
        <p:grpSpPr>
          <a:xfrm>
            <a:off x="3681916" y="2246111"/>
            <a:ext cx="1856657" cy="2269257"/>
            <a:chOff x="3681916" y="2246111"/>
            <a:chExt cx="1856657" cy="2269257"/>
          </a:xfrm>
        </p:grpSpPr>
        <p:sp>
          <p:nvSpPr>
            <p:cNvPr id="2" name="TextBox 1">
              <a:extLst>
                <a:ext uri="{FF2B5EF4-FFF2-40B4-BE49-F238E27FC236}">
                  <a16:creationId xmlns:a16="http://schemas.microsoft.com/office/drawing/2014/main" id="{D8ED70F2-E0F2-4574-A2DF-BC2499753825}"/>
                </a:ext>
              </a:extLst>
            </p:cNvPr>
            <p:cNvSpPr txBox="1"/>
            <p:nvPr/>
          </p:nvSpPr>
          <p:spPr>
            <a:xfrm>
              <a:off x="4105650" y="4146036"/>
              <a:ext cx="100380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1EFE6"/>
                  </a:solidFill>
                  <a:effectLst/>
                  <a:uLnTx/>
                  <a:uFillTx/>
                  <a:latin typeface="Poppins"/>
                  <a:ea typeface="+mn-ea"/>
                  <a:cs typeface="+mn-cs"/>
                </a:rPr>
                <a:t>Reflect</a:t>
              </a:r>
            </a:p>
          </p:txBody>
        </p:sp>
        <p:pic>
          <p:nvPicPr>
            <p:cNvPr id="12" name="Picture 11" descr="Icon&#10;&#10;Description automatically generated">
              <a:extLst>
                <a:ext uri="{FF2B5EF4-FFF2-40B4-BE49-F238E27FC236}">
                  <a16:creationId xmlns:a16="http://schemas.microsoft.com/office/drawing/2014/main" id="{4C836B06-0F0D-291A-BE06-8FEC4BB8DA19}"/>
                </a:ext>
              </a:extLst>
            </p:cNvPr>
            <p:cNvPicPr>
              <a:picLocks noChangeAspect="1"/>
            </p:cNvPicPr>
            <p:nvPr/>
          </p:nvPicPr>
          <p:blipFill>
            <a:blip r:embed="rId6">
              <a:alphaModFix amt="20000"/>
            </a:blip>
            <a:stretch>
              <a:fillRect/>
            </a:stretch>
          </p:blipFill>
          <p:spPr>
            <a:xfrm>
              <a:off x="3681916" y="2246111"/>
              <a:ext cx="1856657" cy="1856657"/>
            </a:xfrm>
            <a:prstGeom prst="rect">
              <a:avLst/>
            </a:prstGeom>
          </p:spPr>
        </p:pic>
      </p:grpSp>
      <p:sp>
        <p:nvSpPr>
          <p:cNvPr id="13" name="TextBox 12">
            <a:extLst>
              <a:ext uri="{FF2B5EF4-FFF2-40B4-BE49-F238E27FC236}">
                <a16:creationId xmlns:a16="http://schemas.microsoft.com/office/drawing/2014/main" id="{28DC430F-BF7C-8F9C-329D-DFDF87C1D84D}"/>
              </a:ext>
            </a:extLst>
          </p:cNvPr>
          <p:cNvSpPr txBox="1"/>
          <p:nvPr/>
        </p:nvSpPr>
        <p:spPr>
          <a:xfrm>
            <a:off x="564070" y="6327648"/>
            <a:ext cx="71846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7"/>
              </a:rPr>
              <a:t>Deloitte</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64037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AEC7E-8D2B-A6EE-1E16-E94F18109291}"/>
              </a:ext>
            </a:extLst>
          </p:cNvPr>
          <p:cNvSpPr>
            <a:spLocks noGrp="1"/>
          </p:cNvSpPr>
          <p:nvPr>
            <p:ph type="title"/>
          </p:nvPr>
        </p:nvSpPr>
        <p:spPr>
          <a:xfrm>
            <a:off x="486651" y="632433"/>
            <a:ext cx="4313722" cy="547981"/>
          </a:xfrm>
        </p:spPr>
        <p:txBody>
          <a:bodyPr/>
          <a:lstStyle/>
          <a:p>
            <a:r>
              <a:rPr lang="en-US"/>
              <a:t>Recover?</a:t>
            </a:r>
          </a:p>
        </p:txBody>
      </p:sp>
      <p:sp>
        <p:nvSpPr>
          <p:cNvPr id="2" name="TextBox 1">
            <a:extLst>
              <a:ext uri="{FF2B5EF4-FFF2-40B4-BE49-F238E27FC236}">
                <a16:creationId xmlns:a16="http://schemas.microsoft.com/office/drawing/2014/main" id="{DFD233A9-9B58-A43E-01AF-05A0E7DE1F88}"/>
              </a:ext>
            </a:extLst>
          </p:cNvPr>
          <p:cNvSpPr txBox="1"/>
          <p:nvPr/>
        </p:nvSpPr>
        <p:spPr>
          <a:xfrm>
            <a:off x="426491" y="1426096"/>
            <a:ext cx="4638802" cy="360098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Poppins"/>
                <a:ea typeface="+mn-ea"/>
                <a:cs typeface="+mn-cs"/>
              </a:rPr>
              <a:t>Labor Supply</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Terrible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Moving to just awful?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Poppins"/>
                <a:ea typeface="+mn-ea"/>
                <a:cs typeface="+mn-cs"/>
              </a:rPr>
              <a:t>Current Layoffs?</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Unsurprising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Tech Firms playing catch up</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In context: Layoffs are Very Low (WSJ)</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Poppins"/>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A54609D1-2C9F-E7A5-D149-2C8117FC4DA4}"/>
              </a:ext>
            </a:extLst>
          </p:cNvPr>
          <p:cNvSpPr txBox="1"/>
          <p:nvPr/>
        </p:nvSpPr>
        <p:spPr>
          <a:xfrm>
            <a:off x="511035" y="6323644"/>
            <a:ext cx="7261686"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entury Gothic"/>
                <a:ea typeface="+mn-ea"/>
                <a:cs typeface="+mn-cs"/>
                <a:hlinkClick r:id="rId3"/>
              </a:rPr>
              <a:t>Trading Economics</a:t>
            </a:r>
            <a:r>
              <a:rPr kumimoji="0" lang="en-US" sz="1050" b="0" i="0" u="none" strike="noStrike" kern="1200" cap="none" spc="0" normalizeH="0" baseline="0" noProof="0" dirty="0">
                <a:ln>
                  <a:noFill/>
                </a:ln>
                <a:solidFill>
                  <a:prstClr val="black"/>
                </a:solidFill>
                <a:effectLst/>
                <a:uLnTx/>
                <a:uFillTx/>
                <a:latin typeface="Century Gothic"/>
                <a:ea typeface="+mn-ea"/>
                <a:cs typeface="+mn-cs"/>
              </a:rPr>
              <a:t> | </a:t>
            </a:r>
            <a:r>
              <a:rPr kumimoji="0" lang="en-US" sz="1050" b="0" i="0" u="none" strike="noStrike" kern="1200" cap="none" spc="0" normalizeH="0" baseline="0" noProof="0" dirty="0">
                <a:ln>
                  <a:noFill/>
                </a:ln>
                <a:solidFill>
                  <a:prstClr val="black"/>
                </a:solidFill>
                <a:effectLst/>
                <a:uLnTx/>
                <a:uFillTx/>
                <a:latin typeface="Century Gothic"/>
                <a:ea typeface="+mn-ea"/>
                <a:cs typeface="+mn-cs"/>
                <a:hlinkClick r:id="rId4"/>
              </a:rPr>
              <a:t>Federal Reserve Bank of St Louis</a:t>
            </a:r>
            <a:r>
              <a:rPr kumimoji="0" lang="en-US" sz="1050" b="0" i="0" u="none" strike="noStrike" kern="1200" cap="none" spc="0" normalizeH="0" baseline="0" noProof="0" dirty="0">
                <a:ln>
                  <a:noFill/>
                </a:ln>
                <a:solidFill>
                  <a:prstClr val="black"/>
                </a:solidFill>
                <a:effectLst/>
                <a:uLnTx/>
                <a:uFillTx/>
                <a:latin typeface="Century Gothic"/>
                <a:ea typeface="+mn-ea"/>
                <a:cs typeface="+mn-cs"/>
              </a:rPr>
              <a:t> | </a:t>
            </a:r>
            <a:r>
              <a:rPr kumimoji="0" lang="en-US" sz="1050" b="0" i="0" u="none" strike="noStrike" kern="1200" cap="none" spc="0" normalizeH="0" baseline="0" noProof="0" dirty="0">
                <a:ln>
                  <a:noFill/>
                </a:ln>
                <a:solidFill>
                  <a:prstClr val="black"/>
                </a:solidFill>
                <a:effectLst/>
                <a:uLnTx/>
                <a:uFillTx/>
                <a:latin typeface="Century Gothic"/>
                <a:ea typeface="+mn-ea"/>
                <a:cs typeface="+mn-cs"/>
                <a:hlinkClick r:id="rId5"/>
              </a:rPr>
              <a:t>WSJ</a:t>
            </a:r>
            <a:r>
              <a:rPr kumimoji="0" lang="en-US" sz="1050" b="0" i="0" u="none" strike="noStrike" kern="1200" cap="none" spc="0" normalizeH="0" baseline="0" noProof="0" dirty="0">
                <a:ln>
                  <a:noFill/>
                </a:ln>
                <a:solidFill>
                  <a:prstClr val="black"/>
                </a:solidFill>
                <a:effectLst/>
                <a:uLnTx/>
                <a:uFillTx/>
                <a:latin typeface="Century Gothic"/>
                <a:ea typeface="+mn-ea"/>
                <a:cs typeface="+mn-cs"/>
              </a:rPr>
              <a:t> | </a:t>
            </a:r>
            <a:r>
              <a:rPr kumimoji="0" lang="en-US" sz="1050" b="0" i="0" u="none" strike="noStrike" kern="1200" cap="none" spc="0" normalizeH="0" baseline="0" noProof="0" dirty="0">
                <a:ln>
                  <a:noFill/>
                </a:ln>
                <a:solidFill>
                  <a:prstClr val="black"/>
                </a:solidFill>
                <a:effectLst/>
                <a:uLnTx/>
                <a:uFillTx/>
                <a:latin typeface="Century Gothic"/>
                <a:ea typeface="+mn-ea"/>
                <a:cs typeface="+mn-cs"/>
                <a:hlinkClick r:id="rId6"/>
              </a:rPr>
              <a:t>Congressional Budget Office</a:t>
            </a:r>
            <a:endParaRPr kumimoji="0" lang="en-US" sz="105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9" name="Picture 8" descr="Graphical user interface, application&#10;&#10;Description automatically generated">
            <a:extLst>
              <a:ext uri="{FF2B5EF4-FFF2-40B4-BE49-F238E27FC236}">
                <a16:creationId xmlns:a16="http://schemas.microsoft.com/office/drawing/2014/main" id="{73B6A376-82DC-EBCA-760C-B08B4E1CBCFA}"/>
              </a:ext>
            </a:extLst>
          </p:cNvPr>
          <p:cNvPicPr>
            <a:picLocks noChangeAspect="1"/>
          </p:cNvPicPr>
          <p:nvPr/>
        </p:nvPicPr>
        <p:blipFill rotWithShape="1">
          <a:blip r:embed="rId7"/>
          <a:srcRect l="2250" t="5513" r="5346" b="4462"/>
          <a:stretch/>
        </p:blipFill>
        <p:spPr>
          <a:xfrm>
            <a:off x="6627409" y="740537"/>
            <a:ext cx="4572889" cy="3186475"/>
          </a:xfrm>
          <a:prstGeom prst="rect">
            <a:avLst/>
          </a:prstGeom>
        </p:spPr>
      </p:pic>
    </p:spTree>
    <p:extLst>
      <p:ext uri="{BB962C8B-B14F-4D97-AF65-F5344CB8AC3E}">
        <p14:creationId xmlns:p14="http://schemas.microsoft.com/office/powerpoint/2010/main" val="1687956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AEC7E-8D2B-A6EE-1E16-E94F18109291}"/>
              </a:ext>
            </a:extLst>
          </p:cNvPr>
          <p:cNvSpPr>
            <a:spLocks noGrp="1"/>
          </p:cNvSpPr>
          <p:nvPr>
            <p:ph type="title"/>
          </p:nvPr>
        </p:nvSpPr>
        <p:spPr>
          <a:xfrm>
            <a:off x="655093" y="666549"/>
            <a:ext cx="10881814" cy="595405"/>
          </a:xfrm>
        </p:spPr>
        <p:txBody>
          <a:bodyPr/>
          <a:lstStyle/>
          <a:p>
            <a:pPr algn="ctr"/>
            <a:r>
              <a:rPr lang="en-US" b="0"/>
              <a:t>HR </a:t>
            </a:r>
            <a:r>
              <a:rPr lang="en-US"/>
              <a:t>Challenges</a:t>
            </a:r>
          </a:p>
        </p:txBody>
      </p:sp>
      <p:sp>
        <p:nvSpPr>
          <p:cNvPr id="5" name="TextBox 4">
            <a:extLst>
              <a:ext uri="{FF2B5EF4-FFF2-40B4-BE49-F238E27FC236}">
                <a16:creationId xmlns:a16="http://schemas.microsoft.com/office/drawing/2014/main" id="{733A9C39-7C2C-21CF-6768-375E42BAF1CE}"/>
              </a:ext>
            </a:extLst>
          </p:cNvPr>
          <p:cNvSpPr txBox="1"/>
          <p:nvPr/>
        </p:nvSpPr>
        <p:spPr>
          <a:xfrm>
            <a:off x="1659397" y="4146036"/>
            <a:ext cx="115127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8C0CC">
                    <a:lumMod val="20000"/>
                    <a:lumOff val="80000"/>
                  </a:srgbClr>
                </a:solidFill>
                <a:effectLst/>
                <a:uLnTx/>
                <a:uFillTx/>
                <a:latin typeface="Poppins"/>
                <a:ea typeface="+mn-ea"/>
                <a:cs typeface="+mn-cs"/>
              </a:rPr>
              <a:t>Recover</a:t>
            </a:r>
          </a:p>
        </p:txBody>
      </p:sp>
      <p:pic>
        <p:nvPicPr>
          <p:cNvPr id="3" name="Picture 2">
            <a:extLst>
              <a:ext uri="{FF2B5EF4-FFF2-40B4-BE49-F238E27FC236}">
                <a16:creationId xmlns:a16="http://schemas.microsoft.com/office/drawing/2014/main" id="{3DEF620B-7B3E-60E6-8FDB-269521AF91F7}"/>
              </a:ext>
            </a:extLst>
          </p:cNvPr>
          <p:cNvPicPr>
            <a:picLocks noChangeAspect="1"/>
          </p:cNvPicPr>
          <p:nvPr/>
        </p:nvPicPr>
        <p:blipFill>
          <a:blip r:embed="rId3">
            <a:alphaModFix amt="15000"/>
          </a:blip>
          <a:stretch>
            <a:fillRect/>
          </a:stretch>
        </p:blipFill>
        <p:spPr>
          <a:xfrm>
            <a:off x="1282536" y="2197768"/>
            <a:ext cx="1905000" cy="1905000"/>
          </a:xfrm>
          <a:prstGeom prst="rect">
            <a:avLst/>
          </a:prstGeom>
        </p:spPr>
      </p:pic>
      <p:grpSp>
        <p:nvGrpSpPr>
          <p:cNvPr id="10" name="Group 9">
            <a:extLst>
              <a:ext uri="{FF2B5EF4-FFF2-40B4-BE49-F238E27FC236}">
                <a16:creationId xmlns:a16="http://schemas.microsoft.com/office/drawing/2014/main" id="{FC49B430-19DB-361E-D160-8E7E581792C9}"/>
              </a:ext>
            </a:extLst>
          </p:cNvPr>
          <p:cNvGrpSpPr/>
          <p:nvPr/>
        </p:nvGrpSpPr>
        <p:grpSpPr>
          <a:xfrm>
            <a:off x="6112908" y="2246111"/>
            <a:ext cx="1905000" cy="2269257"/>
            <a:chOff x="6112908" y="2246111"/>
            <a:chExt cx="1905000" cy="2269257"/>
          </a:xfrm>
        </p:grpSpPr>
        <p:sp>
          <p:nvSpPr>
            <p:cNvPr id="6" name="TextBox 5">
              <a:extLst>
                <a:ext uri="{FF2B5EF4-FFF2-40B4-BE49-F238E27FC236}">
                  <a16:creationId xmlns:a16="http://schemas.microsoft.com/office/drawing/2014/main" id="{53F96044-4203-7BBA-F2B7-DB39566E8E74}"/>
                </a:ext>
              </a:extLst>
            </p:cNvPr>
            <p:cNvSpPr txBox="1"/>
            <p:nvPr/>
          </p:nvSpPr>
          <p:spPr>
            <a:xfrm>
              <a:off x="6212450" y="4146036"/>
              <a:ext cx="17524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E7BD"/>
                  </a:solidFill>
                  <a:effectLst/>
                  <a:uLnTx/>
                  <a:uFillTx/>
                  <a:latin typeface="Poppins"/>
                  <a:ea typeface="+mn-ea"/>
                  <a:cs typeface="+mn-cs"/>
                </a:rPr>
                <a:t>Retain</a:t>
              </a:r>
            </a:p>
          </p:txBody>
        </p:sp>
        <p:pic>
          <p:nvPicPr>
            <p:cNvPr id="9" name="Picture 8" descr="Icon&#10;&#10;Description automatically generated">
              <a:extLst>
                <a:ext uri="{FF2B5EF4-FFF2-40B4-BE49-F238E27FC236}">
                  <a16:creationId xmlns:a16="http://schemas.microsoft.com/office/drawing/2014/main" id="{033B501E-2242-789F-1D23-088CCE6B2450}"/>
                </a:ext>
              </a:extLst>
            </p:cNvPr>
            <p:cNvPicPr>
              <a:picLocks noChangeAspect="1"/>
            </p:cNvPicPr>
            <p:nvPr/>
          </p:nvPicPr>
          <p:blipFill>
            <a:blip r:embed="rId4">
              <a:alphaModFix amt="20000"/>
            </a:blip>
            <a:stretch>
              <a:fillRect/>
            </a:stretch>
          </p:blipFill>
          <p:spPr>
            <a:xfrm>
              <a:off x="6112908" y="2246111"/>
              <a:ext cx="1905000" cy="1905000"/>
            </a:xfrm>
            <a:prstGeom prst="rect">
              <a:avLst/>
            </a:prstGeom>
          </p:spPr>
        </p:pic>
      </p:grpSp>
      <p:grpSp>
        <p:nvGrpSpPr>
          <p:cNvPr id="14" name="Group 13">
            <a:extLst>
              <a:ext uri="{FF2B5EF4-FFF2-40B4-BE49-F238E27FC236}">
                <a16:creationId xmlns:a16="http://schemas.microsoft.com/office/drawing/2014/main" id="{DCC1C13C-F835-AB2B-2AC8-20725248902A}"/>
              </a:ext>
            </a:extLst>
          </p:cNvPr>
          <p:cNvGrpSpPr/>
          <p:nvPr/>
        </p:nvGrpSpPr>
        <p:grpSpPr>
          <a:xfrm>
            <a:off x="8889150" y="2450167"/>
            <a:ext cx="1464262" cy="2065201"/>
            <a:chOff x="8889150" y="2450167"/>
            <a:chExt cx="1464262" cy="2065201"/>
          </a:xfrm>
        </p:grpSpPr>
        <p:sp>
          <p:nvSpPr>
            <p:cNvPr id="7" name="TextBox 6">
              <a:extLst>
                <a:ext uri="{FF2B5EF4-FFF2-40B4-BE49-F238E27FC236}">
                  <a16:creationId xmlns:a16="http://schemas.microsoft.com/office/drawing/2014/main" id="{186FD202-FA37-AA81-2303-5B0451751236}"/>
                </a:ext>
              </a:extLst>
            </p:cNvPr>
            <p:cNvSpPr txBox="1"/>
            <p:nvPr/>
          </p:nvSpPr>
          <p:spPr>
            <a:xfrm>
              <a:off x="9137467" y="4146036"/>
              <a:ext cx="103265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CCFF"/>
                  </a:solidFill>
                  <a:effectLst/>
                  <a:uLnTx/>
                  <a:uFillTx/>
                  <a:latin typeface="Poppins"/>
                  <a:ea typeface="+mn-ea"/>
                  <a:cs typeface="+mn-cs"/>
                </a:rPr>
                <a:t>Recruit</a:t>
              </a:r>
            </a:p>
          </p:txBody>
        </p:sp>
        <p:pic>
          <p:nvPicPr>
            <p:cNvPr id="11" name="Picture 10" descr="Icon&#10;&#10;Description automatically generated">
              <a:extLst>
                <a:ext uri="{FF2B5EF4-FFF2-40B4-BE49-F238E27FC236}">
                  <a16:creationId xmlns:a16="http://schemas.microsoft.com/office/drawing/2014/main" id="{556C09D4-54DC-1E3A-563C-F0AE87021039}"/>
                </a:ext>
              </a:extLst>
            </p:cNvPr>
            <p:cNvPicPr>
              <a:picLocks noChangeAspect="1"/>
            </p:cNvPicPr>
            <p:nvPr/>
          </p:nvPicPr>
          <p:blipFill>
            <a:blip r:embed="rId5">
              <a:alphaModFix amt="9000"/>
            </a:blip>
            <a:stretch>
              <a:fillRect/>
            </a:stretch>
          </p:blipFill>
          <p:spPr>
            <a:xfrm>
              <a:off x="8889150" y="2450167"/>
              <a:ext cx="1464262" cy="1464262"/>
            </a:xfrm>
            <a:prstGeom prst="rect">
              <a:avLst/>
            </a:prstGeom>
          </p:spPr>
        </p:pic>
      </p:grpSp>
      <p:grpSp>
        <p:nvGrpSpPr>
          <p:cNvPr id="8" name="Group 7">
            <a:extLst>
              <a:ext uri="{FF2B5EF4-FFF2-40B4-BE49-F238E27FC236}">
                <a16:creationId xmlns:a16="http://schemas.microsoft.com/office/drawing/2014/main" id="{047B2235-EAB1-BA48-C76C-D0E9AFB6C675}"/>
              </a:ext>
            </a:extLst>
          </p:cNvPr>
          <p:cNvGrpSpPr/>
          <p:nvPr/>
        </p:nvGrpSpPr>
        <p:grpSpPr>
          <a:xfrm>
            <a:off x="3681916" y="2246111"/>
            <a:ext cx="1856657" cy="2269257"/>
            <a:chOff x="3681916" y="2246111"/>
            <a:chExt cx="1856657" cy="2269257"/>
          </a:xfrm>
        </p:grpSpPr>
        <p:sp>
          <p:nvSpPr>
            <p:cNvPr id="2" name="TextBox 1">
              <a:extLst>
                <a:ext uri="{FF2B5EF4-FFF2-40B4-BE49-F238E27FC236}">
                  <a16:creationId xmlns:a16="http://schemas.microsoft.com/office/drawing/2014/main" id="{D8ED70F2-E0F2-4574-A2DF-BC2499753825}"/>
                </a:ext>
              </a:extLst>
            </p:cNvPr>
            <p:cNvSpPr txBox="1"/>
            <p:nvPr/>
          </p:nvSpPr>
          <p:spPr>
            <a:xfrm>
              <a:off x="4105650" y="4146036"/>
              <a:ext cx="100380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3BA97"/>
                  </a:solidFill>
                  <a:effectLst/>
                  <a:uLnTx/>
                  <a:uFillTx/>
                  <a:latin typeface="Poppins"/>
                  <a:ea typeface="+mn-ea"/>
                  <a:cs typeface="+mn-cs"/>
                </a:rPr>
                <a:t>Reflect</a:t>
              </a:r>
            </a:p>
          </p:txBody>
        </p:sp>
        <p:pic>
          <p:nvPicPr>
            <p:cNvPr id="12" name="Picture 11" descr="Icon&#10;&#10;Description automatically generated">
              <a:extLst>
                <a:ext uri="{FF2B5EF4-FFF2-40B4-BE49-F238E27FC236}">
                  <a16:creationId xmlns:a16="http://schemas.microsoft.com/office/drawing/2014/main" id="{4C836B06-0F0D-291A-BE06-8FEC4BB8DA19}"/>
                </a:ext>
              </a:extLst>
            </p:cNvPr>
            <p:cNvPicPr>
              <a:picLocks noChangeAspect="1"/>
            </p:cNvPicPr>
            <p:nvPr/>
          </p:nvPicPr>
          <p:blipFill>
            <a:blip r:embed="rId6">
              <a:alphaModFix/>
            </a:blip>
            <a:stretch>
              <a:fillRect/>
            </a:stretch>
          </p:blipFill>
          <p:spPr>
            <a:xfrm>
              <a:off x="3681916" y="2246111"/>
              <a:ext cx="1856657" cy="1856657"/>
            </a:xfrm>
            <a:prstGeom prst="rect">
              <a:avLst/>
            </a:prstGeom>
          </p:spPr>
        </p:pic>
      </p:grpSp>
      <p:sp>
        <p:nvSpPr>
          <p:cNvPr id="13" name="TextBox 12">
            <a:extLst>
              <a:ext uri="{FF2B5EF4-FFF2-40B4-BE49-F238E27FC236}">
                <a16:creationId xmlns:a16="http://schemas.microsoft.com/office/drawing/2014/main" id="{28DC430F-BF7C-8F9C-329D-DFDF87C1D84D}"/>
              </a:ext>
            </a:extLst>
          </p:cNvPr>
          <p:cNvSpPr txBox="1"/>
          <p:nvPr/>
        </p:nvSpPr>
        <p:spPr>
          <a:xfrm>
            <a:off x="564070" y="6327648"/>
            <a:ext cx="71846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entury Gothic"/>
                <a:ea typeface="+mn-ea"/>
                <a:cs typeface="+mn-cs"/>
                <a:hlinkClick r:id="rId7"/>
              </a:rPr>
              <a:t>Deloitte</a:t>
            </a:r>
            <a:endParaRPr kumimoji="0" lang="en-US" sz="105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459409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JDXpertTheme">
      <a:dk1>
        <a:sysClr val="windowText" lastClr="000000"/>
      </a:dk1>
      <a:lt1>
        <a:sysClr val="window" lastClr="FFFFFF"/>
      </a:lt1>
      <a:dk2>
        <a:srgbClr val="2C4153"/>
      </a:dk2>
      <a:lt2>
        <a:srgbClr val="E7E6E6"/>
      </a:lt2>
      <a:accent1>
        <a:srgbClr val="38C0CC"/>
      </a:accent1>
      <a:accent2>
        <a:srgbClr val="12D7D7"/>
      </a:accent2>
      <a:accent3>
        <a:srgbClr val="43BA97"/>
      </a:accent3>
      <a:accent4>
        <a:srgbClr val="FFB32F"/>
      </a:accent4>
      <a:accent5>
        <a:srgbClr val="13A884"/>
      </a:accent5>
      <a:accent6>
        <a:srgbClr val="F700FA"/>
      </a:accent6>
      <a:hlink>
        <a:srgbClr val="7B00FC"/>
      </a:hlink>
      <a:folHlink>
        <a:srgbClr val="7B00FC"/>
      </a:folHlink>
    </a:clrScheme>
    <a:fontScheme name="JDXpert Theme">
      <a:majorFont>
        <a:latin typeface="Poppins"/>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JDXpertTheme">
      <a:dk1>
        <a:sysClr val="windowText" lastClr="000000"/>
      </a:dk1>
      <a:lt1>
        <a:sysClr val="window" lastClr="FFFFFF"/>
      </a:lt1>
      <a:dk2>
        <a:srgbClr val="2C4153"/>
      </a:dk2>
      <a:lt2>
        <a:srgbClr val="E7E6E6"/>
      </a:lt2>
      <a:accent1>
        <a:srgbClr val="38C0CC"/>
      </a:accent1>
      <a:accent2>
        <a:srgbClr val="12D7D7"/>
      </a:accent2>
      <a:accent3>
        <a:srgbClr val="43BA97"/>
      </a:accent3>
      <a:accent4>
        <a:srgbClr val="FFB32F"/>
      </a:accent4>
      <a:accent5>
        <a:srgbClr val="13A884"/>
      </a:accent5>
      <a:accent6>
        <a:srgbClr val="F700FA"/>
      </a:accent6>
      <a:hlink>
        <a:srgbClr val="7B00FC"/>
      </a:hlink>
      <a:folHlink>
        <a:srgbClr val="7B00FC"/>
      </a:folHlink>
    </a:clrScheme>
    <a:fontScheme name="JDXpert Theme">
      <a:majorFont>
        <a:latin typeface="Poppins"/>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8A580A40EC534CB00D45D8BD3CACA0" ma:contentTypeVersion="16" ma:contentTypeDescription="Create a new document." ma:contentTypeScope="" ma:versionID="4510c7d139faaa142561d072f863e011">
  <xsd:schema xmlns:xsd="http://www.w3.org/2001/XMLSchema" xmlns:xs="http://www.w3.org/2001/XMLSchema" xmlns:p="http://schemas.microsoft.com/office/2006/metadata/properties" xmlns:ns2="8f7a9ff5-2916-4c9f-b38b-69ccf6165550" xmlns:ns3="74a8ef0e-e970-44d0-921e-85c715522fac" targetNamespace="http://schemas.microsoft.com/office/2006/metadata/properties" ma:root="true" ma:fieldsID="c21f90498a492385c88faf4d9b0bd4a8" ns2:_="" ns3:_="">
    <xsd:import namespace="8f7a9ff5-2916-4c9f-b38b-69ccf6165550"/>
    <xsd:import namespace="74a8ef0e-e970-44d0-921e-85c715522fa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7a9ff5-2916-4c9f-b38b-69ccf616555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739bd8e-0ff6-4d44-9f04-69ff4ce2f1e3}" ma:internalName="TaxCatchAll" ma:showField="CatchAllData" ma:web="8f7a9ff5-2916-4c9f-b38b-69ccf616555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4a8ef0e-e970-44d0-921e-85c715522fa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06aaa40-c663-4506-a8f2-94edda6b6de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4a8ef0e-e970-44d0-921e-85c715522fac">
      <Terms xmlns="http://schemas.microsoft.com/office/infopath/2007/PartnerControls"/>
    </lcf76f155ced4ddcb4097134ff3c332f>
    <TaxCatchAll xmlns="8f7a9ff5-2916-4c9f-b38b-69ccf6165550" xsi:nil="true"/>
  </documentManagement>
</p:properties>
</file>

<file path=customXml/itemProps1.xml><?xml version="1.0" encoding="utf-8"?>
<ds:datastoreItem xmlns:ds="http://schemas.openxmlformats.org/officeDocument/2006/customXml" ds:itemID="{7D1C0270-4DC1-4D1D-A1B0-895767DB21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7a9ff5-2916-4c9f-b38b-69ccf6165550"/>
    <ds:schemaRef ds:uri="74a8ef0e-e970-44d0-921e-85c715522f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77ABD8-9D4D-4D7C-8276-0C5001F2319F}">
  <ds:schemaRefs>
    <ds:schemaRef ds:uri="http://schemas.microsoft.com/sharepoint/v3/contenttype/forms"/>
  </ds:schemaRefs>
</ds:datastoreItem>
</file>

<file path=customXml/itemProps3.xml><?xml version="1.0" encoding="utf-8"?>
<ds:datastoreItem xmlns:ds="http://schemas.openxmlformats.org/officeDocument/2006/customXml" ds:itemID="{6AFC75D4-B1BD-4E45-BD61-FFA5AC94DECD}">
  <ds:schemaRefs>
    <ds:schemaRef ds:uri="http://www.w3.org/XML/1998/namespace"/>
    <ds:schemaRef ds:uri="http://purl.org/dc/dcmitype/"/>
    <ds:schemaRef ds:uri="74a8ef0e-e970-44d0-921e-85c715522fac"/>
    <ds:schemaRef ds:uri="http://purl.org/dc/terms/"/>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8f7a9ff5-2916-4c9f-b38b-69ccf6165550"/>
  </ds:schemaRefs>
</ds:datastoreItem>
</file>

<file path=docProps/app.xml><?xml version="1.0" encoding="utf-8"?>
<Properties xmlns="http://schemas.openxmlformats.org/officeDocument/2006/extended-properties" xmlns:vt="http://schemas.openxmlformats.org/officeDocument/2006/docPropsVTypes">
  <TotalTime>6898</TotalTime>
  <Words>5458</Words>
  <Application>Microsoft Office PowerPoint</Application>
  <PresentationFormat>Widescreen</PresentationFormat>
  <Paragraphs>791</Paragraphs>
  <Slides>44</Slides>
  <Notes>42</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44</vt:i4>
      </vt:variant>
    </vt:vector>
  </HeadingPairs>
  <TitlesOfParts>
    <vt:vector size="61" baseType="lpstr">
      <vt:lpstr>Arial</vt:lpstr>
      <vt:lpstr>Calibri</vt:lpstr>
      <vt:lpstr>Calibri </vt:lpstr>
      <vt:lpstr>Calibri Light</vt:lpstr>
      <vt:lpstr>Century Gothic</vt:lpstr>
      <vt:lpstr>Courier New</vt:lpstr>
      <vt:lpstr>DIN Pro Bold</vt:lpstr>
      <vt:lpstr>Franklin Gothic Heavy</vt:lpstr>
      <vt:lpstr>Georgia</vt:lpstr>
      <vt:lpstr>Helvetica Neue</vt:lpstr>
      <vt:lpstr>Poppins</vt:lpstr>
      <vt:lpstr>Roboto-Regular</vt:lpstr>
      <vt:lpstr>Rubik</vt:lpstr>
      <vt:lpstr>source_sans_proregular</vt:lpstr>
      <vt:lpstr>Wingdings</vt:lpstr>
      <vt:lpstr>1_Office Theme</vt:lpstr>
      <vt:lpstr>2_Office Theme</vt:lpstr>
      <vt:lpstr>Don Berman Co-Founder, VP of Sales &amp; Marketing &amp; JD “Xpert”</vt:lpstr>
      <vt:lpstr>PowerPoint Presentation</vt:lpstr>
      <vt:lpstr>Recession: Perception vs Reality  </vt:lpstr>
      <vt:lpstr>What’s Fueling Financial Discontent?</vt:lpstr>
      <vt:lpstr>HR Challenges</vt:lpstr>
      <vt:lpstr>PowerPoint Presentation</vt:lpstr>
      <vt:lpstr>HR Challenges</vt:lpstr>
      <vt:lpstr>Recover?</vt:lpstr>
      <vt:lpstr>HR Challenges</vt:lpstr>
      <vt:lpstr>What To Do</vt:lpstr>
      <vt:lpstr>HR Challenges</vt:lpstr>
      <vt:lpstr>Retain</vt:lpstr>
      <vt:lpstr>Why Employees Leave</vt:lpstr>
      <vt:lpstr>Causes of Burnout?</vt:lpstr>
      <vt:lpstr>Engagement: Why Job Descriptions Are Important</vt:lpstr>
      <vt:lpstr>Burnout &amp; Engagement: What To Do</vt:lpstr>
      <vt:lpstr>Compensation: Why Job Descriptions Are Important </vt:lpstr>
      <vt:lpstr>Compensation: What To Do</vt:lpstr>
      <vt:lpstr>TeamScape Job Postings</vt:lpstr>
      <vt:lpstr>Re-Recruiting: Why Job Descriptions Are Important</vt:lpstr>
      <vt:lpstr>HR Challenges</vt:lpstr>
      <vt:lpstr>Labor Market Expectations</vt:lpstr>
      <vt:lpstr>Flexibility: By The Numbers</vt:lpstr>
      <vt:lpstr>Flexibility: What To Do</vt:lpstr>
      <vt:lpstr>Transparency: By The Numbers</vt:lpstr>
      <vt:lpstr>Pay Transparency vs Pay Equity</vt:lpstr>
      <vt:lpstr>Career Growth: By The Numbers</vt:lpstr>
      <vt:lpstr>Career Path</vt:lpstr>
      <vt:lpstr>Job Architecture</vt:lpstr>
      <vt:lpstr>Job Architecture in Job Descriptions</vt:lpstr>
      <vt:lpstr>Tools for Job Architecture</vt:lpstr>
      <vt:lpstr>DE&amp;I: By The Numbers</vt:lpstr>
      <vt:lpstr>DE&amp;I and Job Descriptions</vt:lpstr>
      <vt:lpstr>Pay Equity: Why Job Descriptions Are Important</vt:lpstr>
      <vt:lpstr>Pay Equity: Why Job Descriptions Are Important</vt:lpstr>
      <vt:lpstr>Debiasing-Impact of Bias in Job Descriptions</vt:lpstr>
      <vt:lpstr>Types of Bias</vt:lpstr>
      <vt:lpstr>Debiasing in Action</vt:lpstr>
      <vt:lpstr>Recruiting: Skills-Based Job Postings</vt:lpstr>
      <vt:lpstr>What To Do: Skills-Based Job Postings </vt:lpstr>
      <vt:lpstr>Recruiting Blueprint</vt:lpstr>
      <vt:lpstr>Wrap Up</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Walker</dc:creator>
  <cp:lastModifiedBy>Ashley Johnston</cp:lastModifiedBy>
  <cp:revision>20</cp:revision>
  <dcterms:created xsi:type="dcterms:W3CDTF">2021-06-24T13:18:40Z</dcterms:created>
  <dcterms:modified xsi:type="dcterms:W3CDTF">2023-03-14T16:16:01Z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0x010100E1181E3245583A4D99E216F4CED3FD7E</vt:lpwstr>
  </property>
  <property fmtid="{D5CDD505-2E9C-101B-9397-08002B2CF9AE}" pid="3" name="MSIP_Label_7cbf2ee6-7391-4c03-b07a-3137c8a2243c_Enabled">
    <vt:lpwstr>true</vt:lpwstr>
  </property>
  <property fmtid="{D5CDD505-2E9C-101B-9397-08002B2CF9AE}" pid="4" name="MSIP_Label_7cbf2ee6-7391-4c03-b07a-3137c8a2243c_SetDate">
    <vt:lpwstr>2023-02-01T21:11:14Z</vt:lpwstr>
  </property>
  <property fmtid="{D5CDD505-2E9C-101B-9397-08002B2CF9AE}" pid="5" name="MSIP_Label_7cbf2ee6-7391-4c03-b07a-3137c8a2243c_Method">
    <vt:lpwstr>Standard</vt:lpwstr>
  </property>
  <property fmtid="{D5CDD505-2E9C-101B-9397-08002B2CF9AE}" pid="6" name="MSIP_Label_7cbf2ee6-7391-4c03-b07a-3137c8a2243c_Name">
    <vt:lpwstr>Internal</vt:lpwstr>
  </property>
  <property fmtid="{D5CDD505-2E9C-101B-9397-08002B2CF9AE}" pid="7" name="MSIP_Label_7cbf2ee6-7391-4c03-b07a-3137c8a2243c_SiteId">
    <vt:lpwstr>ac144e41-8001-48f0-9e1c-170716ed06b6</vt:lpwstr>
  </property>
  <property fmtid="{D5CDD505-2E9C-101B-9397-08002B2CF9AE}" pid="8" name="MSIP_Label_7cbf2ee6-7391-4c03-b07a-3137c8a2243c_ActionId">
    <vt:lpwstr>93773d9f-af41-4687-8144-b713ebb1bc35</vt:lpwstr>
  </property>
  <property fmtid="{D5CDD505-2E9C-101B-9397-08002B2CF9AE}" pid="9" name="MSIP_Label_7cbf2ee6-7391-4c03-b07a-3137c8a2243c_ContentBits">
    <vt:lpwstr>1</vt:lpwstr>
  </property>
  <property fmtid="{D5CDD505-2E9C-101B-9397-08002B2CF9AE}" pid="10" name="ClassificationContentMarkingHeaderLocations">
    <vt:lpwstr>Office Theme:8\Office Theme:5\1_Office Theme:5</vt:lpwstr>
  </property>
  <property fmtid="{D5CDD505-2E9C-101B-9397-08002B2CF9AE}" pid="11" name="ClassificationContentMarkingHeaderText">
    <vt:lpwstr>Internal use</vt:lpwstr>
  </property>
</Properties>
</file>